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16"/>
  </p:notesMasterIdLst>
  <p:handoutMasterIdLst>
    <p:handoutMasterId r:id="rId17"/>
  </p:handoutMasterIdLst>
  <p:sldIdLst>
    <p:sldId id="619" r:id="rId2"/>
    <p:sldId id="652" r:id="rId3"/>
    <p:sldId id="687" r:id="rId4"/>
    <p:sldId id="674" r:id="rId5"/>
    <p:sldId id="686" r:id="rId6"/>
    <p:sldId id="668" r:id="rId7"/>
    <p:sldId id="680" r:id="rId8"/>
    <p:sldId id="676" r:id="rId9"/>
    <p:sldId id="688" r:id="rId10"/>
    <p:sldId id="689" r:id="rId11"/>
    <p:sldId id="673" r:id="rId12"/>
    <p:sldId id="690" r:id="rId13"/>
    <p:sldId id="691" r:id="rId14"/>
    <p:sldId id="692" r:id="rId15"/>
  </p:sldIdLst>
  <p:sldSz cx="9144000" cy="6858000" type="screen4x3"/>
  <p:notesSz cx="6858000" cy="91170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
          <p15:clr>
            <a:srgbClr val="A4A3A4"/>
          </p15:clr>
        </p15:guide>
      </p15:sldGuideLst>
    </p:ext>
    <p:ext uri="{2D200454-40CA-4A62-9FC3-DE9A4176ACB9}">
      <p15:notesGuideLst xmlns:p15="http://schemas.microsoft.com/office/powerpoint/2012/main">
        <p15:guide id="1" orient="horz" pos="287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E40"/>
    <a:srgbClr val="DEA900"/>
    <a:srgbClr val="FF0000"/>
    <a:srgbClr val="CCECFF"/>
    <a:srgbClr val="FFFFCC"/>
    <a:srgbClr val="008080"/>
    <a:srgbClr val="66CCFF"/>
    <a:srgbClr val="66FFCC"/>
    <a:srgbClr val="CCFFFF"/>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86" autoAdjust="0"/>
    <p:restoredTop sz="86854" autoAdjust="0"/>
  </p:normalViewPr>
  <p:slideViewPr>
    <p:cSldViewPr snapToGrid="0">
      <p:cViewPr varScale="1">
        <p:scale>
          <a:sx n="105" d="100"/>
          <a:sy n="105" d="100"/>
        </p:scale>
        <p:origin x="1029" y="72"/>
      </p:cViewPr>
      <p:guideLst>
        <p:guide orient="horz" pos="216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0"/>
    </p:cViewPr>
  </p:sorterViewPr>
  <p:notesViewPr>
    <p:cSldViewPr snapToGrid="0">
      <p:cViewPr varScale="1">
        <p:scale>
          <a:sx n="103" d="100"/>
          <a:sy n="103" d="100"/>
        </p:scale>
        <p:origin x="-2514" y="-84"/>
      </p:cViewPr>
      <p:guideLst>
        <p:guide orient="horz" pos="287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6803"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6804"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6805"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8E90B2-7FC4-4896-8617-23D9992C46FC}" type="slidenum">
              <a:rPr lang="en-US"/>
              <a:pPr>
                <a:defRPr/>
              </a:pPr>
              <a:t>‹#›</a:t>
            </a:fld>
            <a:endParaRPr lang="en-US"/>
          </a:p>
        </p:txBody>
      </p:sp>
    </p:spTree>
    <p:extLst>
      <p:ext uri="{BB962C8B-B14F-4D97-AF65-F5344CB8AC3E}">
        <p14:creationId xmlns:p14="http://schemas.microsoft.com/office/powerpoint/2010/main" val="3175644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74756"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6BCFC9-3494-43C9-BDC6-E2B0004A9C42}" type="slidenum">
              <a:rPr lang="en-US" altLang="en-US"/>
              <a:pPr>
                <a:defRPr/>
              </a:pPr>
              <a:t>‹#›</a:t>
            </a:fld>
            <a:endParaRPr lang="en-US" altLang="en-US"/>
          </a:p>
        </p:txBody>
      </p:sp>
    </p:spTree>
    <p:extLst>
      <p:ext uri="{BB962C8B-B14F-4D97-AF65-F5344CB8AC3E}">
        <p14:creationId xmlns:p14="http://schemas.microsoft.com/office/powerpoint/2010/main" val="194275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a:t>
            </a:fld>
            <a:endParaRPr lang="en-US">
              <a:latin typeface="Arial" pitchFamily="34" charset="0"/>
            </a:endParaRPr>
          </a:p>
        </p:txBody>
      </p:sp>
    </p:spTree>
    <p:extLst>
      <p:ext uri="{BB962C8B-B14F-4D97-AF65-F5344CB8AC3E}">
        <p14:creationId xmlns:p14="http://schemas.microsoft.com/office/powerpoint/2010/main" val="2032849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FEFB60F-BC25-4236-A34B-34A74C821C38}" type="slidenum">
              <a:rPr lang="en-US" altLang="en-US" sz="1200" smtClean="0"/>
              <a:pPr/>
              <a:t>10</a:t>
            </a:fld>
            <a:endParaRPr lang="en-US" altLang="en-US" sz="120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endParaRPr lang="en-US" altLang="en-US" dirty="0"/>
          </a:p>
        </p:txBody>
      </p:sp>
    </p:spTree>
    <p:extLst>
      <p:ext uri="{BB962C8B-B14F-4D97-AF65-F5344CB8AC3E}">
        <p14:creationId xmlns:p14="http://schemas.microsoft.com/office/powerpoint/2010/main" val="25082265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C7EC7A6-4577-4A05-A5E6-388F86A42D21}" type="slidenum">
              <a:rPr lang="en-US" altLang="en-US" sz="1200" smtClean="0"/>
              <a:pPr/>
              <a:t>11</a:t>
            </a:fld>
            <a:endParaRPr lang="en-US" altLang="en-US" sz="1200"/>
          </a:p>
        </p:txBody>
      </p:sp>
      <p:sp>
        <p:nvSpPr>
          <p:cNvPr id="48131" name="Rectangle 2"/>
          <p:cNvSpPr>
            <a:spLocks noGrp="1" noRot="1" noChangeAspect="1" noChangeArrowheads="1" noTextEdit="1"/>
          </p:cNvSpPr>
          <p:nvPr>
            <p:ph type="sldImg"/>
          </p:nvPr>
        </p:nvSpPr>
        <p:spPr>
          <a:solidFill>
            <a:srgbClr val="FFFFFF"/>
          </a:solidFill>
          <a:ln/>
        </p:spPr>
      </p:sp>
      <p:sp>
        <p:nvSpPr>
          <p:cNvPr id="48132"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2642371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FEFB60F-BC25-4236-A34B-34A74C821C38}" type="slidenum">
              <a:rPr lang="en-US" altLang="en-US" sz="1200" smtClean="0"/>
              <a:pPr/>
              <a:t>12</a:t>
            </a:fld>
            <a:endParaRPr lang="en-US" altLang="en-US" sz="120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endParaRPr lang="en-US" altLang="en-US" dirty="0"/>
          </a:p>
        </p:txBody>
      </p:sp>
    </p:spTree>
    <p:extLst>
      <p:ext uri="{BB962C8B-B14F-4D97-AF65-F5344CB8AC3E}">
        <p14:creationId xmlns:p14="http://schemas.microsoft.com/office/powerpoint/2010/main" val="832740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FEFB60F-BC25-4236-A34B-34A74C821C38}" type="slidenum">
              <a:rPr lang="en-US" altLang="en-US" sz="1200" smtClean="0"/>
              <a:pPr/>
              <a:t>13</a:t>
            </a:fld>
            <a:endParaRPr lang="en-US" altLang="en-US" sz="120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endParaRPr lang="en-US" altLang="en-US" dirty="0"/>
          </a:p>
        </p:txBody>
      </p:sp>
    </p:spTree>
    <p:extLst>
      <p:ext uri="{BB962C8B-B14F-4D97-AF65-F5344CB8AC3E}">
        <p14:creationId xmlns:p14="http://schemas.microsoft.com/office/powerpoint/2010/main" val="3511528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FEFB60F-BC25-4236-A34B-34A74C821C38}" type="slidenum">
              <a:rPr lang="en-US" altLang="en-US" sz="1200" smtClean="0"/>
              <a:pPr/>
              <a:t>14</a:t>
            </a:fld>
            <a:endParaRPr lang="en-US" altLang="en-US" sz="120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endParaRPr lang="en-US" altLang="en-US" dirty="0"/>
          </a:p>
        </p:txBody>
      </p:sp>
    </p:spTree>
    <p:extLst>
      <p:ext uri="{BB962C8B-B14F-4D97-AF65-F5344CB8AC3E}">
        <p14:creationId xmlns:p14="http://schemas.microsoft.com/office/powerpoint/2010/main" val="1306655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5772BC-130E-4BA7-926D-8754147A7E77}" type="slidenum">
              <a:rPr lang="en-US" altLang="en-US" sz="1200" smtClean="0"/>
              <a:pPr/>
              <a:t>2</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738930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FEFB60F-BC25-4236-A34B-34A74C821C38}" type="slidenum">
              <a:rPr lang="en-US" altLang="en-US" sz="1200" smtClean="0"/>
              <a:pPr/>
              <a:t>3</a:t>
            </a:fld>
            <a:endParaRPr lang="en-US" altLang="en-US" sz="120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endParaRPr lang="en-US" altLang="en-US" dirty="0"/>
          </a:p>
        </p:txBody>
      </p:sp>
    </p:spTree>
    <p:extLst>
      <p:ext uri="{BB962C8B-B14F-4D97-AF65-F5344CB8AC3E}">
        <p14:creationId xmlns:p14="http://schemas.microsoft.com/office/powerpoint/2010/main" val="2967240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p:txBody>
      </p:sp>
      <p:sp>
        <p:nvSpPr>
          <p:cNvPr id="4" name="Slide Number Placeholder 3"/>
          <p:cNvSpPr>
            <a:spLocks noGrp="1"/>
          </p:cNvSpPr>
          <p:nvPr>
            <p:ph type="sldNum" sz="quarter" idx="5"/>
          </p:nvPr>
        </p:nvSpPr>
        <p:spPr/>
        <p:txBody>
          <a:bodyPr/>
          <a:lstStyle/>
          <a:p>
            <a:pPr>
              <a:defRPr/>
            </a:pPr>
            <a:fld id="{F86BCFC9-3494-43C9-BDC6-E2B0004A9C42}" type="slidenum">
              <a:rPr lang="en-US" altLang="en-US" smtClean="0"/>
              <a:pPr>
                <a:defRPr/>
              </a:pPr>
              <a:t>4</a:t>
            </a:fld>
            <a:endParaRPr lang="en-US" altLang="en-US"/>
          </a:p>
        </p:txBody>
      </p:sp>
    </p:spTree>
    <p:extLst>
      <p:ext uri="{BB962C8B-B14F-4D97-AF65-F5344CB8AC3E}">
        <p14:creationId xmlns:p14="http://schemas.microsoft.com/office/powerpoint/2010/main" val="4023877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5772BC-130E-4BA7-926D-8754147A7E77}" type="slidenum">
              <a:rPr lang="en-US" altLang="en-US" sz="1200" smtClean="0"/>
              <a:pPr/>
              <a:t>5</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982210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A184447-B664-49F7-ABE8-9955480ACB2C}" type="slidenum">
              <a:rPr lang="en-US" altLang="en-US" sz="1200" smtClean="0"/>
              <a:pPr/>
              <a:t>6</a:t>
            </a:fld>
            <a:endParaRPr lang="en-US" altLang="en-US" sz="1200"/>
          </a:p>
        </p:txBody>
      </p:sp>
      <p:sp>
        <p:nvSpPr>
          <p:cNvPr id="37891" name="Rectangle 2"/>
          <p:cNvSpPr>
            <a:spLocks noGrp="1" noRot="1" noChangeAspect="1" noChangeArrowheads="1" noTextEdit="1"/>
          </p:cNvSpPr>
          <p:nvPr>
            <p:ph type="sldImg"/>
          </p:nvPr>
        </p:nvSpPr>
        <p:spPr>
          <a:solidFill>
            <a:srgbClr val="FFFFFF"/>
          </a:solidFill>
          <a:ln/>
        </p:spPr>
      </p:sp>
      <p:sp>
        <p:nvSpPr>
          <p:cNvPr id="37892"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3622965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A184447-B664-49F7-ABE8-9955480ACB2C}" type="slidenum">
              <a:rPr lang="en-US" altLang="en-US" sz="1200" smtClean="0"/>
              <a:pPr/>
              <a:t>7</a:t>
            </a:fld>
            <a:endParaRPr lang="en-US" altLang="en-US" sz="1200"/>
          </a:p>
        </p:txBody>
      </p:sp>
      <p:sp>
        <p:nvSpPr>
          <p:cNvPr id="37891" name="Rectangle 2"/>
          <p:cNvSpPr>
            <a:spLocks noGrp="1" noRot="1" noChangeAspect="1" noChangeArrowheads="1" noTextEdit="1"/>
          </p:cNvSpPr>
          <p:nvPr>
            <p:ph type="sldImg"/>
          </p:nvPr>
        </p:nvSpPr>
        <p:spPr>
          <a:solidFill>
            <a:srgbClr val="FFFFFF"/>
          </a:solidFill>
          <a:ln/>
        </p:spPr>
      </p:sp>
      <p:sp>
        <p:nvSpPr>
          <p:cNvPr id="37892" name="Rectangle 3"/>
          <p:cNvSpPr>
            <a:spLocks noGrp="1" noChangeArrowheads="1"/>
          </p:cNvSpPr>
          <p:nvPr>
            <p:ph type="body" idx="1"/>
          </p:nvPr>
        </p:nvSpPr>
        <p:spPr>
          <a:solidFill>
            <a:srgbClr val="FFFFFF"/>
          </a:solidFill>
          <a:ln>
            <a:solidFill>
              <a:srgbClr val="000000"/>
            </a:solidFill>
          </a:ln>
        </p:spPr>
        <p:txBody>
          <a:bodyPr/>
          <a:lstStyle/>
          <a:p>
            <a:endParaRPr lang="en-US" altLang="en-US"/>
          </a:p>
        </p:txBody>
      </p:sp>
    </p:spTree>
    <p:extLst>
      <p:ext uri="{BB962C8B-B14F-4D97-AF65-F5344CB8AC3E}">
        <p14:creationId xmlns:p14="http://schemas.microsoft.com/office/powerpoint/2010/main" val="1693979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FEFB60F-BC25-4236-A34B-34A74C821C38}" type="slidenum">
              <a:rPr lang="en-US" altLang="en-US" sz="1200" smtClean="0"/>
              <a:pPr/>
              <a:t>8</a:t>
            </a:fld>
            <a:endParaRPr lang="en-US" altLang="en-US" sz="120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r>
              <a:rPr lang="en-US" altLang="en-US" dirty="0"/>
              <a:t>https://help.salesforce.com/articleView?id=glossary.htm</a:t>
            </a:r>
          </a:p>
          <a:p>
            <a:endParaRPr lang="en-US" altLang="en-US" dirty="0"/>
          </a:p>
          <a:p>
            <a:r>
              <a:rPr lang="en-US" altLang="en-US" dirty="0"/>
              <a:t>Org: </a:t>
            </a:r>
            <a:r>
              <a:rPr lang="en-US" sz="1200" b="0" i="0" kern="1200" dirty="0">
                <a:solidFill>
                  <a:schemeClr val="tx1"/>
                </a:solidFill>
                <a:effectLst/>
                <a:latin typeface="Times New Roman" pitchFamily="18" charset="0"/>
                <a:ea typeface="+mn-ea"/>
                <a:cs typeface="+mn-cs"/>
              </a:rPr>
              <a:t>An org is an abbreviation of organization as it pertains to a deployment of Salesforce with a defined set of licensed users. An org is the virtual space provided to an individual customer of Salesforce. Your org includes all of your data and applications, and is separate from all other orgs.</a:t>
            </a:r>
          </a:p>
          <a:p>
            <a:endParaRPr lang="en-US" altLang="en-US" sz="1200" b="0" i="0" kern="1200" dirty="0">
              <a:solidFill>
                <a:schemeClr val="tx1"/>
              </a:solidFill>
              <a:effectLst/>
              <a:latin typeface="Times New Roman" pitchFamily="18" charset="0"/>
              <a:ea typeface="+mn-ea"/>
              <a:cs typeface="+mn-cs"/>
            </a:endParaRPr>
          </a:p>
          <a:p>
            <a:r>
              <a:rPr lang="en-US" dirty="0">
                <a:effectLst/>
              </a:rPr>
              <a:t>App: </a:t>
            </a:r>
            <a:r>
              <a:rPr lang="en-US" dirty="0"/>
              <a:t>Short for “application.” A </a:t>
            </a:r>
            <a:r>
              <a:rPr lang="en-US" dirty="0">
                <a:effectLst/>
              </a:rPr>
              <a:t>collection of components such as tabs, reports, dashboards, and Visualforce pages that address a specific business need. Salesforce provides standard apps such as Sales and Service. You can customize the standard apps to match the way you work. In addition, you can package an app and upload it to the AppExchange along with related components such as custom fields, custom tabs, and custom objects.</a:t>
            </a:r>
          </a:p>
          <a:p>
            <a:endParaRPr lang="en-US" altLang="en-US" sz="1200" b="0" i="0" kern="1200" dirty="0">
              <a:solidFill>
                <a:schemeClr val="tx1"/>
              </a:solidFill>
              <a:effectLst/>
              <a:latin typeface="Times New Roman" pitchFamily="18" charset="0"/>
              <a:ea typeface="+mn-ea"/>
              <a:cs typeface="+mn-cs"/>
            </a:endParaRPr>
          </a:p>
          <a:p>
            <a:pPr fontAlgn="base"/>
            <a:r>
              <a:rPr lang="en-US" sz="1200" b="0" i="0" kern="1200" dirty="0">
                <a:solidFill>
                  <a:schemeClr val="tx1"/>
                </a:solidFill>
                <a:effectLst/>
                <a:latin typeface="Times New Roman" pitchFamily="18" charset="0"/>
                <a:ea typeface="+mn-ea"/>
                <a:cs typeface="+mn-cs"/>
              </a:rPr>
              <a:t>Salesforce provides standard apps such as Sales and Service.</a:t>
            </a:r>
          </a:p>
          <a:p>
            <a:pPr fontAlgn="base"/>
            <a:r>
              <a:rPr lang="en-US" sz="1200" b="0" i="0" kern="1200" dirty="0">
                <a:solidFill>
                  <a:schemeClr val="tx1"/>
                </a:solidFill>
                <a:effectLst/>
                <a:latin typeface="Times New Roman" pitchFamily="18" charset="0"/>
                <a:ea typeface="+mn-ea"/>
                <a:cs typeface="+mn-cs"/>
              </a:rPr>
              <a:t>You can also build your own on-demand apps by grouping items into new custom apps. A custom app consists of a label, a description, and an ordered list of items, which often includes tabs. You can also add custom logos and branding to your custom apps.</a:t>
            </a:r>
          </a:p>
          <a:p>
            <a:endParaRPr lang="en-US" altLang="en-US" dirty="0"/>
          </a:p>
          <a:p>
            <a:r>
              <a:rPr lang="en-US" altLang="en-US" dirty="0"/>
              <a:t>Objects are tables in a database.</a:t>
            </a:r>
          </a:p>
          <a:p>
            <a:endParaRPr lang="en-US" altLang="en-US" dirty="0"/>
          </a:p>
          <a:p>
            <a:r>
              <a:rPr lang="en-US" sz="1200" b="1" kern="1200" dirty="0">
                <a:solidFill>
                  <a:schemeClr val="tx1"/>
                </a:solidFill>
                <a:effectLst/>
                <a:latin typeface="Times New Roman" pitchFamily="18" charset="0"/>
                <a:ea typeface="+mn-ea"/>
                <a:cs typeface="+mn-cs"/>
              </a:rPr>
              <a:t>Opportunities</a:t>
            </a:r>
            <a:r>
              <a:rPr lang="en-US" sz="1200" kern="1200" dirty="0">
                <a:solidFill>
                  <a:schemeClr val="tx1"/>
                </a:solidFill>
                <a:effectLst/>
                <a:latin typeface="Times New Roman" pitchFamily="18" charset="0"/>
                <a:ea typeface="+mn-ea"/>
                <a:cs typeface="+mn-cs"/>
              </a:rPr>
              <a:t> are leads that are qualified to buy.</a:t>
            </a:r>
          </a:p>
          <a:p>
            <a:r>
              <a:rPr lang="en-US" sz="1200" kern="1200" dirty="0">
                <a:solidFill>
                  <a:schemeClr val="tx1"/>
                </a:solidFill>
                <a:effectLst/>
                <a:latin typeface="Times New Roman" pitchFamily="18" charset="0"/>
                <a:ea typeface="+mn-ea"/>
                <a:cs typeface="+mn-cs"/>
              </a:rPr>
              <a:t>When a </a:t>
            </a:r>
            <a:r>
              <a:rPr lang="en-US" sz="1200" b="1" kern="1200" dirty="0">
                <a:solidFill>
                  <a:schemeClr val="tx1"/>
                </a:solidFill>
                <a:effectLst/>
                <a:latin typeface="Times New Roman" pitchFamily="18" charset="0"/>
                <a:ea typeface="+mn-ea"/>
                <a:cs typeface="+mn-cs"/>
              </a:rPr>
              <a:t>lead</a:t>
            </a:r>
            <a:r>
              <a:rPr lang="en-US" sz="1200" kern="1200" dirty="0">
                <a:solidFill>
                  <a:schemeClr val="tx1"/>
                </a:solidFill>
                <a:effectLst/>
                <a:latin typeface="Times New Roman" pitchFamily="18" charset="0"/>
                <a:ea typeface="+mn-ea"/>
                <a:cs typeface="+mn-cs"/>
              </a:rPr>
              <a:t> is converted, an </a:t>
            </a:r>
            <a:r>
              <a:rPr lang="en-US" sz="1200" b="1" kern="1200" dirty="0">
                <a:solidFill>
                  <a:schemeClr val="tx1"/>
                </a:solidFill>
                <a:effectLst/>
                <a:latin typeface="Times New Roman" pitchFamily="18" charset="0"/>
                <a:ea typeface="+mn-ea"/>
                <a:cs typeface="+mn-cs"/>
              </a:rPr>
              <a:t>account</a:t>
            </a:r>
            <a:r>
              <a:rPr lang="en-US" sz="1200" kern="1200" dirty="0">
                <a:solidFill>
                  <a:schemeClr val="tx1"/>
                </a:solidFill>
                <a:effectLst/>
                <a:latin typeface="Times New Roman" pitchFamily="18" charset="0"/>
                <a:ea typeface="+mn-ea"/>
                <a:cs typeface="+mn-cs"/>
              </a:rPr>
              <a:t> and </a:t>
            </a:r>
            <a:r>
              <a:rPr lang="en-US" sz="1200" b="1" kern="1200" dirty="0">
                <a:solidFill>
                  <a:schemeClr val="tx1"/>
                </a:solidFill>
                <a:effectLst/>
                <a:latin typeface="Times New Roman" pitchFamily="18" charset="0"/>
                <a:ea typeface="+mn-ea"/>
                <a:cs typeface="+mn-cs"/>
              </a:rPr>
              <a:t>contact</a:t>
            </a:r>
            <a:r>
              <a:rPr lang="en-US" sz="1200" kern="1200" dirty="0">
                <a:solidFill>
                  <a:schemeClr val="tx1"/>
                </a:solidFill>
                <a:effectLst/>
                <a:latin typeface="Times New Roman" pitchFamily="18" charset="0"/>
                <a:ea typeface="+mn-ea"/>
                <a:cs typeface="+mn-cs"/>
              </a:rPr>
              <a:t> are also created in Salesforce. An </a:t>
            </a:r>
            <a:r>
              <a:rPr lang="en-US" sz="1200" b="1" kern="1200" dirty="0">
                <a:solidFill>
                  <a:schemeClr val="tx1"/>
                </a:solidFill>
                <a:effectLst/>
                <a:latin typeface="Times New Roman" pitchFamily="18" charset="0"/>
                <a:ea typeface="+mn-ea"/>
                <a:cs typeface="+mn-cs"/>
              </a:rPr>
              <a:t>account</a:t>
            </a:r>
            <a:r>
              <a:rPr lang="en-US" sz="1200" kern="1200" dirty="0">
                <a:solidFill>
                  <a:schemeClr val="tx1"/>
                </a:solidFill>
                <a:effectLst/>
                <a:latin typeface="Times New Roman" pitchFamily="18" charset="0"/>
                <a:ea typeface="+mn-ea"/>
                <a:cs typeface="+mn-cs"/>
              </a:rPr>
              <a:t> is a company you’re doing business with, and a </a:t>
            </a:r>
            <a:r>
              <a:rPr lang="en-US" sz="1200" b="1" kern="1200" dirty="0">
                <a:solidFill>
                  <a:schemeClr val="tx1"/>
                </a:solidFill>
                <a:effectLst/>
                <a:latin typeface="Times New Roman" pitchFamily="18" charset="0"/>
                <a:ea typeface="+mn-ea"/>
                <a:cs typeface="+mn-cs"/>
              </a:rPr>
              <a:t>contact</a:t>
            </a:r>
            <a:r>
              <a:rPr lang="en-US" sz="1200" kern="1200" dirty="0">
                <a:solidFill>
                  <a:schemeClr val="tx1"/>
                </a:solidFill>
                <a:effectLst/>
                <a:latin typeface="Times New Roman" pitchFamily="18" charset="0"/>
                <a:ea typeface="+mn-ea"/>
                <a:cs typeface="+mn-cs"/>
              </a:rPr>
              <a:t> is someone who works at that account.</a:t>
            </a:r>
          </a:p>
          <a:p>
            <a:endParaRPr lang="en-US" altLang="en-US" dirty="0"/>
          </a:p>
        </p:txBody>
      </p:sp>
    </p:spTree>
    <p:extLst>
      <p:ext uri="{BB962C8B-B14F-4D97-AF65-F5344CB8AC3E}">
        <p14:creationId xmlns:p14="http://schemas.microsoft.com/office/powerpoint/2010/main" val="5692719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FEFB60F-BC25-4236-A34B-34A74C821C38}" type="slidenum">
              <a:rPr lang="en-US" altLang="en-US" sz="1200" smtClean="0"/>
              <a:pPr/>
              <a:t>9</a:t>
            </a:fld>
            <a:endParaRPr lang="en-US" altLang="en-US" sz="1200"/>
          </a:p>
        </p:txBody>
      </p:sp>
      <p:sp>
        <p:nvSpPr>
          <p:cNvPr id="20483" name="Rectangle 2"/>
          <p:cNvSpPr>
            <a:spLocks noGrp="1" noRot="1" noChangeAspect="1" noChangeArrowheads="1" noTextEdit="1"/>
          </p:cNvSpPr>
          <p:nvPr>
            <p:ph type="sldImg"/>
          </p:nvPr>
        </p:nvSpPr>
        <p:spPr>
          <a:solidFill>
            <a:srgbClr val="FFFFFF"/>
          </a:solidFill>
          <a:ln/>
        </p:spPr>
      </p:sp>
      <p:sp>
        <p:nvSpPr>
          <p:cNvPr id="20484" name="Rectangle 3"/>
          <p:cNvSpPr>
            <a:spLocks noGrp="1" noChangeArrowheads="1"/>
          </p:cNvSpPr>
          <p:nvPr>
            <p:ph type="body" idx="1"/>
          </p:nvPr>
        </p:nvSpPr>
        <p:spPr>
          <a:solidFill>
            <a:srgbClr val="FFFFFF"/>
          </a:solidFill>
          <a:ln>
            <a:solidFill>
              <a:srgbClr val="000000"/>
            </a:solidFill>
          </a:ln>
        </p:spPr>
        <p:txBody>
          <a:bodyPr/>
          <a:lstStyle/>
          <a:p>
            <a:endParaRPr lang="en-US" altLang="en-US" dirty="0"/>
          </a:p>
        </p:txBody>
      </p:sp>
    </p:spTree>
    <p:extLst>
      <p:ext uri="{BB962C8B-B14F-4D97-AF65-F5344CB8AC3E}">
        <p14:creationId xmlns:p14="http://schemas.microsoft.com/office/powerpoint/2010/main" val="1523800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3FDFD3B-99A3-4DAE-9FE7-E6247F727FAC}" type="slidenum">
              <a:rPr lang="en-US" altLang="en-US"/>
              <a:pPr>
                <a:defRPr/>
              </a:pPr>
              <a:t>‹#›</a:t>
            </a:fld>
            <a:endParaRPr lang="en-US" altLang="en-US"/>
          </a:p>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F4A18791-FC75-44CA-945F-6E0C193E2DAB}" type="slidenum">
              <a:rPr lang="en-US" altLang="en-US"/>
              <a:pPr>
                <a:defRPr/>
              </a:pPr>
              <a:t>‹#›</a:t>
            </a:fld>
            <a:endParaRPr lang="en-US" altLang="en-US"/>
          </a:p>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88900"/>
            <a:ext cx="2076450" cy="622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88900"/>
            <a:ext cx="6076950" cy="622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A08D03CA-4B2F-4FB2-9C5F-D2D9B2D2647F}" type="slidenum">
              <a:rPr lang="en-US" altLang="en-US"/>
              <a:pPr>
                <a:defRPr/>
              </a:pPr>
              <a:t>‹#›</a:t>
            </a:fld>
            <a:endParaRPr lang="en-US" altLang="en-US"/>
          </a:p>
          <a:p>
            <a:pPr>
              <a:defRPr/>
            </a:pPr>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88900"/>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9370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0BEC39B-7CBB-44B4-B537-C4133E537E60}" type="slidenum">
              <a:rPr lang="en-US" altLang="en-US"/>
              <a:pPr>
                <a:defRPr/>
              </a:pPr>
              <a:t>‹#›</a:t>
            </a:fld>
            <a:endParaRPr lang="en-US" altLang="en-US"/>
          </a:p>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EA18B4B9-F708-4F6E-AED7-A0272BCD67B8}" type="slidenum">
              <a:rPr lang="en-US" altLang="en-US"/>
              <a:pPr>
                <a:defRPr/>
              </a:pPr>
              <a:t>‹#›</a:t>
            </a:fld>
            <a:endParaRPr lang="en-US" altLang="en-US"/>
          </a:p>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660FC66E-602B-49F2-A8F0-E3B10850C7F7}" type="slidenum">
              <a:rPr lang="en-US" altLang="en-US"/>
              <a:pPr>
                <a:defRPr/>
              </a:pPr>
              <a:t>‹#›</a:t>
            </a:fld>
            <a:endParaRPr lang="en-US" altLang="en-US"/>
          </a:p>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08D6C1C1-8414-4248-A471-6E7EDA6CA1CE}" type="slidenum">
              <a:rPr lang="en-US" altLang="en-US"/>
              <a:pPr>
                <a:defRPr/>
              </a:pPr>
              <a:t>‹#›</a:t>
            </a:fld>
            <a:endParaRPr lang="en-US" altLang="en-US"/>
          </a:p>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9E7B3C56-F787-447F-B464-8D7509A82BFE}" type="slidenum">
              <a:rPr lang="en-US" altLang="en-US"/>
              <a:pPr>
                <a:defRPr/>
              </a:pPr>
              <a:t>‹#›</a:t>
            </a:fld>
            <a:endParaRPr lang="en-US" altLang="en-US"/>
          </a:p>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8CE6381-5DF8-4387-997B-DB5B6D681A11}" type="slidenum">
              <a:rPr lang="en-US" altLang="en-US"/>
              <a:pPr>
                <a:defRPr/>
              </a:pPr>
              <a:t>‹#›</a:t>
            </a:fld>
            <a:endParaRPr lang="en-US" altLang="en-US"/>
          </a:p>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A8C3D30-F0FC-4D6E-A0BD-67F90ABE9A0A}" type="slidenum">
              <a:rPr lang="en-US" altLang="en-US"/>
              <a:pPr>
                <a:defRPr/>
              </a:pPr>
              <a:t>‹#›</a:t>
            </a:fld>
            <a:endParaRPr lang="en-US" altLang="en-US"/>
          </a:p>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7A8BC03F-1004-4240-9ACC-7AE767718500}" type="slidenum">
              <a:rPr lang="en-US" altLang="en-US"/>
              <a:pPr>
                <a:defRPr/>
              </a:pPr>
              <a:t>‹#›</a:t>
            </a:fld>
            <a:endParaRPr lang="en-US" altLang="en-US"/>
          </a:p>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3647E637-ADEF-4697-8E9A-BC30D72806C0}" type="slidenum">
              <a:rPr lang="en-US" altLang="en-US"/>
              <a:pPr>
                <a:defRPr/>
              </a:pPr>
              <a:t>‹#›</a:t>
            </a:fld>
            <a:endParaRPr lang="en-US" altLang="en-US"/>
          </a:p>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3" name="Rectangle 29"/>
          <p:cNvSpPr>
            <a:spLocks noChangeArrowheads="1"/>
          </p:cNvSpPr>
          <p:nvPr/>
        </p:nvSpPr>
        <p:spPr bwMode="auto">
          <a:xfrm>
            <a:off x="0" y="0"/>
            <a:ext cx="9144000" cy="1206500"/>
          </a:xfrm>
          <a:prstGeom prst="rect">
            <a:avLst/>
          </a:prstGeom>
          <a:gradFill rotWithShape="0">
            <a:gsLst>
              <a:gs pos="0">
                <a:srgbClr val="333399"/>
              </a:gs>
              <a:gs pos="100000">
                <a:srgbClr val="333399">
                  <a:gamma/>
                  <a:shade val="0"/>
                  <a:invGamma/>
                </a:srgbClr>
              </a:gs>
            </a:gsLst>
            <a:lin ang="2700000" scaled="1"/>
          </a:gradFill>
          <a:ln w="9525">
            <a:noFill/>
            <a:miter lim="800000"/>
            <a:headEnd/>
            <a:tailEnd/>
          </a:ln>
          <a:effectLst/>
        </p:spPr>
        <p:txBody>
          <a:bodyPr wrap="none" anchor="ctr"/>
          <a:lstStyle/>
          <a:p>
            <a:pPr>
              <a:defRPr/>
            </a:pPr>
            <a:endParaRPr lang="en-US"/>
          </a:p>
        </p:txBody>
      </p:sp>
      <p:sp>
        <p:nvSpPr>
          <p:cNvPr id="1026" name="Rectangle 2"/>
          <p:cNvSpPr>
            <a:spLocks noGrp="1" noChangeArrowheads="1"/>
          </p:cNvSpPr>
          <p:nvPr>
            <p:ph type="title"/>
          </p:nvPr>
        </p:nvSpPr>
        <p:spPr bwMode="auto">
          <a:xfrm>
            <a:off x="381000" y="88900"/>
            <a:ext cx="8305800" cy="914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br>
              <a:rPr lang="en-US" altLang="en-US"/>
            </a:br>
            <a:endParaRPr lang="en-US" altLang="en-US"/>
          </a:p>
        </p:txBody>
      </p:sp>
      <p:sp>
        <p:nvSpPr>
          <p:cNvPr id="1028" name="Rectangle 3"/>
          <p:cNvSpPr>
            <a:spLocks noGrp="1" noChangeArrowheads="1"/>
          </p:cNvSpPr>
          <p:nvPr>
            <p:ph type="body" idx="1"/>
          </p:nvPr>
        </p:nvSpPr>
        <p:spPr bwMode="auto">
          <a:xfrm>
            <a:off x="393700" y="1460500"/>
            <a:ext cx="8293100" cy="485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239000" y="5905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r>
              <a:rPr lang="en-US" altLang="en-US"/>
              <a:t>v.1 </a:t>
            </a:r>
          </a:p>
          <a:p>
            <a:pPr>
              <a:defRPr/>
            </a:pPr>
            <a:fld id="{8EF4F7DA-5373-4A24-B1F2-0D4307511018}" type="slidenum">
              <a:rPr lang="en-US" altLang="en-US"/>
              <a:pPr>
                <a:defRPr/>
              </a:pPr>
              <a:t>‹#›</a:t>
            </a:fld>
            <a:endParaRPr lang="en-US" altLang="en-US"/>
          </a:p>
          <a:p>
            <a:pPr>
              <a:defRPr/>
            </a:pPr>
            <a:endParaRPr lang="en-US" altLang="en-US"/>
          </a:p>
        </p:txBody>
      </p:sp>
      <p:sp>
        <p:nvSpPr>
          <p:cNvPr id="1075" name="Rectangle 51"/>
          <p:cNvSpPr>
            <a:spLocks noChangeArrowheads="1"/>
          </p:cNvSpPr>
          <p:nvPr/>
        </p:nvSpPr>
        <p:spPr bwMode="auto">
          <a:xfrm>
            <a:off x="0" y="1131888"/>
            <a:ext cx="9144000" cy="74612"/>
          </a:xfrm>
          <a:prstGeom prst="rect">
            <a:avLst/>
          </a:prstGeom>
          <a:gradFill rotWithShape="0">
            <a:gsLst>
              <a:gs pos="0">
                <a:schemeClr val="folHlink"/>
              </a:gs>
              <a:gs pos="100000">
                <a:schemeClr val="folHlink">
                  <a:gamma/>
                  <a:shade val="0"/>
                  <a:invGamma/>
                </a:scheme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p:titleStyle>
    <p:body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trailhead.salesforce.com/" TargetMode="External"/><Relationship Id="rId7"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trailhead.salesforce.com/en/content/learn/modules/trailhead_basics?trailmix_creator_id=djmurray&amp;trailmix_id=mgs-351-hw-1" TargetMode="External"/><Relationship Id="rId5" Type="http://schemas.openxmlformats.org/officeDocument/2006/relationships/hyperlink" Target="http://mgt2.buffalo.edu/departments/mss/djmurray/mgs351/HW6.html" TargetMode="External"/><Relationship Id="rId4" Type="http://schemas.openxmlformats.org/officeDocument/2006/relationships/image" Target="../media/image3.png"/><Relationship Id="rId9"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trailhead.salesforce.co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login.salesforce.co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Intro to MIS - MGS351</a:t>
            </a:r>
          </a:p>
        </p:txBody>
      </p:sp>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endParaRPr lang="en-US" sz="3600" dirty="0"/>
          </a:p>
          <a:p>
            <a:pPr algn="ctr" eaLnBrk="1" hangingPunct="1">
              <a:buFont typeface="Arial" pitchFamily="34" charset="0"/>
              <a:buNone/>
            </a:pPr>
            <a:r>
              <a:rPr lang="en-US" sz="3600" dirty="0"/>
              <a:t>Salesforce Introduction</a:t>
            </a:r>
          </a:p>
          <a:p>
            <a:pPr algn="ctr" eaLnBrk="1" hangingPunct="1">
              <a:buFont typeface="Arial" pitchFamily="34" charset="0"/>
              <a:buNone/>
            </a:pPr>
            <a:endParaRPr lang="en-US" sz="3600" dirty="0"/>
          </a:p>
        </p:txBody>
      </p:sp>
    </p:spTree>
    <p:extLst>
      <p:ext uri="{BB962C8B-B14F-4D97-AF65-F5344CB8AC3E}">
        <p14:creationId xmlns:p14="http://schemas.microsoft.com/office/powerpoint/2010/main" val="44396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latin typeface="Arial" panose="020B0604020202020204" pitchFamily="34" charset="0"/>
              </a:rPr>
              <a:t>Understanding Salesforce Accounts</a:t>
            </a:r>
          </a:p>
        </p:txBody>
      </p:sp>
      <p:sp>
        <p:nvSpPr>
          <p:cNvPr id="19459" name="Rectangle 3"/>
          <p:cNvSpPr>
            <a:spLocks noGrp="1" noChangeArrowheads="1"/>
          </p:cNvSpPr>
          <p:nvPr>
            <p:ph type="body" idx="1"/>
          </p:nvPr>
        </p:nvSpPr>
        <p:spPr>
          <a:xfrm>
            <a:off x="381000" y="1542197"/>
            <a:ext cx="8534400" cy="4325203"/>
          </a:xfrm>
        </p:spPr>
        <p:txBody>
          <a:bodyPr/>
          <a:lstStyle/>
          <a:p>
            <a:pPr>
              <a:spcBef>
                <a:spcPts val="600"/>
              </a:spcBef>
              <a:spcAft>
                <a:spcPts val="600"/>
              </a:spcAft>
            </a:pPr>
            <a:r>
              <a:rPr lang="en-US" altLang="en-US" sz="3600" dirty="0">
                <a:latin typeface="Arial" panose="020B0604020202020204" pitchFamily="34" charset="0"/>
              </a:rPr>
              <a:t>Trailhead Playground Account(s)</a:t>
            </a:r>
          </a:p>
          <a:p>
            <a:pPr lvl="1">
              <a:spcBef>
                <a:spcPts val="600"/>
              </a:spcBef>
              <a:spcAft>
                <a:spcPts val="600"/>
              </a:spcAft>
            </a:pPr>
            <a:r>
              <a:rPr lang="en-US" altLang="en-US" sz="3200" dirty="0">
                <a:latin typeface="Arial" panose="020B0604020202020204" pitchFamily="34" charset="0"/>
              </a:rPr>
              <a:t>A playground is a temporary org where you complete training/homework</a:t>
            </a:r>
          </a:p>
          <a:p>
            <a:pPr lvl="1">
              <a:spcBef>
                <a:spcPts val="600"/>
              </a:spcBef>
              <a:spcAft>
                <a:spcPts val="600"/>
              </a:spcAft>
            </a:pPr>
            <a:r>
              <a:rPr lang="en-US" altLang="en-US" sz="3200" dirty="0">
                <a:latin typeface="Arial" panose="020B0604020202020204" pitchFamily="34" charset="0"/>
              </a:rPr>
              <a:t>A playground username and password is created by Salesforce automatically when the playground is created     </a:t>
            </a:r>
            <a:r>
              <a:rPr lang="en-US" altLang="en-US" dirty="0">
                <a:latin typeface="Arial" panose="020B0604020202020204" pitchFamily="34" charset="0"/>
              </a:rPr>
              <a:t>Example: djmurray@brave-raccoon-8j5k04.com</a:t>
            </a:r>
            <a:endParaRPr lang="en-US" altLang="en-US" sz="3200" dirty="0">
              <a:latin typeface="Arial" panose="020B0604020202020204" pitchFamily="34" charset="0"/>
            </a:endParaRPr>
          </a:p>
          <a:p>
            <a:pPr lvl="1">
              <a:spcBef>
                <a:spcPts val="600"/>
              </a:spcBef>
              <a:spcAft>
                <a:spcPts val="600"/>
              </a:spcAft>
            </a:pPr>
            <a:r>
              <a:rPr lang="en-US" altLang="en-US" sz="3200" dirty="0">
                <a:latin typeface="Arial" panose="020B0604020202020204" pitchFamily="34" charset="0"/>
              </a:rPr>
              <a:t>Do not create a new playground unless the assignment instructs you to do so</a:t>
            </a:r>
          </a:p>
        </p:txBody>
      </p:sp>
    </p:spTree>
    <p:extLst>
      <p:ext uri="{BB962C8B-B14F-4D97-AF65-F5344CB8AC3E}">
        <p14:creationId xmlns:p14="http://schemas.microsoft.com/office/powerpoint/2010/main" val="2585568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hlinkClick r:id="rId3"/>
            <a:extLst>
              <a:ext uri="{FF2B5EF4-FFF2-40B4-BE49-F238E27FC236}">
                <a16:creationId xmlns:a16="http://schemas.microsoft.com/office/drawing/2014/main" id="{4189368F-B625-46FE-B6B1-29A58A24EF6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99275" y="4921250"/>
            <a:ext cx="1800225" cy="1390650"/>
          </a:xfrm>
          <a:prstGeom prst="rect">
            <a:avLst/>
          </a:prstGeom>
        </p:spPr>
      </p:pic>
      <p:sp>
        <p:nvSpPr>
          <p:cNvPr id="47106" name="Rectangle 2"/>
          <p:cNvSpPr>
            <a:spLocks noGrp="1" noChangeArrowheads="1"/>
          </p:cNvSpPr>
          <p:nvPr>
            <p:ph type="title"/>
          </p:nvPr>
        </p:nvSpPr>
        <p:spPr/>
        <p:txBody>
          <a:bodyPr/>
          <a:lstStyle/>
          <a:p>
            <a:r>
              <a:rPr lang="en-US" altLang="en-US" dirty="0">
                <a:latin typeface="Arial" panose="020B0604020202020204" pitchFamily="34" charset="0"/>
              </a:rPr>
              <a:t>Homework 6   |   4500 Trailhead Points</a:t>
            </a:r>
          </a:p>
        </p:txBody>
      </p:sp>
      <p:sp>
        <p:nvSpPr>
          <p:cNvPr id="47107" name="Rectangle 3"/>
          <p:cNvSpPr>
            <a:spLocks noGrp="1" noChangeArrowheads="1"/>
          </p:cNvSpPr>
          <p:nvPr>
            <p:ph type="body" idx="1"/>
          </p:nvPr>
        </p:nvSpPr>
        <p:spPr>
          <a:xfrm>
            <a:off x="393700" y="1460500"/>
            <a:ext cx="8305800" cy="4851400"/>
          </a:xfrm>
        </p:spPr>
        <p:txBody>
          <a:bodyPr/>
          <a:lstStyle/>
          <a:p>
            <a:pPr marL="0" indent="0">
              <a:lnSpc>
                <a:spcPct val="150000"/>
              </a:lnSpc>
              <a:buNone/>
            </a:pPr>
            <a:r>
              <a:rPr lang="en-US" sz="3600" dirty="0">
                <a:hlinkClick r:id="rId5"/>
              </a:rPr>
              <a:t>Homework 6 </a:t>
            </a:r>
            <a:r>
              <a:rPr lang="en-US" sz="3600" dirty="0" err="1">
                <a:hlinkClick r:id="rId5"/>
              </a:rPr>
              <a:t>Trailmix</a:t>
            </a:r>
            <a:endParaRPr lang="en-US" altLang="en-US" sz="3600" dirty="0">
              <a:latin typeface="Arial" panose="020B0604020202020204" pitchFamily="34" charset="0"/>
              <a:hlinkClick r:id="rId6"/>
            </a:endParaRPr>
          </a:p>
          <a:p>
            <a:pPr marL="571500" lvl="1" indent="0">
              <a:lnSpc>
                <a:spcPct val="150000"/>
              </a:lnSpc>
              <a:buNone/>
            </a:pPr>
            <a:r>
              <a:rPr lang="en-US" altLang="en-US" sz="3200" dirty="0">
                <a:latin typeface="Arial" panose="020B0604020202020204" pitchFamily="34" charset="0"/>
              </a:rPr>
              <a:t>Trailhead Playground Management</a:t>
            </a:r>
          </a:p>
          <a:p>
            <a:pPr marL="571500" lvl="1" indent="0">
              <a:lnSpc>
                <a:spcPct val="150000"/>
              </a:lnSpc>
              <a:buNone/>
            </a:pPr>
            <a:r>
              <a:rPr lang="en-US" altLang="en-US" sz="3200" dirty="0">
                <a:latin typeface="Arial" panose="020B0604020202020204" pitchFamily="34" charset="0"/>
              </a:rPr>
              <a:t>Data Modeling</a:t>
            </a:r>
          </a:p>
          <a:p>
            <a:pPr marL="571500" lvl="1" indent="0">
              <a:lnSpc>
                <a:spcPct val="150000"/>
              </a:lnSpc>
              <a:buNone/>
            </a:pPr>
            <a:r>
              <a:rPr lang="en-US" altLang="en-US" sz="3200" dirty="0">
                <a:latin typeface="Arial" panose="020B0604020202020204" pitchFamily="34" charset="0"/>
              </a:rPr>
              <a:t>Lightning Experience Customization</a:t>
            </a:r>
          </a:p>
        </p:txBody>
      </p:sp>
      <p:pic>
        <p:nvPicPr>
          <p:cNvPr id="4102" name="Picture 6">
            <a:extLst>
              <a:ext uri="{FF2B5EF4-FFF2-40B4-BE49-F238E27FC236}">
                <a16:creationId xmlns:a16="http://schemas.microsoft.com/office/drawing/2014/main" id="{81CB2D20-A156-4162-A676-5218B1CCB806}"/>
              </a:ext>
              <a:ext uri="{C183D7F6-B498-43B3-948B-1728B52AA6E4}">
                <adec:decorative xmlns:adec="http://schemas.microsoft.com/office/drawing/2017/decorative" val="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8342" y="3209814"/>
            <a:ext cx="741178" cy="741178"/>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19E743BA-F4E8-47FE-9796-DF42BF2E5873}"/>
              </a:ext>
              <a:ext uri="{C183D7F6-B498-43B3-948B-1728B52AA6E4}">
                <adec:decorative xmlns:adec="http://schemas.microsoft.com/office/drawing/2017/decorative" val="1"/>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38342" y="2417719"/>
            <a:ext cx="740664" cy="740664"/>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a:extLst>
              <a:ext uri="{FF2B5EF4-FFF2-40B4-BE49-F238E27FC236}">
                <a16:creationId xmlns:a16="http://schemas.microsoft.com/office/drawing/2014/main" id="{8D5F8B88-2F66-4824-BA1B-785138985D5B}"/>
              </a:ext>
              <a:ext uri="{C183D7F6-B498-43B3-948B-1728B52AA6E4}">
                <adec:decorative xmlns:adec="http://schemas.microsoft.com/office/drawing/2017/decorative" val="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38342" y="4002423"/>
            <a:ext cx="740664" cy="740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7091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latin typeface="Arial" panose="020B0604020202020204" pitchFamily="34" charset="0"/>
              </a:rPr>
              <a:t>Logging in to Salesforce</a:t>
            </a:r>
          </a:p>
        </p:txBody>
      </p:sp>
      <p:sp>
        <p:nvSpPr>
          <p:cNvPr id="19459" name="Rectangle 3"/>
          <p:cNvSpPr>
            <a:spLocks noGrp="1" noChangeArrowheads="1"/>
          </p:cNvSpPr>
          <p:nvPr>
            <p:ph type="body" idx="1"/>
          </p:nvPr>
        </p:nvSpPr>
        <p:spPr>
          <a:xfrm>
            <a:off x="381000" y="1542197"/>
            <a:ext cx="8534400" cy="4325203"/>
          </a:xfrm>
        </p:spPr>
        <p:txBody>
          <a:bodyPr/>
          <a:lstStyle/>
          <a:p>
            <a:pPr>
              <a:spcBef>
                <a:spcPts val="600"/>
              </a:spcBef>
              <a:spcAft>
                <a:spcPts val="600"/>
              </a:spcAft>
            </a:pPr>
            <a:r>
              <a:rPr lang="en-US" altLang="en-US" sz="3600" b="1" dirty="0">
                <a:latin typeface="Arial" panose="020B0604020202020204" pitchFamily="34" charset="0"/>
              </a:rPr>
              <a:t>Use Chrome and always login using an incognito browser window!</a:t>
            </a:r>
          </a:p>
          <a:p>
            <a:pPr>
              <a:spcBef>
                <a:spcPts val="600"/>
              </a:spcBef>
              <a:spcAft>
                <a:spcPts val="600"/>
              </a:spcAft>
            </a:pPr>
            <a:r>
              <a:rPr lang="en-US" altLang="en-US" sz="3600" dirty="0">
                <a:latin typeface="Arial" panose="020B0604020202020204" pitchFamily="34" charset="0"/>
              </a:rPr>
              <a:t>Make sure you have no incognito windows open that are logged in to Salesforce or Trailhead</a:t>
            </a:r>
          </a:p>
          <a:p>
            <a:pPr>
              <a:spcBef>
                <a:spcPts val="600"/>
              </a:spcBef>
              <a:spcAft>
                <a:spcPts val="600"/>
              </a:spcAft>
            </a:pPr>
            <a:r>
              <a:rPr lang="en-US" altLang="en-US" sz="3600" dirty="0">
                <a:latin typeface="Arial" panose="020B0604020202020204" pitchFamily="34" charset="0"/>
              </a:rPr>
              <a:t>Logging in to the same browser session with different accounts does not work</a:t>
            </a:r>
          </a:p>
        </p:txBody>
      </p:sp>
    </p:spTree>
    <p:extLst>
      <p:ext uri="{BB962C8B-B14F-4D97-AF65-F5344CB8AC3E}">
        <p14:creationId xmlns:p14="http://schemas.microsoft.com/office/powerpoint/2010/main" val="3442030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latin typeface="Arial" panose="020B0604020202020204" pitchFamily="34" charset="0"/>
              </a:rPr>
              <a:t>Logging in to Salesforce - Homework</a:t>
            </a:r>
          </a:p>
        </p:txBody>
      </p:sp>
      <p:sp>
        <p:nvSpPr>
          <p:cNvPr id="19459" name="Rectangle 3"/>
          <p:cNvSpPr>
            <a:spLocks noGrp="1" noChangeArrowheads="1"/>
          </p:cNvSpPr>
          <p:nvPr>
            <p:ph type="body" idx="1"/>
          </p:nvPr>
        </p:nvSpPr>
        <p:spPr>
          <a:xfrm>
            <a:off x="381000" y="1542197"/>
            <a:ext cx="8534400" cy="4325203"/>
          </a:xfrm>
        </p:spPr>
        <p:txBody>
          <a:bodyPr/>
          <a:lstStyle/>
          <a:p>
            <a:pPr>
              <a:spcBef>
                <a:spcPts val="600"/>
              </a:spcBef>
              <a:spcAft>
                <a:spcPts val="600"/>
              </a:spcAft>
            </a:pPr>
            <a:r>
              <a:rPr lang="en-US" altLang="en-US" sz="3600" dirty="0">
                <a:latin typeface="Arial" panose="020B0604020202020204" pitchFamily="34" charset="0"/>
              </a:rPr>
              <a:t>Trailhead for homework</a:t>
            </a:r>
          </a:p>
          <a:p>
            <a:pPr lvl="1">
              <a:spcBef>
                <a:spcPts val="600"/>
              </a:spcBef>
              <a:spcAft>
                <a:spcPts val="600"/>
              </a:spcAft>
            </a:pPr>
            <a:r>
              <a:rPr lang="en-US" altLang="en-US" sz="3200" dirty="0">
                <a:latin typeface="Arial" panose="020B0604020202020204" pitchFamily="34" charset="0"/>
                <a:hlinkClick r:id="rId3"/>
              </a:rPr>
              <a:t>https://trailhead.salesforce.com</a:t>
            </a:r>
            <a:endParaRPr lang="en-US" altLang="en-US" sz="3200" dirty="0">
              <a:latin typeface="Arial" panose="020B0604020202020204" pitchFamily="34" charset="0"/>
            </a:endParaRPr>
          </a:p>
          <a:p>
            <a:pPr lvl="1">
              <a:spcBef>
                <a:spcPts val="600"/>
              </a:spcBef>
              <a:spcAft>
                <a:spcPts val="600"/>
              </a:spcAft>
            </a:pPr>
            <a:r>
              <a:rPr lang="en-US" altLang="en-US" sz="3200" dirty="0">
                <a:latin typeface="Arial" panose="020B0604020202020204" pitchFamily="34" charset="0"/>
              </a:rPr>
              <a:t>Login using Salesforce account option</a:t>
            </a:r>
          </a:p>
          <a:p>
            <a:pPr lvl="1">
              <a:spcBef>
                <a:spcPts val="600"/>
              </a:spcBef>
              <a:spcAft>
                <a:spcPts val="600"/>
              </a:spcAft>
            </a:pPr>
            <a:r>
              <a:rPr lang="en-US" altLang="en-US" sz="3200" dirty="0">
                <a:latin typeface="Arial" panose="020B0604020202020204" pitchFamily="34" charset="0"/>
              </a:rPr>
              <a:t>Sign up for this during recitation</a:t>
            </a:r>
          </a:p>
          <a:p>
            <a:pPr lvl="1">
              <a:spcBef>
                <a:spcPts val="600"/>
              </a:spcBef>
              <a:spcAft>
                <a:spcPts val="600"/>
              </a:spcAft>
            </a:pPr>
            <a:r>
              <a:rPr lang="en-US" altLang="en-US" sz="3200" dirty="0">
                <a:latin typeface="Arial" panose="020B0604020202020204" pitchFamily="34" charset="0"/>
              </a:rPr>
              <a:t>Use individual account emailed to you</a:t>
            </a:r>
          </a:p>
          <a:p>
            <a:pPr lvl="1">
              <a:spcBef>
                <a:spcPts val="600"/>
              </a:spcBef>
              <a:spcAft>
                <a:spcPts val="600"/>
              </a:spcAft>
            </a:pPr>
            <a:r>
              <a:rPr lang="en-US" altLang="en-US" sz="3200" dirty="0">
                <a:latin typeface="Arial" panose="020B0604020202020204" pitchFamily="34" charset="0"/>
              </a:rPr>
              <a:t>Check homework hints!</a:t>
            </a:r>
            <a:endParaRPr lang="en-US" altLang="en-US" sz="3600" dirty="0">
              <a:latin typeface="Arial" panose="020B0604020202020204" pitchFamily="34" charset="0"/>
            </a:endParaRPr>
          </a:p>
          <a:p>
            <a:pPr>
              <a:spcBef>
                <a:spcPts val="600"/>
              </a:spcBef>
              <a:spcAft>
                <a:spcPts val="600"/>
              </a:spcAft>
            </a:pPr>
            <a:endParaRPr lang="en-US" altLang="en-US" sz="3200" dirty="0">
              <a:latin typeface="Arial" panose="020B0604020202020204" pitchFamily="34" charset="0"/>
            </a:endParaRPr>
          </a:p>
        </p:txBody>
      </p:sp>
    </p:spTree>
    <p:extLst>
      <p:ext uri="{BB962C8B-B14F-4D97-AF65-F5344CB8AC3E}">
        <p14:creationId xmlns:p14="http://schemas.microsoft.com/office/powerpoint/2010/main" val="3139702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latin typeface="Arial" panose="020B0604020202020204" pitchFamily="34" charset="0"/>
              </a:rPr>
              <a:t>Logging in to Salesforce - Project</a:t>
            </a:r>
          </a:p>
        </p:txBody>
      </p:sp>
      <p:sp>
        <p:nvSpPr>
          <p:cNvPr id="19459" name="Rectangle 3"/>
          <p:cNvSpPr>
            <a:spLocks noGrp="1" noChangeArrowheads="1"/>
          </p:cNvSpPr>
          <p:nvPr>
            <p:ph type="body" idx="1"/>
          </p:nvPr>
        </p:nvSpPr>
        <p:spPr>
          <a:xfrm>
            <a:off x="381000" y="1542197"/>
            <a:ext cx="8534400" cy="4325203"/>
          </a:xfrm>
        </p:spPr>
        <p:txBody>
          <a:bodyPr/>
          <a:lstStyle/>
          <a:p>
            <a:pPr>
              <a:spcBef>
                <a:spcPts val="600"/>
              </a:spcBef>
              <a:spcAft>
                <a:spcPts val="600"/>
              </a:spcAft>
            </a:pPr>
            <a:r>
              <a:rPr lang="en-US" altLang="en-US" sz="3600" dirty="0">
                <a:latin typeface="Arial" panose="020B0604020202020204" pitchFamily="34" charset="0"/>
              </a:rPr>
              <a:t>Development Org for group project</a:t>
            </a:r>
          </a:p>
          <a:p>
            <a:pPr lvl="1">
              <a:spcBef>
                <a:spcPts val="600"/>
              </a:spcBef>
              <a:spcAft>
                <a:spcPts val="600"/>
              </a:spcAft>
            </a:pPr>
            <a:r>
              <a:rPr lang="en-US" altLang="en-US" sz="3200" dirty="0">
                <a:latin typeface="Arial" panose="020B0604020202020204" pitchFamily="34" charset="0"/>
                <a:hlinkClick r:id="rId3"/>
              </a:rPr>
              <a:t>https://login.salesforce.com</a:t>
            </a:r>
            <a:endParaRPr lang="en-US" altLang="en-US" sz="3200" dirty="0">
              <a:latin typeface="Arial" panose="020B0604020202020204" pitchFamily="34" charset="0"/>
            </a:endParaRPr>
          </a:p>
          <a:p>
            <a:pPr lvl="1">
              <a:spcBef>
                <a:spcPts val="600"/>
              </a:spcBef>
              <a:spcAft>
                <a:spcPts val="600"/>
              </a:spcAft>
            </a:pPr>
            <a:r>
              <a:rPr lang="en-US" altLang="en-US" sz="3200" dirty="0">
                <a:latin typeface="Arial" panose="020B0604020202020204" pitchFamily="34" charset="0"/>
              </a:rPr>
              <a:t>Use shared group account provided to you during recitation.  Everyone in the group uses the same account.</a:t>
            </a:r>
          </a:p>
          <a:p>
            <a:pPr lvl="1">
              <a:spcBef>
                <a:spcPts val="600"/>
              </a:spcBef>
              <a:spcAft>
                <a:spcPts val="600"/>
              </a:spcAft>
            </a:pPr>
            <a:r>
              <a:rPr lang="en-US" altLang="en-US" sz="3200" b="1" dirty="0">
                <a:solidFill>
                  <a:srgbClr val="FF0000"/>
                </a:solidFill>
                <a:latin typeface="Arial" panose="020B0604020202020204" pitchFamily="34" charset="0"/>
              </a:rPr>
              <a:t>DO NOT USE YOUR UB EMAIL ACCOUNT WHEN SIGNING UP</a:t>
            </a:r>
          </a:p>
          <a:p>
            <a:pPr>
              <a:spcBef>
                <a:spcPts val="600"/>
              </a:spcBef>
              <a:spcAft>
                <a:spcPts val="600"/>
              </a:spcAft>
            </a:pPr>
            <a:endParaRPr lang="en-US" altLang="en-US" sz="3600" dirty="0">
              <a:latin typeface="Arial" panose="020B0604020202020204" pitchFamily="34" charset="0"/>
            </a:endParaRPr>
          </a:p>
          <a:p>
            <a:pPr>
              <a:spcBef>
                <a:spcPts val="600"/>
              </a:spcBef>
              <a:spcAft>
                <a:spcPts val="600"/>
              </a:spcAft>
            </a:pPr>
            <a:endParaRPr lang="en-US" altLang="en-US" sz="3200" dirty="0">
              <a:latin typeface="Arial" panose="020B0604020202020204" pitchFamily="34" charset="0"/>
            </a:endParaRPr>
          </a:p>
        </p:txBody>
      </p:sp>
    </p:spTree>
    <p:extLst>
      <p:ext uri="{BB962C8B-B14F-4D97-AF65-F5344CB8AC3E}">
        <p14:creationId xmlns:p14="http://schemas.microsoft.com/office/powerpoint/2010/main" val="4253897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50"/>
          <p:cNvSpPr>
            <a:spLocks noGrp="1" noChangeArrowheads="1"/>
          </p:cNvSpPr>
          <p:nvPr>
            <p:ph type="title"/>
          </p:nvPr>
        </p:nvSpPr>
        <p:spPr/>
        <p:txBody>
          <a:bodyPr/>
          <a:lstStyle/>
          <a:p>
            <a:pPr>
              <a:lnSpc>
                <a:spcPct val="110000"/>
              </a:lnSpc>
            </a:pPr>
            <a:r>
              <a:rPr lang="en-US" altLang="en-US" dirty="0">
                <a:latin typeface="Arial" panose="020B0604020202020204" pitchFamily="34" charset="0"/>
              </a:rPr>
              <a:t>Salesforce Introduction</a:t>
            </a:r>
          </a:p>
        </p:txBody>
      </p:sp>
      <p:sp>
        <p:nvSpPr>
          <p:cNvPr id="6147" name="Rectangle 2051"/>
          <p:cNvSpPr>
            <a:spLocks noGrp="1" noChangeArrowheads="1"/>
          </p:cNvSpPr>
          <p:nvPr>
            <p:ph type="body" idx="1"/>
          </p:nvPr>
        </p:nvSpPr>
        <p:spPr>
          <a:xfrm>
            <a:off x="381000" y="1415441"/>
            <a:ext cx="8534400" cy="4997885"/>
          </a:xfrm>
        </p:spPr>
        <p:txBody>
          <a:bodyPr/>
          <a:lstStyle/>
          <a:p>
            <a:pPr>
              <a:lnSpc>
                <a:spcPct val="110000"/>
              </a:lnSpc>
            </a:pPr>
            <a:r>
              <a:rPr lang="en-US" altLang="en-US" sz="3600" dirty="0">
                <a:latin typeface="Arial" panose="020B0604020202020204" pitchFamily="34" charset="0"/>
              </a:rPr>
              <a:t>Salesforce Lectures</a:t>
            </a:r>
          </a:p>
          <a:p>
            <a:pPr>
              <a:lnSpc>
                <a:spcPct val="110000"/>
              </a:lnSpc>
            </a:pPr>
            <a:r>
              <a:rPr lang="en-US" altLang="en-US" sz="3600" dirty="0">
                <a:latin typeface="Arial" panose="020B0604020202020204" pitchFamily="34" charset="0"/>
              </a:rPr>
              <a:t>Salesforce Platform Overview</a:t>
            </a:r>
          </a:p>
          <a:p>
            <a:pPr>
              <a:lnSpc>
                <a:spcPct val="110000"/>
              </a:lnSpc>
            </a:pPr>
            <a:r>
              <a:rPr lang="en-US" altLang="en-US" sz="3600" dirty="0">
                <a:latin typeface="Arial" panose="020B0604020202020204" pitchFamily="34" charset="0"/>
              </a:rPr>
              <a:t>Microsoft Access and Salesforce</a:t>
            </a:r>
          </a:p>
          <a:p>
            <a:pPr>
              <a:lnSpc>
                <a:spcPct val="110000"/>
              </a:lnSpc>
            </a:pPr>
            <a:r>
              <a:rPr lang="en-US" altLang="en-US" sz="3600" dirty="0">
                <a:latin typeface="Arial" panose="020B0604020202020204" pitchFamily="34" charset="0"/>
              </a:rPr>
              <a:t>Salesforce Terminology</a:t>
            </a:r>
          </a:p>
          <a:p>
            <a:pPr>
              <a:lnSpc>
                <a:spcPct val="110000"/>
              </a:lnSpc>
            </a:pPr>
            <a:r>
              <a:rPr lang="en-US" altLang="en-US" sz="3600" dirty="0">
                <a:latin typeface="Arial" panose="020B0604020202020204" pitchFamily="34" charset="0"/>
              </a:rPr>
              <a:t>Understanding Salesforce Accounts</a:t>
            </a:r>
          </a:p>
          <a:p>
            <a:pPr>
              <a:lnSpc>
                <a:spcPct val="110000"/>
              </a:lnSpc>
            </a:pPr>
            <a:r>
              <a:rPr lang="en-US" altLang="en-US" sz="3600" dirty="0">
                <a:latin typeface="Arial" panose="020B0604020202020204" pitchFamily="34" charset="0"/>
              </a:rPr>
              <a:t>Logging in to Salesforce</a:t>
            </a:r>
          </a:p>
        </p:txBody>
      </p:sp>
    </p:spTree>
    <p:extLst>
      <p:ext uri="{BB962C8B-B14F-4D97-AF65-F5344CB8AC3E}">
        <p14:creationId xmlns:p14="http://schemas.microsoft.com/office/powerpoint/2010/main" val="2496273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latin typeface="Arial" panose="020B0604020202020204" pitchFamily="34" charset="0"/>
              </a:rPr>
              <a:t>Salesforce Lectures</a:t>
            </a:r>
          </a:p>
        </p:txBody>
      </p:sp>
      <p:sp>
        <p:nvSpPr>
          <p:cNvPr id="19459" name="Rectangle 3"/>
          <p:cNvSpPr>
            <a:spLocks noGrp="1" noChangeArrowheads="1"/>
          </p:cNvSpPr>
          <p:nvPr>
            <p:ph type="body" idx="1"/>
          </p:nvPr>
        </p:nvSpPr>
        <p:spPr>
          <a:xfrm>
            <a:off x="381000" y="1542197"/>
            <a:ext cx="8534400" cy="4325203"/>
          </a:xfrm>
        </p:spPr>
        <p:txBody>
          <a:bodyPr/>
          <a:lstStyle/>
          <a:p>
            <a:pPr>
              <a:spcBef>
                <a:spcPts val="600"/>
              </a:spcBef>
              <a:spcAft>
                <a:spcPts val="600"/>
              </a:spcAft>
            </a:pPr>
            <a:r>
              <a:rPr lang="en-US" altLang="en-US" sz="3600" dirty="0">
                <a:latin typeface="Arial" panose="020B0604020202020204" pitchFamily="34" charset="0"/>
              </a:rPr>
              <a:t>Lectures recorded previously</a:t>
            </a:r>
          </a:p>
          <a:p>
            <a:pPr>
              <a:spcBef>
                <a:spcPts val="600"/>
              </a:spcBef>
              <a:spcAft>
                <a:spcPts val="600"/>
              </a:spcAft>
            </a:pPr>
            <a:r>
              <a:rPr lang="en-US" altLang="en-US" sz="3600" dirty="0">
                <a:latin typeface="Arial" panose="020B0604020202020204" pitchFamily="34" charset="0"/>
              </a:rPr>
              <a:t>Ignore any references to exam, project and homework dates</a:t>
            </a:r>
          </a:p>
          <a:p>
            <a:pPr>
              <a:spcBef>
                <a:spcPts val="600"/>
              </a:spcBef>
              <a:spcAft>
                <a:spcPts val="600"/>
              </a:spcAft>
            </a:pPr>
            <a:r>
              <a:rPr lang="en-US" altLang="en-US" sz="3600" dirty="0">
                <a:latin typeface="Arial" panose="020B0604020202020204" pitchFamily="34" charset="0"/>
              </a:rPr>
              <a:t>There will be review/reinforcement of some concepts (</a:t>
            </a:r>
            <a:r>
              <a:rPr lang="en-US" altLang="en-US" sz="3600" dirty="0" err="1">
                <a:latin typeface="Arial" panose="020B0604020202020204" pitchFamily="34" charset="0"/>
              </a:rPr>
              <a:t>eg.</a:t>
            </a:r>
            <a:r>
              <a:rPr lang="en-US" altLang="en-US" sz="3600" dirty="0">
                <a:latin typeface="Arial" panose="020B0604020202020204" pitchFamily="34" charset="0"/>
              </a:rPr>
              <a:t> database terms)</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671099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p:spPr>
        <p:txBody>
          <a:bodyPr/>
          <a:lstStyle/>
          <a:p>
            <a:r>
              <a:rPr lang="en-US" altLang="en-US" dirty="0">
                <a:latin typeface="Arial" panose="020B0604020202020204" pitchFamily="34" charset="0"/>
              </a:rPr>
              <a:t>Salesforce Platform Overview</a:t>
            </a:r>
          </a:p>
        </p:txBody>
      </p:sp>
      <p:sp>
        <p:nvSpPr>
          <p:cNvPr id="16387" name="Rectangle 3"/>
          <p:cNvSpPr>
            <a:spLocks noGrp="1" noChangeArrowheads="1"/>
          </p:cNvSpPr>
          <p:nvPr>
            <p:ph type="body" idx="1"/>
          </p:nvPr>
        </p:nvSpPr>
        <p:spPr>
          <a:xfrm>
            <a:off x="393699" y="1460500"/>
            <a:ext cx="8305800" cy="4851400"/>
          </a:xfrm>
          <a:noFill/>
        </p:spPr>
        <p:txBody>
          <a:bodyPr/>
          <a:lstStyle/>
          <a:p>
            <a:pPr>
              <a:spcBef>
                <a:spcPts val="600"/>
              </a:spcBef>
              <a:spcAft>
                <a:spcPts val="600"/>
              </a:spcAft>
            </a:pPr>
            <a:r>
              <a:rPr lang="en-US" sz="3600" dirty="0">
                <a:latin typeface="Arial" panose="020B0604020202020204" pitchFamily="34" charset="0"/>
              </a:rPr>
              <a:t>Customizable Customer Relationships Management (CRM) platform</a:t>
            </a:r>
          </a:p>
          <a:p>
            <a:pPr>
              <a:spcBef>
                <a:spcPts val="600"/>
              </a:spcBef>
              <a:spcAft>
                <a:spcPts val="600"/>
              </a:spcAft>
            </a:pPr>
            <a:r>
              <a:rPr lang="en-US" sz="3600" dirty="0">
                <a:latin typeface="Arial" panose="020B0604020202020204" pitchFamily="34" charset="0"/>
              </a:rPr>
              <a:t>Accessed using a web browser - no Mac issues!</a:t>
            </a:r>
          </a:p>
          <a:p>
            <a:pPr>
              <a:spcBef>
                <a:spcPts val="600"/>
              </a:spcBef>
              <a:spcAft>
                <a:spcPts val="600"/>
              </a:spcAft>
            </a:pPr>
            <a:r>
              <a:rPr lang="en-US" sz="3600" dirty="0">
                <a:latin typeface="Arial" panose="020B0604020202020204" pitchFamily="34" charset="0"/>
              </a:rPr>
              <a:t>Skills are in high demand</a:t>
            </a:r>
          </a:p>
          <a:p>
            <a:pPr>
              <a:spcBef>
                <a:spcPts val="600"/>
              </a:spcBef>
              <a:spcAft>
                <a:spcPts val="600"/>
              </a:spcAft>
            </a:pPr>
            <a:r>
              <a:rPr lang="en-US" sz="3600" dirty="0">
                <a:latin typeface="Arial" panose="020B0604020202020204" pitchFamily="34" charset="0"/>
              </a:rPr>
              <a:t>Training through Trailhead is free</a:t>
            </a:r>
          </a:p>
        </p:txBody>
      </p:sp>
    </p:spTree>
    <p:extLst>
      <p:ext uri="{BB962C8B-B14F-4D97-AF65-F5344CB8AC3E}">
        <p14:creationId xmlns:p14="http://schemas.microsoft.com/office/powerpoint/2010/main" val="2425263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50"/>
          <p:cNvSpPr>
            <a:spLocks noGrp="1" noChangeArrowheads="1"/>
          </p:cNvSpPr>
          <p:nvPr>
            <p:ph type="title"/>
          </p:nvPr>
        </p:nvSpPr>
        <p:spPr/>
        <p:txBody>
          <a:bodyPr/>
          <a:lstStyle/>
          <a:p>
            <a:r>
              <a:rPr lang="en-US" altLang="en-US" dirty="0">
                <a:latin typeface="Arial" panose="020B0604020202020204" pitchFamily="34" charset="0"/>
              </a:rPr>
              <a:t>Microsoft Access and Salesforce</a:t>
            </a:r>
          </a:p>
        </p:txBody>
      </p:sp>
      <p:sp>
        <p:nvSpPr>
          <p:cNvPr id="6147" name="Rectangle 2051"/>
          <p:cNvSpPr>
            <a:spLocks noGrp="1" noChangeArrowheads="1"/>
          </p:cNvSpPr>
          <p:nvPr>
            <p:ph sz="half" idx="1"/>
          </p:nvPr>
        </p:nvSpPr>
        <p:spPr/>
        <p:txBody>
          <a:bodyPr/>
          <a:lstStyle/>
          <a:p>
            <a:pPr marL="0" indent="0" algn="ctr">
              <a:lnSpc>
                <a:spcPct val="110000"/>
              </a:lnSpc>
              <a:buNone/>
            </a:pPr>
            <a:r>
              <a:rPr lang="en-US" altLang="en-US" sz="3600" u="sng" dirty="0">
                <a:latin typeface="Arial" panose="020B0604020202020204" pitchFamily="34" charset="0"/>
              </a:rPr>
              <a:t>MS Access</a:t>
            </a:r>
          </a:p>
          <a:p>
            <a:pPr lvl="1">
              <a:lnSpc>
                <a:spcPct val="110000"/>
              </a:lnSpc>
            </a:pPr>
            <a:r>
              <a:rPr lang="en-US" altLang="en-US" sz="3600" dirty="0">
                <a:solidFill>
                  <a:schemeClr val="accent1">
                    <a:lumMod val="50000"/>
                  </a:schemeClr>
                </a:solidFill>
                <a:latin typeface="Arial" panose="020B0604020202020204" pitchFamily="34" charset="0"/>
              </a:rPr>
              <a:t>Tables</a:t>
            </a:r>
          </a:p>
          <a:p>
            <a:pPr lvl="1">
              <a:lnSpc>
                <a:spcPct val="110000"/>
              </a:lnSpc>
            </a:pPr>
            <a:r>
              <a:rPr lang="en-US" altLang="en-US" sz="3600" dirty="0">
                <a:solidFill>
                  <a:srgbClr val="FF0000"/>
                </a:solidFill>
                <a:latin typeface="Arial" panose="020B0604020202020204" pitchFamily="34" charset="0"/>
              </a:rPr>
              <a:t>Queries</a:t>
            </a:r>
          </a:p>
          <a:p>
            <a:pPr lvl="1">
              <a:lnSpc>
                <a:spcPct val="110000"/>
              </a:lnSpc>
            </a:pPr>
            <a:r>
              <a:rPr lang="en-US" altLang="en-US" sz="3600" dirty="0">
                <a:solidFill>
                  <a:schemeClr val="accent2"/>
                </a:solidFill>
                <a:latin typeface="Arial" panose="020B0604020202020204" pitchFamily="34" charset="0"/>
              </a:rPr>
              <a:t>Forms</a:t>
            </a:r>
          </a:p>
          <a:p>
            <a:pPr lvl="1">
              <a:lnSpc>
                <a:spcPct val="110000"/>
              </a:lnSpc>
            </a:pPr>
            <a:r>
              <a:rPr lang="en-US" altLang="en-US" sz="3600" dirty="0">
                <a:latin typeface="Arial" panose="020B0604020202020204" pitchFamily="34" charset="0"/>
              </a:rPr>
              <a:t>Reports</a:t>
            </a:r>
          </a:p>
          <a:p>
            <a:pPr lvl="1">
              <a:lnSpc>
                <a:spcPct val="110000"/>
              </a:lnSpc>
            </a:pPr>
            <a:r>
              <a:rPr lang="en-US" altLang="en-US" sz="3600" dirty="0">
                <a:solidFill>
                  <a:srgbClr val="7030A0"/>
                </a:solidFill>
                <a:latin typeface="Arial" panose="020B0604020202020204" pitchFamily="34" charset="0"/>
              </a:rPr>
              <a:t>Macros and Modules</a:t>
            </a:r>
          </a:p>
          <a:p>
            <a:pPr lvl="1">
              <a:lnSpc>
                <a:spcPct val="110000"/>
              </a:lnSpc>
            </a:pPr>
            <a:r>
              <a:rPr lang="en-US" altLang="en-US" sz="3600" dirty="0">
                <a:solidFill>
                  <a:srgbClr val="008E40"/>
                </a:solidFill>
                <a:latin typeface="Arial" panose="020B0604020202020204" pitchFamily="34" charset="0"/>
              </a:rPr>
              <a:t>Relationships</a:t>
            </a:r>
          </a:p>
        </p:txBody>
      </p:sp>
      <p:sp>
        <p:nvSpPr>
          <p:cNvPr id="2" name="Content Placeholder 1">
            <a:extLst>
              <a:ext uri="{FF2B5EF4-FFF2-40B4-BE49-F238E27FC236}">
                <a16:creationId xmlns:a16="http://schemas.microsoft.com/office/drawing/2014/main" id="{2E7F4A83-9DE1-4707-886A-4DBEB465E9D8}"/>
              </a:ext>
            </a:extLst>
          </p:cNvPr>
          <p:cNvSpPr>
            <a:spLocks noGrp="1"/>
          </p:cNvSpPr>
          <p:nvPr>
            <p:ph sz="half" idx="2"/>
          </p:nvPr>
        </p:nvSpPr>
        <p:spPr>
          <a:xfrm>
            <a:off x="4616450" y="1460500"/>
            <a:ext cx="4070350" cy="4851400"/>
          </a:xfrm>
        </p:spPr>
        <p:txBody>
          <a:bodyPr/>
          <a:lstStyle/>
          <a:p>
            <a:pPr marL="0" indent="0" algn="ctr">
              <a:lnSpc>
                <a:spcPct val="110000"/>
              </a:lnSpc>
              <a:buNone/>
            </a:pPr>
            <a:r>
              <a:rPr lang="en-US" altLang="en-US" sz="3600" u="sng" dirty="0">
                <a:latin typeface="Arial" panose="020B0604020202020204" pitchFamily="34" charset="0"/>
              </a:rPr>
              <a:t>Salesforce</a:t>
            </a:r>
            <a:endParaRPr lang="en-US" altLang="en-US" sz="4400" u="sng" dirty="0">
              <a:latin typeface="Arial" panose="020B0604020202020204" pitchFamily="34" charset="0"/>
            </a:endParaRPr>
          </a:p>
          <a:p>
            <a:pPr lvl="1">
              <a:lnSpc>
                <a:spcPct val="110000"/>
              </a:lnSpc>
            </a:pPr>
            <a:r>
              <a:rPr lang="en-US" altLang="en-US" sz="3600" dirty="0">
                <a:solidFill>
                  <a:schemeClr val="accent1">
                    <a:lumMod val="50000"/>
                  </a:schemeClr>
                </a:solidFill>
                <a:latin typeface="Arial" panose="020B0604020202020204" pitchFamily="34" charset="0"/>
              </a:rPr>
              <a:t>Objects</a:t>
            </a:r>
          </a:p>
          <a:p>
            <a:pPr lvl="1">
              <a:lnSpc>
                <a:spcPct val="110000"/>
              </a:lnSpc>
            </a:pPr>
            <a:r>
              <a:rPr lang="en-US" altLang="en-US" sz="3600" dirty="0">
                <a:solidFill>
                  <a:srgbClr val="FF0000"/>
                </a:solidFill>
                <a:latin typeface="Arial" panose="020B0604020202020204" pitchFamily="34" charset="0"/>
              </a:rPr>
              <a:t>List Views</a:t>
            </a:r>
          </a:p>
          <a:p>
            <a:pPr lvl="1">
              <a:lnSpc>
                <a:spcPct val="110000"/>
              </a:lnSpc>
            </a:pPr>
            <a:r>
              <a:rPr lang="en-US" altLang="en-US" sz="3600" dirty="0">
                <a:solidFill>
                  <a:schemeClr val="accent2"/>
                </a:solidFill>
                <a:latin typeface="Arial" panose="020B0604020202020204" pitchFamily="34" charset="0"/>
              </a:rPr>
              <a:t>Page Layouts</a:t>
            </a:r>
          </a:p>
          <a:p>
            <a:pPr lvl="1">
              <a:lnSpc>
                <a:spcPct val="110000"/>
              </a:lnSpc>
            </a:pPr>
            <a:r>
              <a:rPr lang="en-US" altLang="en-US" sz="3600" dirty="0">
                <a:latin typeface="Arial" panose="020B0604020202020204" pitchFamily="34" charset="0"/>
              </a:rPr>
              <a:t>Reports</a:t>
            </a:r>
          </a:p>
          <a:p>
            <a:pPr lvl="1">
              <a:lnSpc>
                <a:spcPct val="110000"/>
              </a:lnSpc>
            </a:pPr>
            <a:r>
              <a:rPr lang="en-US" altLang="en-US" sz="3600" dirty="0">
                <a:solidFill>
                  <a:srgbClr val="7030A0"/>
                </a:solidFill>
                <a:latin typeface="Arial" panose="020B0604020202020204" pitchFamily="34" charset="0"/>
              </a:rPr>
              <a:t>Automation</a:t>
            </a:r>
          </a:p>
          <a:p>
            <a:pPr lvl="1">
              <a:lnSpc>
                <a:spcPct val="110000"/>
              </a:lnSpc>
            </a:pPr>
            <a:r>
              <a:rPr lang="en-US" altLang="en-US" sz="3600" dirty="0">
                <a:solidFill>
                  <a:srgbClr val="008E40"/>
                </a:solidFill>
                <a:latin typeface="Arial" panose="020B0604020202020204" pitchFamily="34" charset="0"/>
              </a:rPr>
              <a:t>Schema Builder</a:t>
            </a:r>
          </a:p>
          <a:p>
            <a:endParaRPr lang="en-US" sz="3200" dirty="0"/>
          </a:p>
        </p:txBody>
      </p:sp>
    </p:spTree>
    <p:extLst>
      <p:ext uri="{BB962C8B-B14F-4D97-AF65-F5344CB8AC3E}">
        <p14:creationId xmlns:p14="http://schemas.microsoft.com/office/powerpoint/2010/main" val="2865763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p:txBody>
          <a:bodyPr/>
          <a:lstStyle/>
          <a:p>
            <a:pPr>
              <a:buClr>
                <a:schemeClr val="tx2"/>
              </a:buClr>
              <a:buFont typeface="Monotype Sorts" pitchFamily="2" charset="2"/>
              <a:buNone/>
            </a:pPr>
            <a:endParaRPr lang="en-US" altLang="en-US" sz="4000">
              <a:latin typeface="Arial" panose="020B0604020202020204" pitchFamily="34" charset="0"/>
            </a:endParaRPr>
          </a:p>
          <a:p>
            <a:pPr lvl="1">
              <a:buClr>
                <a:schemeClr val="tx2"/>
              </a:buClr>
            </a:pPr>
            <a:endParaRPr lang="en-US" altLang="en-US" sz="3600">
              <a:latin typeface="Arial" panose="020B0604020202020204" pitchFamily="34" charset="0"/>
            </a:endParaRPr>
          </a:p>
        </p:txBody>
      </p:sp>
      <p:pic>
        <p:nvPicPr>
          <p:cNvPr id="36867" name="Picture 2" descr="Screenshot of the MS Access Relationships window with the Locations table linked to the Employees tables using a one to many relationship on the LocationID field.  The Titles table is linked to the Employees tables using a one to many relationship on the TitleID fie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053" y="327546"/>
            <a:ext cx="7862394" cy="6388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6200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body" idx="1"/>
          </p:nvPr>
        </p:nvSpPr>
        <p:spPr/>
        <p:txBody>
          <a:bodyPr/>
          <a:lstStyle/>
          <a:p>
            <a:pPr>
              <a:buClr>
                <a:schemeClr val="tx2"/>
              </a:buClr>
              <a:buFont typeface="Monotype Sorts" pitchFamily="2" charset="2"/>
              <a:buNone/>
            </a:pPr>
            <a:endParaRPr lang="en-US" altLang="en-US" sz="4000">
              <a:latin typeface="Arial" panose="020B0604020202020204" pitchFamily="34" charset="0"/>
            </a:endParaRPr>
          </a:p>
          <a:p>
            <a:pPr lvl="1">
              <a:buClr>
                <a:schemeClr val="tx2"/>
              </a:buClr>
            </a:pPr>
            <a:endParaRPr lang="en-US" altLang="en-US" sz="3600">
              <a:latin typeface="Arial" panose="020B0604020202020204" pitchFamily="34" charset="0"/>
            </a:endParaRPr>
          </a:p>
        </p:txBody>
      </p:sp>
      <p:pic>
        <p:nvPicPr>
          <p:cNvPr id="2" name="Picture 1" descr="Screenshot of the Salesforce Schema Builder window with the Account object linked to the Contact and Opportunity objects using a one to many relationship.  The Lead object is also included, but not connected.">
            <a:extLst>
              <a:ext uri="{FF2B5EF4-FFF2-40B4-BE49-F238E27FC236}">
                <a16:creationId xmlns:a16="http://schemas.microsoft.com/office/drawing/2014/main" id="{6C8D73C2-50DA-409E-ACD2-E02015AFFA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01466"/>
            <a:ext cx="9144000" cy="5332719"/>
          </a:xfrm>
          <a:prstGeom prst="rect">
            <a:avLst/>
          </a:prstGeom>
        </p:spPr>
      </p:pic>
      <p:sp>
        <p:nvSpPr>
          <p:cNvPr id="5" name="Rectangle 2">
            <a:extLst>
              <a:ext uri="{FF2B5EF4-FFF2-40B4-BE49-F238E27FC236}">
                <a16:creationId xmlns:a16="http://schemas.microsoft.com/office/drawing/2014/main" id="{2044F17D-697C-4862-BF15-37F9174A4127}"/>
              </a:ext>
            </a:extLst>
          </p:cNvPr>
          <p:cNvSpPr>
            <a:spLocks noGrp="1" noChangeArrowheads="1"/>
          </p:cNvSpPr>
          <p:nvPr>
            <p:ph type="title"/>
          </p:nvPr>
        </p:nvSpPr>
        <p:spPr>
          <a:xfrm>
            <a:off x="381000" y="88900"/>
            <a:ext cx="8305800" cy="914400"/>
          </a:xfrm>
        </p:spPr>
        <p:txBody>
          <a:bodyPr/>
          <a:lstStyle/>
          <a:p>
            <a:r>
              <a:rPr lang="en-US" altLang="en-US" dirty="0">
                <a:latin typeface="Arial" panose="020B0604020202020204" pitchFamily="34" charset="0"/>
              </a:rPr>
              <a:t>Salesforce Schema Builder</a:t>
            </a:r>
          </a:p>
        </p:txBody>
      </p:sp>
    </p:spTree>
    <p:extLst>
      <p:ext uri="{BB962C8B-B14F-4D97-AF65-F5344CB8AC3E}">
        <p14:creationId xmlns:p14="http://schemas.microsoft.com/office/powerpoint/2010/main" val="914902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latin typeface="Arial" panose="020B0604020202020204" pitchFamily="34" charset="0"/>
              </a:rPr>
              <a:t>Salesforce Terminology</a:t>
            </a:r>
          </a:p>
        </p:txBody>
      </p:sp>
      <p:sp>
        <p:nvSpPr>
          <p:cNvPr id="19459" name="Rectangle 3"/>
          <p:cNvSpPr>
            <a:spLocks noGrp="1" noChangeArrowheads="1"/>
          </p:cNvSpPr>
          <p:nvPr>
            <p:ph type="body" idx="1"/>
          </p:nvPr>
        </p:nvSpPr>
        <p:spPr>
          <a:xfrm>
            <a:off x="381000" y="1542197"/>
            <a:ext cx="8534400" cy="4325203"/>
          </a:xfrm>
        </p:spPr>
        <p:txBody>
          <a:bodyPr/>
          <a:lstStyle/>
          <a:p>
            <a:pPr>
              <a:spcBef>
                <a:spcPts val="600"/>
              </a:spcBef>
              <a:spcAft>
                <a:spcPts val="600"/>
              </a:spcAft>
            </a:pPr>
            <a:r>
              <a:rPr lang="en-US" altLang="en-US" sz="3600" dirty="0">
                <a:latin typeface="Arial" panose="020B0604020202020204" pitchFamily="34" charset="0"/>
              </a:rPr>
              <a:t>Org</a:t>
            </a:r>
          </a:p>
          <a:p>
            <a:pPr>
              <a:spcBef>
                <a:spcPts val="600"/>
              </a:spcBef>
              <a:spcAft>
                <a:spcPts val="600"/>
              </a:spcAft>
            </a:pPr>
            <a:r>
              <a:rPr lang="en-US" altLang="en-US" sz="3600" dirty="0">
                <a:latin typeface="Arial" panose="020B0604020202020204" pitchFamily="34" charset="0"/>
              </a:rPr>
              <a:t>App - Standard and Custom</a:t>
            </a:r>
          </a:p>
          <a:p>
            <a:pPr lvl="1">
              <a:spcBef>
                <a:spcPts val="600"/>
              </a:spcBef>
              <a:spcAft>
                <a:spcPts val="600"/>
              </a:spcAft>
            </a:pPr>
            <a:r>
              <a:rPr lang="en-US" altLang="en-US" sz="3200" dirty="0">
                <a:latin typeface="Arial" panose="020B0604020202020204" pitchFamily="34" charset="0"/>
              </a:rPr>
              <a:t>AppExchange marketplace provides third party apps you can install in your Org</a:t>
            </a:r>
          </a:p>
          <a:p>
            <a:pPr>
              <a:spcBef>
                <a:spcPts val="600"/>
              </a:spcBef>
              <a:spcAft>
                <a:spcPts val="600"/>
              </a:spcAft>
            </a:pPr>
            <a:r>
              <a:rPr lang="en-US" altLang="en-US" sz="3600" dirty="0">
                <a:latin typeface="Arial" panose="020B0604020202020204" pitchFamily="34" charset="0"/>
              </a:rPr>
              <a:t>Your group project is a Custom App that resides in your Development Org</a:t>
            </a:r>
          </a:p>
          <a:p>
            <a:pPr>
              <a:spcBef>
                <a:spcPts val="600"/>
              </a:spcBef>
              <a:spcAft>
                <a:spcPts val="600"/>
              </a:spcAft>
            </a:pPr>
            <a:r>
              <a:rPr lang="en-US" altLang="en-US" sz="3600" dirty="0">
                <a:latin typeface="Arial" panose="020B0604020202020204" pitchFamily="34" charset="0"/>
              </a:rPr>
              <a:t>Your homework is completed in Trailhead playgrounds</a:t>
            </a:r>
          </a:p>
        </p:txBody>
      </p:sp>
    </p:spTree>
    <p:extLst>
      <p:ext uri="{BB962C8B-B14F-4D97-AF65-F5344CB8AC3E}">
        <p14:creationId xmlns:p14="http://schemas.microsoft.com/office/powerpoint/2010/main" val="1612598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a:latin typeface="Arial" panose="020B0604020202020204" pitchFamily="34" charset="0"/>
              </a:rPr>
              <a:t>Understanding Salesforce Accounts</a:t>
            </a:r>
          </a:p>
        </p:txBody>
      </p:sp>
      <p:sp>
        <p:nvSpPr>
          <p:cNvPr id="19459" name="Rectangle 3"/>
          <p:cNvSpPr>
            <a:spLocks noGrp="1" noChangeArrowheads="1"/>
          </p:cNvSpPr>
          <p:nvPr>
            <p:ph type="body" idx="1"/>
          </p:nvPr>
        </p:nvSpPr>
        <p:spPr>
          <a:xfrm>
            <a:off x="381000" y="1542197"/>
            <a:ext cx="8534400" cy="4325203"/>
          </a:xfrm>
        </p:spPr>
        <p:txBody>
          <a:bodyPr/>
          <a:lstStyle/>
          <a:p>
            <a:pPr>
              <a:spcBef>
                <a:spcPts val="600"/>
              </a:spcBef>
              <a:spcAft>
                <a:spcPts val="600"/>
              </a:spcAft>
            </a:pPr>
            <a:r>
              <a:rPr lang="en-US" altLang="en-US" sz="3600" dirty="0">
                <a:latin typeface="Arial" panose="020B0604020202020204" pitchFamily="34" charset="0"/>
              </a:rPr>
              <a:t>Development Org (Dev Org) Account</a:t>
            </a:r>
          </a:p>
          <a:p>
            <a:pPr lvl="1">
              <a:spcBef>
                <a:spcPts val="600"/>
              </a:spcBef>
              <a:spcAft>
                <a:spcPts val="600"/>
              </a:spcAft>
            </a:pPr>
            <a:r>
              <a:rPr lang="en-US" altLang="en-US" sz="3200" dirty="0">
                <a:latin typeface="Arial" panose="020B0604020202020204" pitchFamily="34" charset="0"/>
              </a:rPr>
              <a:t>Shared username and password used for group project</a:t>
            </a:r>
          </a:p>
          <a:p>
            <a:pPr lvl="1">
              <a:spcBef>
                <a:spcPts val="600"/>
              </a:spcBef>
              <a:spcAft>
                <a:spcPts val="600"/>
              </a:spcAft>
            </a:pPr>
            <a:r>
              <a:rPr lang="en-US" sz="3200" dirty="0">
                <a:latin typeface="Arial" panose="020B0604020202020204" pitchFamily="34" charset="0"/>
              </a:rPr>
              <a:t>Example: A1G1@mgs351S20.com</a:t>
            </a:r>
            <a:endParaRPr lang="en-US" altLang="en-US" sz="3200" dirty="0">
              <a:latin typeface="Arial" panose="020B0604020202020204" pitchFamily="34" charset="0"/>
            </a:endParaRPr>
          </a:p>
          <a:p>
            <a:pPr>
              <a:spcBef>
                <a:spcPts val="600"/>
              </a:spcBef>
              <a:spcAft>
                <a:spcPts val="600"/>
              </a:spcAft>
            </a:pPr>
            <a:r>
              <a:rPr lang="en-US" altLang="en-US" sz="3600" dirty="0">
                <a:latin typeface="Arial" panose="020B0604020202020204" pitchFamily="34" charset="0"/>
              </a:rPr>
              <a:t>Individual Salesforce Account</a:t>
            </a:r>
          </a:p>
          <a:p>
            <a:pPr lvl="1">
              <a:spcBef>
                <a:spcPts val="600"/>
              </a:spcBef>
              <a:spcAft>
                <a:spcPts val="600"/>
              </a:spcAft>
            </a:pPr>
            <a:r>
              <a:rPr lang="en-US" altLang="en-US" sz="3200" dirty="0">
                <a:latin typeface="Arial" panose="020B0604020202020204" pitchFamily="34" charset="0"/>
              </a:rPr>
              <a:t>Used to complete homework in Trailhead</a:t>
            </a:r>
          </a:p>
          <a:p>
            <a:pPr lvl="1">
              <a:spcBef>
                <a:spcPts val="600"/>
              </a:spcBef>
              <a:spcAft>
                <a:spcPts val="600"/>
              </a:spcAft>
            </a:pPr>
            <a:r>
              <a:rPr lang="en-US" altLang="en-US" sz="3200" dirty="0">
                <a:latin typeface="Arial" panose="020B0604020202020204" pitchFamily="34" charset="0"/>
              </a:rPr>
              <a:t>Assigned to you in recitation</a:t>
            </a:r>
          </a:p>
          <a:p>
            <a:pPr lvl="1">
              <a:spcBef>
                <a:spcPts val="600"/>
              </a:spcBef>
              <a:spcAft>
                <a:spcPts val="600"/>
              </a:spcAft>
            </a:pPr>
            <a:r>
              <a:rPr lang="en-US" altLang="en-US" sz="3200" dirty="0">
                <a:latin typeface="Arial" panose="020B0604020202020204" pitchFamily="34" charset="0"/>
              </a:rPr>
              <a:t>Example: djmurray@mgs351s20.com</a:t>
            </a:r>
          </a:p>
          <a:p>
            <a:pPr lvl="1">
              <a:spcBef>
                <a:spcPts val="600"/>
              </a:spcBef>
              <a:spcAft>
                <a:spcPts val="600"/>
              </a:spcAft>
            </a:pPr>
            <a:endParaRPr lang="en-US" altLang="en-US" sz="3200" dirty="0">
              <a:latin typeface="Arial" panose="020B0604020202020204" pitchFamily="34" charset="0"/>
            </a:endParaRPr>
          </a:p>
        </p:txBody>
      </p:sp>
    </p:spTree>
    <p:extLst>
      <p:ext uri="{BB962C8B-B14F-4D97-AF65-F5344CB8AC3E}">
        <p14:creationId xmlns:p14="http://schemas.microsoft.com/office/powerpoint/2010/main" val="38152435"/>
      </p:ext>
    </p:extLst>
  </p:cSld>
  <p:clrMapOvr>
    <a:masterClrMapping/>
  </p:clrMapOvr>
</p:sld>
</file>

<file path=ppt/theme/theme1.xml><?xml version="1.0" encoding="utf-8"?>
<a:theme xmlns:a="http://schemas.openxmlformats.org/drawingml/2006/main" name="Blank Presentation">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Office\Templates\Blank Presentation.pot</Template>
  <TotalTime>0</TotalTime>
  <Words>687</Words>
  <Application>Microsoft Office PowerPoint</Application>
  <PresentationFormat>On-screen Show (4:3)</PresentationFormat>
  <Paragraphs>103</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Monotype Sorts</vt:lpstr>
      <vt:lpstr>Times New Roman</vt:lpstr>
      <vt:lpstr>Wingdings</vt:lpstr>
      <vt:lpstr>Blank Presentation</vt:lpstr>
      <vt:lpstr>Intro to MIS - MGS351</vt:lpstr>
      <vt:lpstr>Salesforce Introduction</vt:lpstr>
      <vt:lpstr>Salesforce Lectures</vt:lpstr>
      <vt:lpstr>Salesforce Platform Overview</vt:lpstr>
      <vt:lpstr>Microsoft Access and Salesforce</vt:lpstr>
      <vt:lpstr>PowerPoint Presentation</vt:lpstr>
      <vt:lpstr>Salesforce Schema Builder</vt:lpstr>
      <vt:lpstr>Salesforce Terminology</vt:lpstr>
      <vt:lpstr>Understanding Salesforce Accounts</vt:lpstr>
      <vt:lpstr>Understanding Salesforce Accounts</vt:lpstr>
      <vt:lpstr>Homework 6   |   4500 Trailhead Points</vt:lpstr>
      <vt:lpstr>Logging in to Salesforce</vt:lpstr>
      <vt:lpstr>Logging in to Salesforce - Homework</vt:lpstr>
      <vt:lpstr>Logging in to Salesforce - Project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2018-01-13T02:26:20Z</dcterms:created>
  <dcterms:modified xsi:type="dcterms:W3CDTF">2026-03-03T06:22:41Z</dcterms:modified>
</cp:coreProperties>
</file>