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19" r:id="rId2"/>
    <p:sldId id="652" r:id="rId3"/>
    <p:sldId id="771" r:id="rId4"/>
    <p:sldId id="772" r:id="rId5"/>
    <p:sldId id="679" r:id="rId6"/>
    <p:sldId id="769" r:id="rId7"/>
    <p:sldId id="675" r:id="rId8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66CCFF"/>
    <a:srgbClr val="CCECFF"/>
    <a:srgbClr val="FFFFCC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209" autoAdjust="0"/>
  </p:normalViewPr>
  <p:slideViewPr>
    <p:cSldViewPr snapToGrid="0">
      <p:cViewPr>
        <p:scale>
          <a:sx n="100" d="100"/>
          <a:sy n="100" d="100"/>
        </p:scale>
        <p:origin x="741" y="75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772BC-130E-4BA7-926D-8754147A7E7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0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65738E9-61D9-4D37-93F8-F18FACFA2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DC714B-B7F4-4C3C-B2AE-2C51E09F4B4D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9AA6B9D6-7AD6-4244-A91A-CD36D2018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888259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65738E9-61D9-4D37-93F8-F18FACFA2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DC714B-B7F4-4C3C-B2AE-2C51E09F4B4D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9AA6B9D6-7AD6-4244-A91A-CD36D2018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561148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6BCFC9-3494-43C9-BDC6-E2B0004A9C42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969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32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93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Build </a:t>
            </a:r>
            <a:r>
              <a:rPr lang="en-US" sz="3600"/>
              <a:t>User-Friendly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z="3600"/>
              <a:t>Information Systems</a:t>
            </a: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6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Overview</a:t>
            </a:r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81000" y="1555845"/>
            <a:ext cx="8534400" cy="431155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4000" dirty="0">
                <a:latin typeface="Arial" panose="020B0604020202020204" pitchFamily="34" charset="0"/>
              </a:rPr>
              <a:t>Implementing ERDs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>
                <a:latin typeface="Arial" panose="020B0604020202020204" pitchFamily="34" charset="0"/>
              </a:rPr>
              <a:t>Creating Objects &amp; Record Names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>
                <a:latin typeface="Arial" panose="020B0604020202020204" pitchFamily="34" charset="0"/>
              </a:rPr>
              <a:t>Adding Relationships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4000" dirty="0">
                <a:latin typeface="Arial" panose="020B0604020202020204" pitchFamily="34" charset="0"/>
              </a:rPr>
              <a:t>Creating Apps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>
                <a:latin typeface="Arial" panose="020B0604020202020204" pitchFamily="34" charset="0"/>
              </a:rPr>
              <a:t>Custom Navigation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>
                <a:latin typeface="Arial" panose="020B0604020202020204" pitchFamily="34" charset="0"/>
              </a:rPr>
              <a:t>Custom Home Page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4000" dirty="0">
                <a:latin typeface="Arial" panose="020B0604020202020204" pitchFamily="34" charset="0"/>
              </a:rPr>
              <a:t>Global Actions</a:t>
            </a:r>
          </a:p>
        </p:txBody>
      </p:sp>
    </p:spTree>
    <p:extLst>
      <p:ext uri="{BB962C8B-B14F-4D97-AF65-F5344CB8AC3E}">
        <p14:creationId xmlns:p14="http://schemas.microsoft.com/office/powerpoint/2010/main" val="249627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D7846B84-1680-4407-BBCA-E20F93D75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78077"/>
            <a:ext cx="8534400" cy="428932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Create an object for each entity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Salesforce automatically creates a hidden primary key for you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The Record Name is used as a lookup for related foreign keys 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Auto Number or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822B71-D8C2-425A-A908-5DF2D705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ERDs</a:t>
            </a:r>
          </a:p>
        </p:txBody>
      </p:sp>
    </p:spTree>
    <p:extLst>
      <p:ext uri="{BB962C8B-B14F-4D97-AF65-F5344CB8AC3E}">
        <p14:creationId xmlns:p14="http://schemas.microsoft.com/office/powerpoint/2010/main" val="102669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D7846B84-1680-4407-BBCA-E20F93D75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78077"/>
            <a:ext cx="8534400" cy="428932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Add a relationship to create a foreign key field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Always done on child object which is the many side of a relationship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Lookup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Master-Detail (value is required)</a:t>
            </a:r>
          </a:p>
          <a:p>
            <a:pPr lvl="1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External Lookup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822B71-D8C2-425A-A908-5DF2D705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</a:t>
            </a:r>
          </a:p>
        </p:txBody>
      </p:sp>
    </p:spTree>
    <p:extLst>
      <p:ext uri="{BB962C8B-B14F-4D97-AF65-F5344CB8AC3E}">
        <p14:creationId xmlns:p14="http://schemas.microsoft.com/office/powerpoint/2010/main" val="275545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of Salesforce Sales App with Standard Sales App Navigation highlighted.  Navigation items include Home, Opportunities, Leads, Tasks, Files, Accounts, Contacts, Campaigns, Dashboards and More.">
            <a:extLst>
              <a:ext uri="{FF2B5EF4-FFF2-40B4-BE49-F238E27FC236}">
                <a16:creationId xmlns:a16="http://schemas.microsoft.com/office/drawing/2014/main" id="{A71A037E-1834-443B-B978-FFC94D7E7C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656"/>
          <a:stretch/>
        </p:blipFill>
        <p:spPr>
          <a:xfrm>
            <a:off x="0" y="1197803"/>
            <a:ext cx="9144000" cy="5612301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88900"/>
            <a:ext cx="8571411" cy="914400"/>
          </a:xfrm>
          <a:noFill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Creating Apps - Navigation and Home Page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4F25E0-A98A-4399-B463-BF5466640E03}"/>
              </a:ext>
            </a:extLst>
          </p:cNvPr>
          <p:cNvSpPr/>
          <p:nvPr/>
        </p:nvSpPr>
        <p:spPr bwMode="auto">
          <a:xfrm>
            <a:off x="461963" y="1552935"/>
            <a:ext cx="8081146" cy="298423"/>
          </a:xfrm>
          <a:prstGeom prst="rect">
            <a:avLst/>
          </a:prstGeom>
          <a:noFill/>
          <a:ln w="381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4BE3615-64C0-421E-980F-847173002AFB}"/>
              </a:ext>
            </a:extLst>
          </p:cNvPr>
          <p:cNvSpPr txBox="1"/>
          <p:nvPr/>
        </p:nvSpPr>
        <p:spPr>
          <a:xfrm>
            <a:off x="2078167" y="2309223"/>
            <a:ext cx="3755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  <a:latin typeface="+mn-lt"/>
                <a:cs typeface="Calibri" panose="020F0502020204030204" pitchFamily="34" charset="0"/>
              </a:rPr>
              <a:t>Sales App Navigation</a:t>
            </a:r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EAF1D853-4DF3-42E2-A7E4-FD037F83C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800103">
            <a:off x="1911969" y="1708401"/>
            <a:ext cx="453678" cy="1135046"/>
          </a:xfrm>
          <a:custGeom>
            <a:avLst/>
            <a:gdLst>
              <a:gd name="connsiteX0" fmla="*/ 450614 w 453678"/>
              <a:gd name="connsiteY0" fmla="*/ 710606 h 714375"/>
              <a:gd name="connsiteX1" fmla="*/ 266067 w 453678"/>
              <a:gd name="connsiteY1" fmla="*/ 234356 h 714375"/>
              <a:gd name="connsiteX2" fmla="*/ 373720 w 453678"/>
              <a:gd name="connsiteY2" fmla="*/ 234356 h 714375"/>
              <a:gd name="connsiteX3" fmla="*/ 189173 w 453678"/>
              <a:gd name="connsiteY3" fmla="*/ 5756 h 714375"/>
              <a:gd name="connsiteX4" fmla="*/ 4626 w 453678"/>
              <a:gd name="connsiteY4" fmla="*/ 234356 h 714375"/>
              <a:gd name="connsiteX5" fmla="*/ 104589 w 453678"/>
              <a:gd name="connsiteY5" fmla="*/ 234356 h 714375"/>
              <a:gd name="connsiteX6" fmla="*/ 450614 w 453678"/>
              <a:gd name="connsiteY6" fmla="*/ 710606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3678" h="714375">
                <a:moveTo>
                  <a:pt x="450614" y="710606"/>
                </a:moveTo>
                <a:cubicBezTo>
                  <a:pt x="450614" y="710606"/>
                  <a:pt x="266067" y="639169"/>
                  <a:pt x="266067" y="234356"/>
                </a:cubicBezTo>
                <a:lnTo>
                  <a:pt x="373720" y="234356"/>
                </a:lnTo>
                <a:lnTo>
                  <a:pt x="189173" y="5756"/>
                </a:lnTo>
                <a:cubicBezTo>
                  <a:pt x="189173" y="2899"/>
                  <a:pt x="4626" y="234356"/>
                  <a:pt x="4626" y="234356"/>
                </a:cubicBezTo>
                <a:lnTo>
                  <a:pt x="104589" y="234356"/>
                </a:lnTo>
                <a:cubicBezTo>
                  <a:pt x="104589" y="235309"/>
                  <a:pt x="133040" y="621071"/>
                  <a:pt x="450614" y="710606"/>
                </a:cubicBezTo>
                <a:close/>
              </a:path>
            </a:pathLst>
          </a:custGeom>
          <a:solidFill>
            <a:srgbClr val="000000"/>
          </a:solidFill>
          <a:ln w="7640" cap="flat">
            <a:noFill/>
            <a:prstDash val="solid"/>
            <a:miter/>
          </a:ln>
          <a:effectLst>
            <a:outerShdw blurRad="50800" dist="50800" dir="5400000" algn="ctr" rotWithShape="0">
              <a:srgbClr val="008080"/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Graphic 13">
            <a:extLst>
              <a:ext uri="{FF2B5EF4-FFF2-40B4-BE49-F238E27FC236}">
                <a16:creationId xmlns:a16="http://schemas.microsoft.com/office/drawing/2014/main" id="{CD5DF8A9-5FC0-44BF-8160-B68B8E73E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603072" flipH="1">
            <a:off x="5580085" y="1723261"/>
            <a:ext cx="389739" cy="1107849"/>
          </a:xfrm>
          <a:custGeom>
            <a:avLst/>
            <a:gdLst>
              <a:gd name="connsiteX0" fmla="*/ 450614 w 453678"/>
              <a:gd name="connsiteY0" fmla="*/ 710606 h 714375"/>
              <a:gd name="connsiteX1" fmla="*/ 266067 w 453678"/>
              <a:gd name="connsiteY1" fmla="*/ 234356 h 714375"/>
              <a:gd name="connsiteX2" fmla="*/ 373720 w 453678"/>
              <a:gd name="connsiteY2" fmla="*/ 234356 h 714375"/>
              <a:gd name="connsiteX3" fmla="*/ 189173 w 453678"/>
              <a:gd name="connsiteY3" fmla="*/ 5756 h 714375"/>
              <a:gd name="connsiteX4" fmla="*/ 4626 w 453678"/>
              <a:gd name="connsiteY4" fmla="*/ 234356 h 714375"/>
              <a:gd name="connsiteX5" fmla="*/ 104589 w 453678"/>
              <a:gd name="connsiteY5" fmla="*/ 234356 h 714375"/>
              <a:gd name="connsiteX6" fmla="*/ 450614 w 453678"/>
              <a:gd name="connsiteY6" fmla="*/ 710606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3678" h="714375">
                <a:moveTo>
                  <a:pt x="450614" y="710606"/>
                </a:moveTo>
                <a:cubicBezTo>
                  <a:pt x="450614" y="710606"/>
                  <a:pt x="266067" y="639169"/>
                  <a:pt x="266067" y="234356"/>
                </a:cubicBezTo>
                <a:lnTo>
                  <a:pt x="373720" y="234356"/>
                </a:lnTo>
                <a:lnTo>
                  <a:pt x="189173" y="5756"/>
                </a:lnTo>
                <a:cubicBezTo>
                  <a:pt x="189173" y="2899"/>
                  <a:pt x="4626" y="234356"/>
                  <a:pt x="4626" y="234356"/>
                </a:cubicBezTo>
                <a:lnTo>
                  <a:pt x="104589" y="234356"/>
                </a:lnTo>
                <a:cubicBezTo>
                  <a:pt x="104589" y="235309"/>
                  <a:pt x="133040" y="621071"/>
                  <a:pt x="450614" y="710606"/>
                </a:cubicBezTo>
                <a:close/>
              </a:path>
            </a:pathLst>
          </a:custGeom>
          <a:solidFill>
            <a:srgbClr val="000000"/>
          </a:solidFill>
          <a:ln w="7640" cap="flat">
            <a:noFill/>
            <a:prstDash val="solid"/>
            <a:miter/>
          </a:ln>
          <a:effectLst>
            <a:outerShdw blurRad="50800" dist="50800" dir="5400000" algn="ctr" rotWithShape="0">
              <a:srgbClr val="008080"/>
            </a:outerShdw>
          </a:effectLst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30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Creating and Customizing an App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using the App Manager</a:t>
            </a:r>
          </a:p>
        </p:txBody>
      </p:sp>
    </p:spTree>
    <p:extLst>
      <p:ext uri="{BB962C8B-B14F-4D97-AF65-F5344CB8AC3E}">
        <p14:creationId xmlns:p14="http://schemas.microsoft.com/office/powerpoint/2010/main" val="290542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Global Action Example</a:t>
            </a:r>
          </a:p>
        </p:txBody>
      </p:sp>
    </p:spTree>
    <p:extLst>
      <p:ext uri="{BB962C8B-B14F-4D97-AF65-F5344CB8AC3E}">
        <p14:creationId xmlns:p14="http://schemas.microsoft.com/office/powerpoint/2010/main" val="160643963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125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Blank Presentation</vt:lpstr>
      <vt:lpstr>Intro to MIS - MGS351</vt:lpstr>
      <vt:lpstr>Chapter Overview</vt:lpstr>
      <vt:lpstr>Implementing ERDs</vt:lpstr>
      <vt:lpstr>Relationships</vt:lpstr>
      <vt:lpstr>Creating Apps - Navigation and Home Page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2026-03-03T23:54:51Z</dcterms:modified>
</cp:coreProperties>
</file>