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619" r:id="rId3"/>
    <p:sldId id="652" r:id="rId4"/>
    <p:sldId id="743" r:id="rId5"/>
    <p:sldId id="763" r:id="rId6"/>
    <p:sldId id="764" r:id="rId7"/>
    <p:sldId id="766" r:id="rId8"/>
    <p:sldId id="765" r:id="rId9"/>
    <p:sldId id="756" r:id="rId10"/>
    <p:sldId id="767" r:id="rId11"/>
    <p:sldId id="759" r:id="rId12"/>
    <p:sldId id="762" r:id="rId13"/>
    <p:sldId id="675" r:id="rId14"/>
    <p:sldId id="757" r:id="rId15"/>
    <p:sldId id="768" r:id="rId1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8080"/>
    <a:srgbClr val="CCECFF"/>
    <a:srgbClr val="FFFFCC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83209" autoAdjust="0"/>
  </p:normalViewPr>
  <p:slideViewPr>
    <p:cSldViewPr snapToGrid="0"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76460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267430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34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700262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EC7A6-4577-4A05-A5E6-388F86A42D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23144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09C6042-95CD-449B-A592-ACA3598D7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41D94-5225-4581-BAB0-0161364F6BB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B87679-0CC4-4BE7-8960-301F19685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08369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09C6042-95CD-449B-A592-ACA3598D7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41D94-5225-4581-BAB0-0161364F6BB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B87679-0CC4-4BE7-8960-301F19685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4498AFE-AFBF-429D-8D99-8ABD7F504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12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09C6042-95CD-449B-A592-ACA3598D7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41D94-5225-4581-BAB0-0161364F6BB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B87679-0CC4-4BE7-8960-301F19685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4498AFE-AFBF-429D-8D99-8ABD7F504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36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09C6042-95CD-449B-A592-ACA3598D7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41D94-5225-4581-BAB0-0161364F6BB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B87679-0CC4-4BE7-8960-301F19685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425402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15637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85207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32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99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603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40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239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850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49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82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68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41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921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08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trailhead.salesforce.com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trailhead.salesforce.com/en/content/learn/modules/trailhead_basics?trailmix_creator_id=djmurray&amp;trailmix_id=mgs-351-hw-1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://mgt2.buffalo.edu/departments/mss/djmurray/mgs351/HW7.html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Create Professional Quality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Output with Reports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600" dirty="0"/>
              <a:t>A “template” that determines which fields and records are available for use when creating a report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Based on the relationships between a primary object and its related objects</a:t>
            </a:r>
          </a:p>
          <a:p>
            <a:pPr>
              <a:lnSpc>
                <a:spcPct val="110000"/>
              </a:lnSpc>
            </a:pPr>
            <a:r>
              <a:rPr lang="en-US" altLang="en-US" sz="3600" dirty="0"/>
              <a:t>Standard and Custom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Type</a:t>
            </a:r>
          </a:p>
        </p:txBody>
      </p:sp>
    </p:spTree>
    <p:extLst>
      <p:ext uri="{BB962C8B-B14F-4D97-AF65-F5344CB8AC3E}">
        <p14:creationId xmlns:p14="http://schemas.microsoft.com/office/powerpoint/2010/main" val="116678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Standard Filter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Show Me and Date Field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Field Filter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Filter Logic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AND, OR, NOT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Cross Filter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WITH or WITHOUT conditions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Filters</a:t>
            </a:r>
          </a:p>
        </p:txBody>
      </p:sp>
    </p:spTree>
    <p:extLst>
      <p:ext uri="{BB962C8B-B14F-4D97-AF65-F5344CB8AC3E}">
        <p14:creationId xmlns:p14="http://schemas.microsoft.com/office/powerpoint/2010/main" val="245519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Report Examples using the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Report Builder</a:t>
            </a:r>
          </a:p>
        </p:txBody>
      </p:sp>
    </p:spTree>
    <p:extLst>
      <p:ext uri="{BB962C8B-B14F-4D97-AF65-F5344CB8AC3E}">
        <p14:creationId xmlns:p14="http://schemas.microsoft.com/office/powerpoint/2010/main" val="160643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6487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600" dirty="0"/>
              <a:t>Dashboards are visual displays of key metrics and trends for records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Each dashboard component has a source report (1:1 mapping)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Secure dashboards with viewing options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C8CD8A-2E99-41A9-B2AD-CE6035069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5" y="4921250"/>
            <a:ext cx="58388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4189368F-B625-46FE-B6B1-29A58A24EF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275" y="4921250"/>
            <a:ext cx="1800225" cy="1390650"/>
          </a:xfrm>
          <a:prstGeom prst="rect">
            <a:avLst/>
          </a:prstGeom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Homework 7   |   4175 Trailhead Points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460500"/>
            <a:ext cx="8305800" cy="4851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hlinkClick r:id="rId5"/>
              </a:rPr>
              <a:t>Homework 7 Trailmix</a:t>
            </a:r>
            <a:endParaRPr lang="en-US" altLang="en-US" sz="3600" dirty="0">
              <a:latin typeface="Arial" panose="020B0604020202020204" pitchFamily="34" charset="0"/>
              <a:hlinkClick r:id="rId6"/>
            </a:endParaRPr>
          </a:p>
          <a:p>
            <a:pPr marL="571500" lvl="1" indent="0">
              <a:lnSpc>
                <a:spcPct val="150000"/>
              </a:lnSpc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Formulas &amp; Validations</a:t>
            </a:r>
          </a:p>
          <a:p>
            <a:pPr marL="571500" lvl="1" indent="0">
              <a:lnSpc>
                <a:spcPct val="150000"/>
              </a:lnSpc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Reports &amp; Dashboards for Lightning Exp.</a:t>
            </a:r>
          </a:p>
          <a:p>
            <a:pPr marL="571500" lvl="1" indent="0">
              <a:lnSpc>
                <a:spcPct val="150000"/>
              </a:lnSpc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Quick Start: Reports &amp; Dashboards</a:t>
            </a:r>
          </a:p>
          <a:p>
            <a:pPr marL="571500" lvl="1" indent="0">
              <a:lnSpc>
                <a:spcPct val="150000"/>
              </a:lnSpc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Filter Report Data</a:t>
            </a:r>
          </a:p>
          <a:p>
            <a:pPr marL="571500" lvl="1" indent="0">
              <a:lnSpc>
                <a:spcPct val="150000"/>
              </a:lnSpc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Quick Start: Process Builder</a:t>
            </a:r>
          </a:p>
          <a:p>
            <a:pPr marL="571500" lvl="1" indent="0">
              <a:lnSpc>
                <a:spcPct val="150000"/>
              </a:lnSpc>
              <a:buNone/>
            </a:pPr>
            <a:endParaRPr lang="en-US" altLang="en-US" sz="3200" dirty="0">
              <a:latin typeface="Arial" panose="020B0604020202020204" pitchFamily="34" charset="0"/>
            </a:endParaRPr>
          </a:p>
        </p:txBody>
      </p:sp>
      <p:pic>
        <p:nvPicPr>
          <p:cNvPr id="9" name="Picture 2" descr="https://res.cloudinary.com/hy4kyit2a/f_auto,fl_lossy,q_70/learn/modules/point_click_business_logic/d685dcb20e493c1bd3aac9d20ffac6e6_badge.png">
            <a:extLst>
              <a:ext uri="{FF2B5EF4-FFF2-40B4-BE49-F238E27FC236}">
                <a16:creationId xmlns:a16="http://schemas.microsoft.com/office/drawing/2014/main" id="{7D9509ED-7556-473F-B55E-198183997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7" y="2427767"/>
            <a:ext cx="740664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res.cloudinary.com/hy4kyit2a/f_auto,fl_lossy,q_70/learn/modules/lex_implementation_reports_dashboards/9dd7e1eb6612e9e04ec9e98ddb46e44c_badge.png">
            <a:extLst>
              <a:ext uri="{FF2B5EF4-FFF2-40B4-BE49-F238E27FC236}">
                <a16:creationId xmlns:a16="http://schemas.microsoft.com/office/drawing/2014/main" id="{E5A624CA-9A2D-4877-8F7D-5D7AEB119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7" y="3210328"/>
            <a:ext cx="740664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res.cloudinary.com/hy4kyit2a/f_auto,fl_lossy,q_70/learn/projects/quickstart-reports/9e1dd1025cf212cf910bc1c80302fed0_badge.png">
            <a:extLst>
              <a:ext uri="{FF2B5EF4-FFF2-40B4-BE49-F238E27FC236}">
                <a16:creationId xmlns:a16="http://schemas.microsoft.com/office/drawing/2014/main" id="{51193B46-464D-489E-A2DF-2B871599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7" y="3999725"/>
            <a:ext cx="740664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s://res.cloudinary.com/hy4kyit2a/f_auto,fl_lossy,q_70/learn/projects/rd-filter-report-data/530996288590d9ab5db3df0405f93004_badge.png">
            <a:extLst>
              <a:ext uri="{FF2B5EF4-FFF2-40B4-BE49-F238E27FC236}">
                <a16:creationId xmlns:a16="http://schemas.microsoft.com/office/drawing/2014/main" id="{699700FE-DE61-409A-B790-AD13469CD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7" y="4773974"/>
            <a:ext cx="740664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res.cloudinary.com/hy4kyit2a/f_auto,fl_lossy,q_70/learn/projects/quickstart-process-builder/5d87271ddc2d371e21ba8c50bf0284e0_badge.png">
            <a:extLst>
              <a:ext uri="{FF2B5EF4-FFF2-40B4-BE49-F238E27FC236}">
                <a16:creationId xmlns:a16="http://schemas.microsoft.com/office/drawing/2014/main" id="{5C85D209-9505-4047-AD16-EEDA48382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7" y="5542937"/>
            <a:ext cx="740664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9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Reports Overview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Tabular, Summary and Matrix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Building Reports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Report Folders, Types and Filters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Report Examples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Dashboards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Used to format and present the database data in a professional, logical and useful manner.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The reports (output) for a system dictate what data must be stored in the database.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215747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4C14AF-AF15-4B90-B49A-1EAC8B0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- Tabular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3F000E-A460-42A9-AF5C-71E15D2D0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666" y="1213438"/>
            <a:ext cx="7540668" cy="564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6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4C14AF-AF15-4B90-B49A-1EAC8B0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- Summary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3A8CE8-02FB-498A-A08C-3490B60FC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54" y="1219552"/>
            <a:ext cx="5753891" cy="563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3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4C14AF-AF15-4B90-B49A-1EAC8B0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- Summary Options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3A8CE8-02FB-498A-A08C-3490B60FC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54" y="1219552"/>
            <a:ext cx="5753891" cy="56384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2BAB9C-3651-46DE-96FE-551361AE2604}"/>
              </a:ext>
            </a:extLst>
          </p:cNvPr>
          <p:cNvSpPr/>
          <p:nvPr/>
        </p:nvSpPr>
        <p:spPr bwMode="auto">
          <a:xfrm>
            <a:off x="2924175" y="6667501"/>
            <a:ext cx="1085427" cy="1905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043DB-5BEF-4D68-9691-9E9BBAD14404}"/>
              </a:ext>
            </a:extLst>
          </p:cNvPr>
          <p:cNvSpPr/>
          <p:nvPr/>
        </p:nvSpPr>
        <p:spPr bwMode="auto">
          <a:xfrm>
            <a:off x="5167510" y="6667501"/>
            <a:ext cx="1085427" cy="190500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E5CA0C-0799-4BE7-B315-4BD7423D195A}"/>
              </a:ext>
            </a:extLst>
          </p:cNvPr>
          <p:cNvSpPr/>
          <p:nvPr/>
        </p:nvSpPr>
        <p:spPr bwMode="auto">
          <a:xfrm>
            <a:off x="4076699" y="6667500"/>
            <a:ext cx="995532" cy="190500"/>
          </a:xfrm>
          <a:prstGeom prst="rect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B814FF-BE87-4B1E-B363-7ACD6984FA24}"/>
              </a:ext>
            </a:extLst>
          </p:cNvPr>
          <p:cNvSpPr/>
          <p:nvPr/>
        </p:nvSpPr>
        <p:spPr bwMode="auto">
          <a:xfrm>
            <a:off x="1733077" y="6667500"/>
            <a:ext cx="1085427" cy="1905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02166-F769-46FD-8899-489F228D6626}"/>
              </a:ext>
            </a:extLst>
          </p:cNvPr>
          <p:cNvSpPr/>
          <p:nvPr/>
        </p:nvSpPr>
        <p:spPr bwMode="auto">
          <a:xfrm>
            <a:off x="2180415" y="5104055"/>
            <a:ext cx="190749" cy="19050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4E3C9-4249-455B-B8C6-AFEB260BADF6}"/>
              </a:ext>
            </a:extLst>
          </p:cNvPr>
          <p:cNvSpPr/>
          <p:nvPr/>
        </p:nvSpPr>
        <p:spPr bwMode="auto">
          <a:xfrm>
            <a:off x="2061930" y="2642346"/>
            <a:ext cx="190749" cy="19050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E7B48-4517-4862-A21E-3B7C441F0C82}"/>
              </a:ext>
            </a:extLst>
          </p:cNvPr>
          <p:cNvSpPr/>
          <p:nvPr/>
        </p:nvSpPr>
        <p:spPr bwMode="auto">
          <a:xfrm>
            <a:off x="2106556" y="3190017"/>
            <a:ext cx="190749" cy="19050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4BD4D2-0252-485D-A4A6-EFCD25F885D8}"/>
              </a:ext>
            </a:extLst>
          </p:cNvPr>
          <p:cNvSpPr/>
          <p:nvPr/>
        </p:nvSpPr>
        <p:spPr bwMode="auto">
          <a:xfrm>
            <a:off x="2683921" y="2642346"/>
            <a:ext cx="4701204" cy="216226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AE251A-0EC7-4731-9427-87DCF71E5F31}"/>
              </a:ext>
            </a:extLst>
          </p:cNvPr>
          <p:cNvSpPr/>
          <p:nvPr/>
        </p:nvSpPr>
        <p:spPr bwMode="auto">
          <a:xfrm>
            <a:off x="2683921" y="3190016"/>
            <a:ext cx="4701204" cy="1575621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BEB84F-E90F-485A-847F-5D55F5860BA6}"/>
              </a:ext>
            </a:extLst>
          </p:cNvPr>
          <p:cNvSpPr/>
          <p:nvPr/>
        </p:nvSpPr>
        <p:spPr bwMode="auto">
          <a:xfrm>
            <a:off x="2683921" y="5109432"/>
            <a:ext cx="4701204" cy="1029150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4FED1-D619-4548-A83E-C17ACF2AB22B}"/>
              </a:ext>
            </a:extLst>
          </p:cNvPr>
          <p:cNvSpPr/>
          <p:nvPr/>
        </p:nvSpPr>
        <p:spPr bwMode="auto">
          <a:xfrm>
            <a:off x="4987987" y="2916181"/>
            <a:ext cx="1792257" cy="190500"/>
          </a:xfrm>
          <a:prstGeom prst="rect">
            <a:avLst/>
          </a:prstGeom>
          <a:noFill/>
          <a:ln w="222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4AE524-1884-48FE-ABC8-9105D6BD508E}"/>
              </a:ext>
            </a:extLst>
          </p:cNvPr>
          <p:cNvSpPr/>
          <p:nvPr/>
        </p:nvSpPr>
        <p:spPr bwMode="auto">
          <a:xfrm>
            <a:off x="4987987" y="4823246"/>
            <a:ext cx="1792257" cy="190500"/>
          </a:xfrm>
          <a:prstGeom prst="rect">
            <a:avLst/>
          </a:prstGeom>
          <a:noFill/>
          <a:ln w="222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BB3E95-1F24-45E1-B95E-7FF581985527}"/>
              </a:ext>
            </a:extLst>
          </p:cNvPr>
          <p:cNvSpPr/>
          <p:nvPr/>
        </p:nvSpPr>
        <p:spPr bwMode="auto">
          <a:xfrm>
            <a:off x="4987987" y="6188576"/>
            <a:ext cx="1792257" cy="190500"/>
          </a:xfrm>
          <a:prstGeom prst="rect">
            <a:avLst/>
          </a:prstGeom>
          <a:noFill/>
          <a:ln w="222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72981B-DC78-45B0-87EC-292F97B21671}"/>
              </a:ext>
            </a:extLst>
          </p:cNvPr>
          <p:cNvSpPr/>
          <p:nvPr/>
        </p:nvSpPr>
        <p:spPr bwMode="auto">
          <a:xfrm>
            <a:off x="2741643" y="2006675"/>
            <a:ext cx="2398744" cy="190500"/>
          </a:xfrm>
          <a:prstGeom prst="rect">
            <a:avLst/>
          </a:prstGeom>
          <a:noFill/>
          <a:ln w="222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F14B9A-AFE7-4C94-81B3-27D1DF399E52}"/>
              </a:ext>
            </a:extLst>
          </p:cNvPr>
          <p:cNvSpPr/>
          <p:nvPr/>
        </p:nvSpPr>
        <p:spPr bwMode="auto">
          <a:xfrm>
            <a:off x="4987986" y="6468062"/>
            <a:ext cx="1792257" cy="190500"/>
          </a:xfrm>
          <a:prstGeom prst="rect">
            <a:avLst/>
          </a:prstGeom>
          <a:noFill/>
          <a:ln w="222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8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4C14AF-AF15-4B90-B49A-1EAC8B0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- Matrix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F512A-8634-4BCA-9120-C48A7434A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733" y="1190452"/>
            <a:ext cx="5546533" cy="566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6106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 Folders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Where reports are stored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 Types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Where reports get their source data from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 Filters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Options to limit what records are returned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 Builder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Drag and drop interface to create reports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Reports</a:t>
            </a:r>
          </a:p>
        </p:txBody>
      </p:sp>
    </p:spTree>
    <p:extLst>
      <p:ext uri="{BB962C8B-B14F-4D97-AF65-F5344CB8AC3E}">
        <p14:creationId xmlns:p14="http://schemas.microsoft.com/office/powerpoint/2010/main" val="298154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600" dirty="0"/>
              <a:t>Reports are stored and organized in folders 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Folders determine who can view, edit and manage the report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Public, Hidden or Shared settings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Folders</a:t>
            </a:r>
          </a:p>
        </p:txBody>
      </p:sp>
    </p:spTree>
    <p:extLst>
      <p:ext uri="{BB962C8B-B14F-4D97-AF65-F5344CB8AC3E}">
        <p14:creationId xmlns:p14="http://schemas.microsoft.com/office/powerpoint/2010/main" val="42721154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283</Words>
  <Application>Microsoft Office PowerPoint</Application>
  <PresentationFormat>On-screen Show (4:3)</PresentationFormat>
  <Paragraphs>74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Blank Presentation</vt:lpstr>
      <vt:lpstr>1_Blank Presentation</vt:lpstr>
      <vt:lpstr>Intro to MIS - MGS351</vt:lpstr>
      <vt:lpstr>Chapter Overview</vt:lpstr>
      <vt:lpstr>Reports</vt:lpstr>
      <vt:lpstr>Reports - Tabular</vt:lpstr>
      <vt:lpstr>Reports - Summary</vt:lpstr>
      <vt:lpstr>Reports - Summary Options</vt:lpstr>
      <vt:lpstr>Reports - Matrix</vt:lpstr>
      <vt:lpstr>Building Reports</vt:lpstr>
      <vt:lpstr>Report Folders</vt:lpstr>
      <vt:lpstr>Report Type</vt:lpstr>
      <vt:lpstr>Report Filters</vt:lpstr>
      <vt:lpstr>PowerPoint Presentation</vt:lpstr>
      <vt:lpstr>Dashboards</vt:lpstr>
      <vt:lpstr>Homework 7   |   4175 Trailhead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2020-01-17T01:57:22Z</dcterms:modified>
</cp:coreProperties>
</file>