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48" r:id="rId1"/>
  </p:sldMasterIdLst>
  <p:notesMasterIdLst>
    <p:notesMasterId r:id="rId15"/>
  </p:notesMasterIdLst>
  <p:handoutMasterIdLst>
    <p:handoutMasterId r:id="rId16"/>
  </p:handoutMasterIdLst>
  <p:sldIdLst>
    <p:sldId id="619" r:id="rId2"/>
    <p:sldId id="652" r:id="rId3"/>
    <p:sldId id="743" r:id="rId4"/>
    <p:sldId id="763" r:id="rId5"/>
    <p:sldId id="764" r:id="rId6"/>
    <p:sldId id="766" r:id="rId7"/>
    <p:sldId id="765" r:id="rId8"/>
    <p:sldId id="756" r:id="rId9"/>
    <p:sldId id="767" r:id="rId10"/>
    <p:sldId id="759" r:id="rId11"/>
    <p:sldId id="762" r:id="rId12"/>
    <p:sldId id="675" r:id="rId13"/>
    <p:sldId id="757" r:id="rId14"/>
  </p:sldIdLst>
  <p:sldSz cx="9144000" cy="6858000" type="screen4x3"/>
  <p:notesSz cx="6858000" cy="91170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
          <p15:clr>
            <a:srgbClr val="A4A3A4"/>
          </p15:clr>
        </p15:guide>
      </p15:sldGuideLst>
    </p:ext>
    <p:ext uri="{2D200454-40CA-4A62-9FC3-DE9A4176ACB9}">
      <p15:notesGuideLst xmlns:p15="http://schemas.microsoft.com/office/powerpoint/2012/main">
        <p15:guide id="1" orient="horz" pos="287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CCFF"/>
    <a:srgbClr val="008080"/>
    <a:srgbClr val="CCECFF"/>
    <a:srgbClr val="FFFFCC"/>
    <a:srgbClr val="66FFCC"/>
    <a:srgbClr val="CCFFFF"/>
    <a:srgbClr val="FF0000"/>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3209" autoAdjust="0"/>
  </p:normalViewPr>
  <p:slideViewPr>
    <p:cSldViewPr snapToGrid="0">
      <p:cViewPr varScale="1">
        <p:scale>
          <a:sx n="101" d="100"/>
          <a:sy n="101" d="100"/>
        </p:scale>
        <p:origin x="723" y="45"/>
      </p:cViewPr>
      <p:guideLst>
        <p:guide orient="horz" pos="2160"/>
        <p:guide pos="28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103" d="100"/>
          <a:sy n="103" d="100"/>
        </p:scale>
        <p:origin x="-2514" y="-84"/>
      </p:cViewPr>
      <p:guideLst>
        <p:guide orient="horz" pos="287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76803" name="Rectangle 3"/>
          <p:cNvSpPr>
            <a:spLocks noGrp="1" noChangeArrowheads="1"/>
          </p:cNvSpPr>
          <p:nvPr>
            <p:ph type="dt" sz="quarter" idx="1"/>
          </p:nvPr>
        </p:nvSpPr>
        <p:spPr bwMode="auto">
          <a:xfrm>
            <a:off x="3884613"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76804" name="Rectangle 4"/>
          <p:cNvSpPr>
            <a:spLocks noGrp="1" noChangeArrowheads="1"/>
          </p:cNvSpPr>
          <p:nvPr>
            <p:ph type="ftr" sz="quarter" idx="2"/>
          </p:nvPr>
        </p:nvSpPr>
        <p:spPr bwMode="auto">
          <a:xfrm>
            <a:off x="0"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76805" name="Rectangle 5"/>
          <p:cNvSpPr>
            <a:spLocks noGrp="1" noChangeArrowheads="1"/>
          </p:cNvSpPr>
          <p:nvPr>
            <p:ph type="sldNum" sz="quarter" idx="3"/>
          </p:nvPr>
        </p:nvSpPr>
        <p:spPr bwMode="auto">
          <a:xfrm>
            <a:off x="3884613" y="8659813"/>
            <a:ext cx="2971800" cy="4556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CE8E90B2-7FC4-4896-8617-23D9992C46FC}" type="slidenum">
              <a:rPr lang="en-US"/>
              <a:pPr>
                <a:defRPr/>
              </a:pPr>
              <a:t>‹#›</a:t>
            </a:fld>
            <a:endParaRPr lang="en-US"/>
          </a:p>
        </p:txBody>
      </p:sp>
    </p:spTree>
    <p:extLst>
      <p:ext uri="{BB962C8B-B14F-4D97-AF65-F5344CB8AC3E}">
        <p14:creationId xmlns:p14="http://schemas.microsoft.com/office/powerpoint/2010/main" val="31756444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ltLang="en-US"/>
          </a:p>
        </p:txBody>
      </p:sp>
      <p:sp>
        <p:nvSpPr>
          <p:cNvPr id="5123" name="Rectangle 3"/>
          <p:cNvSpPr>
            <a:spLocks noGrp="1" noChangeArrowheads="1"/>
          </p:cNvSpPr>
          <p:nvPr>
            <p:ph type="dt"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ltLang="en-US"/>
          </a:p>
        </p:txBody>
      </p:sp>
      <p:sp>
        <p:nvSpPr>
          <p:cNvPr id="74756" name="Rectangle 4"/>
          <p:cNvSpPr>
            <a:spLocks noGrp="1" noRot="1" noChangeAspect="1" noChangeArrowheads="1" noTextEdit="1"/>
          </p:cNvSpPr>
          <p:nvPr>
            <p:ph type="sldImg" idx="2"/>
          </p:nvPr>
        </p:nvSpPr>
        <p:spPr bwMode="auto">
          <a:xfrm>
            <a:off x="1150938" y="684213"/>
            <a:ext cx="4557712" cy="3417887"/>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914400" y="4330700"/>
            <a:ext cx="5029200" cy="4102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p:cNvSpPr>
            <a:spLocks noGrp="1" noChangeArrowheads="1"/>
          </p:cNvSpPr>
          <p:nvPr>
            <p:ph type="ftr" sz="quarter" idx="4"/>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ltLang="en-US"/>
          </a:p>
        </p:txBody>
      </p:sp>
      <p:sp>
        <p:nvSpPr>
          <p:cNvPr id="5127" name="Rectangle 7"/>
          <p:cNvSpPr>
            <a:spLocks noGrp="1" noChangeArrowheads="1"/>
          </p:cNvSpPr>
          <p:nvPr>
            <p:ph type="sldNum" sz="quarter" idx="5"/>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86BCFC9-3494-43C9-BDC6-E2B0004A9C42}" type="slidenum">
              <a:rPr lang="en-US" altLang="en-US"/>
              <a:pPr>
                <a:defRPr/>
              </a:pPr>
              <a:t>‹#›</a:t>
            </a:fld>
            <a:endParaRPr lang="en-US" altLang="en-US"/>
          </a:p>
        </p:txBody>
      </p:sp>
    </p:spTree>
    <p:extLst>
      <p:ext uri="{BB962C8B-B14F-4D97-AF65-F5344CB8AC3E}">
        <p14:creationId xmlns:p14="http://schemas.microsoft.com/office/powerpoint/2010/main" val="19427542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dirty="0"/>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a:t>
            </a:fld>
            <a:endParaRPr lang="en-US">
              <a:latin typeface="Arial" pitchFamily="34" charset="0"/>
            </a:endParaRPr>
          </a:p>
        </p:txBody>
      </p:sp>
    </p:spTree>
    <p:extLst>
      <p:ext uri="{BB962C8B-B14F-4D97-AF65-F5344CB8AC3E}">
        <p14:creationId xmlns:p14="http://schemas.microsoft.com/office/powerpoint/2010/main" val="20328492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10</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17646018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11</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32674306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p:spPr>
        <p:txBody>
          <a:bodyPr/>
          <a:lstStyle/>
          <a:p>
            <a:endParaRPr lang="en-US"/>
          </a:p>
        </p:txBody>
      </p:sp>
      <p:sp>
        <p:nvSpPr>
          <p:cNvPr id="76804" name="Slide Number Placeholder 3"/>
          <p:cNvSpPr>
            <a:spLocks noGrp="1"/>
          </p:cNvSpPr>
          <p:nvPr>
            <p:ph type="sldNum" sz="quarter" idx="5"/>
          </p:nvPr>
        </p:nvSpPr>
        <p:spPr>
          <a:noFill/>
        </p:spPr>
        <p:txBody>
          <a:bodyPr/>
          <a:lstStyle/>
          <a:p>
            <a:fld id="{4017898B-A80B-452D-A283-CEE48A1EA7E2}" type="slidenum">
              <a:rPr lang="en-US" smtClean="0">
                <a:latin typeface="Arial" pitchFamily="34" charset="0"/>
              </a:rPr>
              <a:pPr/>
              <a:t>12</a:t>
            </a:fld>
            <a:endParaRPr lang="en-US">
              <a:latin typeface="Arial" pitchFamily="34" charset="0"/>
            </a:endParaRPr>
          </a:p>
        </p:txBody>
      </p:sp>
    </p:spTree>
    <p:extLst>
      <p:ext uri="{BB962C8B-B14F-4D97-AF65-F5344CB8AC3E}">
        <p14:creationId xmlns:p14="http://schemas.microsoft.com/office/powerpoint/2010/main" val="21039343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13</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17002628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2E5772BC-130E-4BA7-926D-8754147A7E77}" type="slidenum">
              <a:rPr lang="en-US" altLang="en-US" sz="1200" smtClean="0"/>
              <a:pPr/>
              <a:t>2</a:t>
            </a:fld>
            <a:endParaRPr lang="en-US" altLang="en-US" sz="1200"/>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7389300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3</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2231448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09C6042-95CD-449B-A592-ACA3598D7B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F741D94-5225-4581-BAB0-0161364F6BB7}" type="slidenum">
              <a:rPr lang="en-US" altLang="en-US" sz="1200" smtClean="0"/>
              <a:pPr/>
              <a:t>4</a:t>
            </a:fld>
            <a:endParaRPr lang="en-US" altLang="en-US" sz="1200"/>
          </a:p>
        </p:txBody>
      </p:sp>
      <p:sp>
        <p:nvSpPr>
          <p:cNvPr id="11267" name="Rectangle 2">
            <a:extLst>
              <a:ext uri="{FF2B5EF4-FFF2-40B4-BE49-F238E27FC236}">
                <a16:creationId xmlns:a16="http://schemas.microsoft.com/office/drawing/2014/main" id="{60B87679-0CC4-4BE7-8960-301F19685CCD}"/>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40836917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09C6042-95CD-449B-A592-ACA3598D7B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F741D94-5225-4581-BAB0-0161364F6BB7}" type="slidenum">
              <a:rPr lang="en-US" altLang="en-US" sz="1200" smtClean="0"/>
              <a:pPr/>
              <a:t>5</a:t>
            </a:fld>
            <a:endParaRPr lang="en-US" altLang="en-US" sz="1200"/>
          </a:p>
        </p:txBody>
      </p:sp>
      <p:sp>
        <p:nvSpPr>
          <p:cNvPr id="11267" name="Rectangle 2">
            <a:extLst>
              <a:ext uri="{FF2B5EF4-FFF2-40B4-BE49-F238E27FC236}">
                <a16:creationId xmlns:a16="http://schemas.microsoft.com/office/drawing/2014/main" id="{60B87679-0CC4-4BE7-8960-301F19685CCD}"/>
              </a:ext>
            </a:extLst>
          </p:cNvPr>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D4498AFE-AFBF-429D-8D99-8ABD7F5046B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0212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09C6042-95CD-449B-A592-ACA3598D7B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F741D94-5225-4581-BAB0-0161364F6BB7}" type="slidenum">
              <a:rPr lang="en-US" altLang="en-US" sz="1200" smtClean="0"/>
              <a:pPr/>
              <a:t>6</a:t>
            </a:fld>
            <a:endParaRPr lang="en-US" altLang="en-US" sz="1200"/>
          </a:p>
        </p:txBody>
      </p:sp>
      <p:sp>
        <p:nvSpPr>
          <p:cNvPr id="11267" name="Rectangle 2">
            <a:extLst>
              <a:ext uri="{FF2B5EF4-FFF2-40B4-BE49-F238E27FC236}">
                <a16:creationId xmlns:a16="http://schemas.microsoft.com/office/drawing/2014/main" id="{60B87679-0CC4-4BE7-8960-301F19685CCD}"/>
              </a:ext>
            </a:extLst>
          </p:cNvPr>
          <p:cNvSpPr>
            <a:spLocks noGrp="1" noRot="1" noChangeAspect="1" noChangeArrowheads="1" noTextEdit="1"/>
          </p:cNvSpPr>
          <p:nvPr>
            <p:ph type="sldImg"/>
          </p:nvPr>
        </p:nvSpPr>
        <p:spPr>
          <a:ln/>
        </p:spPr>
      </p:sp>
      <p:sp>
        <p:nvSpPr>
          <p:cNvPr id="2" name="Notes Placeholder 1">
            <a:extLst>
              <a:ext uri="{FF2B5EF4-FFF2-40B4-BE49-F238E27FC236}">
                <a16:creationId xmlns:a16="http://schemas.microsoft.com/office/drawing/2014/main" id="{D4498AFE-AFBF-429D-8D99-8ABD7F5046B5}"/>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227360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a16="http://schemas.microsoft.com/office/drawing/2014/main" id="{109C6042-95CD-449B-A592-ACA3598D7B4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3F741D94-5225-4581-BAB0-0161364F6BB7}" type="slidenum">
              <a:rPr lang="en-US" altLang="en-US" sz="1200" smtClean="0"/>
              <a:pPr/>
              <a:t>7</a:t>
            </a:fld>
            <a:endParaRPr lang="en-US" altLang="en-US" sz="1200"/>
          </a:p>
        </p:txBody>
      </p:sp>
      <p:sp>
        <p:nvSpPr>
          <p:cNvPr id="11267" name="Rectangle 2">
            <a:extLst>
              <a:ext uri="{FF2B5EF4-FFF2-40B4-BE49-F238E27FC236}">
                <a16:creationId xmlns:a16="http://schemas.microsoft.com/office/drawing/2014/main" id="{60B87679-0CC4-4BE7-8960-301F19685CCD}"/>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14254025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8</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1156371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a16="http://schemas.microsoft.com/office/drawing/2014/main" id="{F65738E9-61D9-4D37-93F8-F18FACFA292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44DC714B-B7F4-4C3C-B2AE-2C51E09F4B4D}" type="slidenum">
              <a:rPr lang="en-US" altLang="en-US" sz="1200" smtClean="0"/>
              <a:pPr/>
              <a:t>9</a:t>
            </a:fld>
            <a:endParaRPr lang="en-US" altLang="en-US" sz="1200"/>
          </a:p>
        </p:txBody>
      </p:sp>
      <p:sp>
        <p:nvSpPr>
          <p:cNvPr id="9219" name="Rectangle 2">
            <a:extLst>
              <a:ext uri="{FF2B5EF4-FFF2-40B4-BE49-F238E27FC236}">
                <a16:creationId xmlns:a16="http://schemas.microsoft.com/office/drawing/2014/main" id="{9AA6B9D6-7AD6-4244-A91A-CD36D2018852}"/>
              </a:ext>
            </a:extLst>
          </p:cNvPr>
          <p:cNvSpPr>
            <a:spLocks noGrp="1" noRot="1" noChangeAspect="1" noChangeArrowheads="1" noTextEdit="1"/>
          </p:cNvSpPr>
          <p:nvPr>
            <p:ph type="sldImg"/>
          </p:nvPr>
        </p:nvSpPr>
        <p:spPr>
          <a:ln/>
        </p:spPr>
      </p:sp>
    </p:spTree>
    <p:extLst>
      <p:ext uri="{BB962C8B-B14F-4D97-AF65-F5344CB8AC3E}">
        <p14:creationId xmlns:p14="http://schemas.microsoft.com/office/powerpoint/2010/main" val="1852072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3FDFD3B-99A3-4DAE-9FE7-E6247F727FAC}" type="slidenum">
              <a:rPr lang="en-US" altLang="en-US"/>
              <a:pPr>
                <a:defRPr/>
              </a:pPr>
              <a:t>‹#›</a:t>
            </a:fld>
            <a:endParaRPr lang="en-US" altLang="en-US"/>
          </a:p>
          <a:p>
            <a:pPr>
              <a:defRPr/>
            </a:pPr>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F4A18791-FC75-44CA-945F-6E0C193E2DAB}" type="slidenum">
              <a:rPr lang="en-US" altLang="en-US"/>
              <a:pPr>
                <a:defRPr/>
              </a:pPr>
              <a:t>‹#›</a:t>
            </a:fld>
            <a:endParaRPr lang="en-US" altLang="en-US"/>
          </a:p>
          <a:p>
            <a:pPr>
              <a:defRPr/>
            </a:pPr>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88900"/>
            <a:ext cx="2076450" cy="6223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1000" y="88900"/>
            <a:ext cx="6076950" cy="6223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A08D03CA-4B2F-4FB2-9C5F-D2D9B2D2647F}" type="slidenum">
              <a:rPr lang="en-US" altLang="en-US"/>
              <a:pPr>
                <a:defRPr/>
              </a:pPr>
              <a:t>‹#›</a:t>
            </a:fld>
            <a:endParaRPr lang="en-US" altLang="en-US"/>
          </a:p>
          <a:p>
            <a:pPr>
              <a:defRPr/>
            </a:pPr>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88900"/>
            <a:ext cx="8305800" cy="914400"/>
          </a:xfrm>
        </p:spPr>
        <p:txBody>
          <a:bodyPr/>
          <a:lstStyle/>
          <a:p>
            <a:r>
              <a:rPr lang="en-US"/>
              <a:t>Click to edit Master title style</a:t>
            </a:r>
          </a:p>
        </p:txBody>
      </p:sp>
      <p:sp>
        <p:nvSpPr>
          <p:cNvPr id="3" name="Text Placeholder 2"/>
          <p:cNvSpPr>
            <a:spLocks noGrp="1"/>
          </p:cNvSpPr>
          <p:nvPr>
            <p:ph type="body" sz="half" idx="1"/>
          </p:nvPr>
        </p:nvSpPr>
        <p:spPr>
          <a:xfrm>
            <a:off x="39370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0BEC39B-7CBB-44B4-B537-C4133E537E60}" type="slidenum">
              <a:rPr lang="en-US" altLang="en-US"/>
              <a:pPr>
                <a:defRPr/>
              </a:pPr>
              <a:t>‹#›</a:t>
            </a:fld>
            <a:endParaRPr lang="en-US" altLang="en-US"/>
          </a:p>
          <a:p>
            <a:pPr>
              <a:defRPr/>
            </a:pPr>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EA18B4B9-F708-4F6E-AED7-A0272BCD67B8}" type="slidenum">
              <a:rPr lang="en-US" altLang="en-US"/>
              <a:pPr>
                <a:defRPr/>
              </a:pPr>
              <a:t>‹#›</a:t>
            </a:fld>
            <a:endParaRPr lang="en-US" altLang="en-US"/>
          </a:p>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660FC66E-602B-49F2-A8F0-E3B10850C7F7}" type="slidenum">
              <a:rPr lang="en-US" altLang="en-US"/>
              <a:pPr>
                <a:defRPr/>
              </a:pPr>
              <a:t>‹#›</a:t>
            </a:fld>
            <a:endParaRPr lang="en-US" altLang="en-US"/>
          </a:p>
          <a:p>
            <a:pPr>
              <a:defRPr/>
            </a:pPr>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9370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6450" y="1460500"/>
            <a:ext cx="4070350" cy="485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08D6C1C1-8414-4248-A471-6E7EDA6CA1CE}" type="slidenum">
              <a:rPr lang="en-US" altLang="en-US"/>
              <a:pPr>
                <a:defRPr/>
              </a:pPr>
              <a:t>‹#›</a:t>
            </a:fld>
            <a:endParaRPr lang="en-US" altLang="en-US"/>
          </a:p>
          <a:p>
            <a:pPr>
              <a:defRPr/>
            </a:pPr>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9E7B3C56-F787-447F-B464-8D7509A82BFE}" type="slidenum">
              <a:rPr lang="en-US" altLang="en-US"/>
              <a:pPr>
                <a:defRPr/>
              </a:pPr>
              <a:t>‹#›</a:t>
            </a:fld>
            <a:endParaRPr lang="en-US" altLang="en-US"/>
          </a:p>
          <a:p>
            <a:pPr>
              <a:defRPr/>
            </a:pPr>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88CE6381-5DF8-4387-997B-DB5B6D681A11}" type="slidenum">
              <a:rPr lang="en-US" altLang="en-US"/>
              <a:pPr>
                <a:defRPr/>
              </a:pPr>
              <a:t>‹#›</a:t>
            </a:fld>
            <a:endParaRPr lang="en-US" altLang="en-US"/>
          </a:p>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4A8C3D30-F0FC-4D6E-A0BD-67F90ABE9A0A}" type="slidenum">
              <a:rPr lang="en-US" altLang="en-US"/>
              <a:pPr>
                <a:defRPr/>
              </a:pPr>
              <a:t>‹#›</a:t>
            </a:fld>
            <a:endParaRPr lang="en-US" altLang="en-US"/>
          </a:p>
          <a:p>
            <a:pPr>
              <a:defRPr/>
            </a:pPr>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7A8BC03F-1004-4240-9ACC-7AE767718500}" type="slidenum">
              <a:rPr lang="en-US" altLang="en-US"/>
              <a:pPr>
                <a:defRPr/>
              </a:pPr>
              <a:t>‹#›</a:t>
            </a:fld>
            <a:endParaRPr lang="en-US" altLang="en-US"/>
          </a:p>
          <a:p>
            <a:pPr>
              <a:defRPr/>
            </a:pPr>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r>
              <a:rPr lang="en-US" altLang="en-US"/>
              <a:t>v.1 </a:t>
            </a:r>
          </a:p>
          <a:p>
            <a:pPr>
              <a:defRPr/>
            </a:pPr>
            <a:fld id="{3647E637-ADEF-4697-8E9A-BC30D72806C0}" type="slidenum">
              <a:rPr lang="en-US" altLang="en-US"/>
              <a:pPr>
                <a:defRPr/>
              </a:pPr>
              <a:t>‹#›</a:t>
            </a:fld>
            <a:endParaRPr lang="en-US" altLang="en-US"/>
          </a:p>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3" name="Rectangle 29"/>
          <p:cNvSpPr>
            <a:spLocks noChangeArrowheads="1"/>
          </p:cNvSpPr>
          <p:nvPr/>
        </p:nvSpPr>
        <p:spPr bwMode="auto">
          <a:xfrm>
            <a:off x="0" y="0"/>
            <a:ext cx="9144000" cy="1206500"/>
          </a:xfrm>
          <a:prstGeom prst="rect">
            <a:avLst/>
          </a:prstGeom>
          <a:gradFill rotWithShape="0">
            <a:gsLst>
              <a:gs pos="0">
                <a:srgbClr val="333399"/>
              </a:gs>
              <a:gs pos="100000">
                <a:srgbClr val="333399">
                  <a:gamma/>
                  <a:shade val="0"/>
                  <a:invGamma/>
                </a:srgbClr>
              </a:gs>
            </a:gsLst>
            <a:lin ang="2700000" scaled="1"/>
          </a:gradFill>
          <a:ln w="9525">
            <a:noFill/>
            <a:miter lim="800000"/>
            <a:headEnd/>
            <a:tailEnd/>
          </a:ln>
          <a:effectLst/>
        </p:spPr>
        <p:txBody>
          <a:bodyPr wrap="none" anchor="ctr"/>
          <a:lstStyle/>
          <a:p>
            <a:pPr>
              <a:defRPr/>
            </a:pPr>
            <a:endParaRPr lang="en-US"/>
          </a:p>
        </p:txBody>
      </p:sp>
      <p:sp>
        <p:nvSpPr>
          <p:cNvPr id="1026" name="Rectangle 2"/>
          <p:cNvSpPr>
            <a:spLocks noGrp="1" noChangeArrowheads="1"/>
          </p:cNvSpPr>
          <p:nvPr>
            <p:ph type="title"/>
          </p:nvPr>
        </p:nvSpPr>
        <p:spPr bwMode="auto">
          <a:xfrm>
            <a:off x="381000" y="88900"/>
            <a:ext cx="8305800" cy="914400"/>
          </a:xfrm>
          <a:prstGeom prst="rect">
            <a:avLst/>
          </a:prstGeom>
          <a:noFill/>
          <a:ln w="9525">
            <a:noFill/>
            <a:miter lim="800000"/>
            <a:headEnd/>
            <a:tailEnd/>
          </a:ln>
          <a:effectLst>
            <a:outerShdw dist="35921" dir="2700000" algn="ctr" rotWithShape="0">
              <a:schemeClr val="tx1"/>
            </a:outerShdw>
          </a:effectLst>
        </p:spPr>
        <p:txBody>
          <a:bodyPr vert="horz" wrap="square" lIns="91440" tIns="45720" rIns="91440" bIns="45720" numCol="1" anchor="t" anchorCtr="0" compatLnSpc="1">
            <a:prstTxWarp prst="textNoShape">
              <a:avLst/>
            </a:prstTxWarp>
          </a:bodyPr>
          <a:lstStyle/>
          <a:p>
            <a:pPr lvl="0"/>
            <a:r>
              <a:rPr lang="en-US" altLang="en-US"/>
              <a:t>Click to edit Master title style</a:t>
            </a:r>
            <a:br>
              <a:rPr lang="en-US" altLang="en-US"/>
            </a:br>
            <a:endParaRPr lang="en-US" altLang="en-US"/>
          </a:p>
        </p:txBody>
      </p:sp>
      <p:sp>
        <p:nvSpPr>
          <p:cNvPr id="1028" name="Rectangle 3"/>
          <p:cNvSpPr>
            <a:spLocks noGrp="1" noChangeArrowheads="1"/>
          </p:cNvSpPr>
          <p:nvPr>
            <p:ph type="body" idx="1"/>
          </p:nvPr>
        </p:nvSpPr>
        <p:spPr bwMode="auto">
          <a:xfrm>
            <a:off x="393700" y="1460500"/>
            <a:ext cx="8293100" cy="485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p:cNvSpPr>
            <a:spLocks noGrp="1" noChangeArrowheads="1"/>
          </p:cNvSpPr>
          <p:nvPr>
            <p:ph type="sldNum" sz="quarter" idx="4"/>
          </p:nvPr>
        </p:nvSpPr>
        <p:spPr bwMode="auto">
          <a:xfrm>
            <a:off x="7239000" y="59055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atin typeface="+mn-lt"/>
              </a:defRPr>
            </a:lvl1pPr>
          </a:lstStyle>
          <a:p>
            <a:pPr>
              <a:defRPr/>
            </a:pPr>
            <a:r>
              <a:rPr lang="en-US" altLang="en-US"/>
              <a:t>v.1 </a:t>
            </a:r>
          </a:p>
          <a:p>
            <a:pPr>
              <a:defRPr/>
            </a:pPr>
            <a:fld id="{8EF4F7DA-5373-4A24-B1F2-0D4307511018}" type="slidenum">
              <a:rPr lang="en-US" altLang="en-US"/>
              <a:pPr>
                <a:defRPr/>
              </a:pPr>
              <a:t>‹#›</a:t>
            </a:fld>
            <a:endParaRPr lang="en-US" altLang="en-US"/>
          </a:p>
          <a:p>
            <a:pPr>
              <a:defRPr/>
            </a:pPr>
            <a:endParaRPr lang="en-US" altLang="en-US"/>
          </a:p>
        </p:txBody>
      </p:sp>
      <p:sp>
        <p:nvSpPr>
          <p:cNvPr id="1075" name="Rectangle 51"/>
          <p:cNvSpPr>
            <a:spLocks noChangeArrowheads="1"/>
          </p:cNvSpPr>
          <p:nvPr/>
        </p:nvSpPr>
        <p:spPr bwMode="auto">
          <a:xfrm>
            <a:off x="0" y="1131888"/>
            <a:ext cx="9144000" cy="74612"/>
          </a:xfrm>
          <a:prstGeom prst="rect">
            <a:avLst/>
          </a:prstGeom>
          <a:gradFill rotWithShape="0">
            <a:gsLst>
              <a:gs pos="0">
                <a:schemeClr val="folHlink"/>
              </a:gs>
              <a:gs pos="100000">
                <a:schemeClr val="folHlink">
                  <a:gamma/>
                  <a:shade val="0"/>
                  <a:invGamma/>
                </a:schemeClr>
              </a:gs>
            </a:gsLst>
            <a:lin ang="0" scaled="1"/>
          </a:gradFill>
          <a:ln w="9525">
            <a:noFill/>
            <a:miter lim="800000"/>
            <a:headEnd/>
            <a:tailEnd/>
          </a:ln>
          <a:effectLst/>
        </p:spPr>
        <p:txBody>
          <a:bodyPr wrap="none" anchor="ctr"/>
          <a:lstStyle/>
          <a:p>
            <a:pPr>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3200" b="1">
          <a:solidFill>
            <a:schemeClr val="bg1"/>
          </a:solidFill>
          <a:latin typeface="+mj-lt"/>
          <a:ea typeface="+mj-ea"/>
          <a:cs typeface="+mj-cs"/>
        </a:defRPr>
      </a:lvl1pPr>
      <a:lvl2pPr algn="l" rtl="0" eaLnBrk="0" fontAlgn="base" hangingPunct="0">
        <a:spcBef>
          <a:spcPct val="0"/>
        </a:spcBef>
        <a:spcAft>
          <a:spcPct val="0"/>
        </a:spcAft>
        <a:defRPr sz="3200" b="1">
          <a:solidFill>
            <a:schemeClr val="bg1"/>
          </a:solidFill>
          <a:latin typeface="Arial" charset="0"/>
        </a:defRPr>
      </a:lvl2pPr>
      <a:lvl3pPr algn="l" rtl="0" eaLnBrk="0" fontAlgn="base" hangingPunct="0">
        <a:spcBef>
          <a:spcPct val="0"/>
        </a:spcBef>
        <a:spcAft>
          <a:spcPct val="0"/>
        </a:spcAft>
        <a:defRPr sz="3200" b="1">
          <a:solidFill>
            <a:schemeClr val="bg1"/>
          </a:solidFill>
          <a:latin typeface="Arial" charset="0"/>
        </a:defRPr>
      </a:lvl3pPr>
      <a:lvl4pPr algn="l" rtl="0" eaLnBrk="0" fontAlgn="base" hangingPunct="0">
        <a:spcBef>
          <a:spcPct val="0"/>
        </a:spcBef>
        <a:spcAft>
          <a:spcPct val="0"/>
        </a:spcAft>
        <a:defRPr sz="3200" b="1">
          <a:solidFill>
            <a:schemeClr val="bg1"/>
          </a:solidFill>
          <a:latin typeface="Arial" charset="0"/>
        </a:defRPr>
      </a:lvl4pPr>
      <a:lvl5pPr algn="l" rtl="0" eaLnBrk="0" fontAlgn="base" hangingPunct="0">
        <a:spcBef>
          <a:spcPct val="0"/>
        </a:spcBef>
        <a:spcAft>
          <a:spcPct val="0"/>
        </a:spcAft>
        <a:defRPr sz="3200" b="1">
          <a:solidFill>
            <a:schemeClr val="bg1"/>
          </a:solidFill>
          <a:latin typeface="Arial" charset="0"/>
        </a:defRPr>
      </a:lvl5pPr>
      <a:lvl6pPr marL="457200" algn="l" rtl="0" eaLnBrk="0" fontAlgn="base" hangingPunct="0">
        <a:spcBef>
          <a:spcPct val="0"/>
        </a:spcBef>
        <a:spcAft>
          <a:spcPct val="0"/>
        </a:spcAft>
        <a:defRPr sz="3200" b="1">
          <a:solidFill>
            <a:schemeClr val="bg1"/>
          </a:solidFill>
          <a:latin typeface="Arial" charset="0"/>
        </a:defRPr>
      </a:lvl6pPr>
      <a:lvl7pPr marL="914400" algn="l" rtl="0" eaLnBrk="0" fontAlgn="base" hangingPunct="0">
        <a:spcBef>
          <a:spcPct val="0"/>
        </a:spcBef>
        <a:spcAft>
          <a:spcPct val="0"/>
        </a:spcAft>
        <a:defRPr sz="3200" b="1">
          <a:solidFill>
            <a:schemeClr val="bg1"/>
          </a:solidFill>
          <a:latin typeface="Arial" charset="0"/>
        </a:defRPr>
      </a:lvl7pPr>
      <a:lvl8pPr marL="1371600" algn="l" rtl="0" eaLnBrk="0" fontAlgn="base" hangingPunct="0">
        <a:spcBef>
          <a:spcPct val="0"/>
        </a:spcBef>
        <a:spcAft>
          <a:spcPct val="0"/>
        </a:spcAft>
        <a:defRPr sz="3200" b="1">
          <a:solidFill>
            <a:schemeClr val="bg1"/>
          </a:solidFill>
          <a:latin typeface="Arial" charset="0"/>
        </a:defRPr>
      </a:lvl8pPr>
      <a:lvl9pPr marL="1828800" algn="l" rtl="0" eaLnBrk="0" fontAlgn="base" hangingPunct="0">
        <a:spcBef>
          <a:spcPct val="0"/>
        </a:spcBef>
        <a:spcAft>
          <a:spcPct val="0"/>
        </a:spcAft>
        <a:defRPr sz="3200" b="1">
          <a:solidFill>
            <a:schemeClr val="bg1"/>
          </a:solidFill>
          <a:latin typeface="Arial" charset="0"/>
        </a:defRPr>
      </a:lvl9pPr>
    </p:titleStyle>
    <p:bodyStyle>
      <a:lvl1pPr marL="457200" indent="-457200" algn="l" rtl="0" eaLnBrk="0" fontAlgn="base" hangingPunct="0">
        <a:spcBef>
          <a:spcPct val="10000"/>
        </a:spcBef>
        <a:spcAft>
          <a:spcPct val="0"/>
        </a:spcAft>
        <a:buClr>
          <a:schemeClr val="accent2"/>
        </a:buClr>
        <a:buSzPct val="75000"/>
        <a:buFont typeface="Wingdings" pitchFamily="2" charset="2"/>
        <a:buChar char="l"/>
        <a:defRPr sz="2800">
          <a:solidFill>
            <a:schemeClr val="tx1"/>
          </a:solidFill>
          <a:latin typeface="+mn-lt"/>
          <a:ea typeface="+mn-ea"/>
          <a:cs typeface="+mn-cs"/>
        </a:defRPr>
      </a:lvl1pPr>
      <a:lvl2pPr marL="9144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2pPr>
      <a:lvl3pPr marL="13716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3pPr>
      <a:lvl4pPr marL="18288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4pPr>
      <a:lvl5pPr marL="2286000" indent="-342900" algn="l" rtl="0" eaLnBrk="0" fontAlgn="base" hangingPunct="0">
        <a:spcBef>
          <a:spcPct val="10000"/>
        </a:spcBef>
        <a:spcAft>
          <a:spcPct val="0"/>
        </a:spcAft>
        <a:buClr>
          <a:schemeClr val="accent2"/>
        </a:buClr>
        <a:buSzPct val="75000"/>
        <a:buFont typeface="Wingdings" pitchFamily="2" charset="2"/>
        <a:buChar char="l"/>
        <a:defRPr sz="2400">
          <a:solidFill>
            <a:schemeClr val="tx1"/>
          </a:solidFill>
          <a:latin typeface="+mn-lt"/>
        </a:defRPr>
      </a:lvl5pPr>
      <a:lvl6pPr marL="27432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6pPr>
      <a:lvl7pPr marL="32004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7pPr>
      <a:lvl8pPr marL="36576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8pPr>
      <a:lvl9pPr marL="4114800" indent="-342900" algn="l" rtl="0" eaLnBrk="0" fontAlgn="base" hangingPunct="0">
        <a:spcBef>
          <a:spcPct val="10000"/>
        </a:spcBef>
        <a:spcAft>
          <a:spcPct val="0"/>
        </a:spcAft>
        <a:buClr>
          <a:schemeClr val="accent2"/>
        </a:buClr>
        <a:buSzPct val="75000"/>
        <a:buFont typeface="Wingdings" pitchFamily="1" charset="2"/>
        <a:buChar char="l"/>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dirty="0"/>
              <a:t>Intro to MIS - MGS351</a:t>
            </a:r>
          </a:p>
        </p:txBody>
      </p:sp>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r>
              <a:rPr lang="en-US" sz="3600" dirty="0"/>
              <a:t>Create Professional Quality </a:t>
            </a:r>
          </a:p>
          <a:p>
            <a:pPr algn="ctr" eaLnBrk="1" hangingPunct="1">
              <a:buFont typeface="Arial" pitchFamily="34" charset="0"/>
              <a:buNone/>
            </a:pPr>
            <a:r>
              <a:rPr lang="en-US" sz="3600" dirty="0"/>
              <a:t>Output with Reports</a:t>
            </a:r>
          </a:p>
          <a:p>
            <a:pPr algn="ctr" eaLnBrk="1" hangingPunct="1">
              <a:buFont typeface="Arial" pitchFamily="34" charset="0"/>
              <a:buNone/>
            </a:pPr>
            <a:endParaRPr lang="en-US" sz="3600" dirty="0"/>
          </a:p>
          <a:p>
            <a:pPr algn="ctr" eaLnBrk="1" hangingPunct="1">
              <a:buFont typeface="Arial" pitchFamily="34" charset="0"/>
              <a:buNone/>
            </a:pPr>
            <a:r>
              <a:rPr lang="en-US" sz="3600" dirty="0"/>
              <a:t>Chapter 5</a:t>
            </a:r>
          </a:p>
        </p:txBody>
      </p:sp>
    </p:spTree>
    <p:extLst>
      <p:ext uri="{BB962C8B-B14F-4D97-AF65-F5344CB8AC3E}">
        <p14:creationId xmlns:p14="http://schemas.microsoft.com/office/powerpoint/2010/main" val="44396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534400" cy="4289323"/>
          </a:xfrm>
        </p:spPr>
        <p:txBody>
          <a:bodyPr/>
          <a:lstStyle/>
          <a:p>
            <a:pPr>
              <a:lnSpc>
                <a:spcPct val="110000"/>
              </a:lnSpc>
            </a:pPr>
            <a:r>
              <a:rPr lang="en-US" sz="3600" dirty="0"/>
              <a:t>A “template” that determines which fields and records are available for use when creating a report</a:t>
            </a:r>
          </a:p>
          <a:p>
            <a:pPr>
              <a:lnSpc>
                <a:spcPct val="110000"/>
              </a:lnSpc>
            </a:pPr>
            <a:r>
              <a:rPr lang="en-US" sz="3600" dirty="0"/>
              <a:t>Based on the relationships between a primary object and its related objects</a:t>
            </a:r>
          </a:p>
          <a:p>
            <a:pPr>
              <a:lnSpc>
                <a:spcPct val="110000"/>
              </a:lnSpc>
            </a:pPr>
            <a:r>
              <a:rPr lang="en-US" altLang="en-US" sz="3600" dirty="0"/>
              <a:t>Standard and Custom</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Report Type</a:t>
            </a:r>
          </a:p>
        </p:txBody>
      </p:sp>
    </p:spTree>
    <p:extLst>
      <p:ext uri="{BB962C8B-B14F-4D97-AF65-F5344CB8AC3E}">
        <p14:creationId xmlns:p14="http://schemas.microsoft.com/office/powerpoint/2010/main" val="11667807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534400" cy="4289323"/>
          </a:xfrm>
        </p:spPr>
        <p:txBody>
          <a:bodyPr/>
          <a:lstStyle/>
          <a:p>
            <a:pPr>
              <a:spcBef>
                <a:spcPts val="600"/>
              </a:spcBef>
              <a:spcAft>
                <a:spcPts val="600"/>
              </a:spcAft>
            </a:pPr>
            <a:r>
              <a:rPr lang="en-US" altLang="en-US" sz="3600" dirty="0">
                <a:latin typeface="Arial" panose="020B0604020202020204" pitchFamily="34" charset="0"/>
              </a:rPr>
              <a:t>Standard Filter</a:t>
            </a:r>
          </a:p>
          <a:p>
            <a:pPr lvl="1">
              <a:spcBef>
                <a:spcPts val="600"/>
              </a:spcBef>
              <a:spcAft>
                <a:spcPts val="600"/>
              </a:spcAft>
            </a:pPr>
            <a:r>
              <a:rPr lang="en-US" altLang="en-US" sz="3200" dirty="0">
                <a:latin typeface="Arial" panose="020B0604020202020204" pitchFamily="34" charset="0"/>
              </a:rPr>
              <a:t>Show Me and Date Field</a:t>
            </a:r>
          </a:p>
          <a:p>
            <a:pPr>
              <a:spcBef>
                <a:spcPts val="600"/>
              </a:spcBef>
              <a:spcAft>
                <a:spcPts val="600"/>
              </a:spcAft>
            </a:pPr>
            <a:r>
              <a:rPr lang="en-US" altLang="en-US" sz="3600" dirty="0">
                <a:latin typeface="Arial" panose="020B0604020202020204" pitchFamily="34" charset="0"/>
              </a:rPr>
              <a:t>Field Filter</a:t>
            </a:r>
          </a:p>
          <a:p>
            <a:pPr>
              <a:spcBef>
                <a:spcPts val="600"/>
              </a:spcBef>
              <a:spcAft>
                <a:spcPts val="600"/>
              </a:spcAft>
            </a:pPr>
            <a:r>
              <a:rPr lang="en-US" altLang="en-US" sz="3600" dirty="0">
                <a:latin typeface="Arial" panose="020B0604020202020204" pitchFamily="34" charset="0"/>
              </a:rPr>
              <a:t>Filter Logic</a:t>
            </a:r>
          </a:p>
          <a:p>
            <a:pPr lvl="1">
              <a:spcBef>
                <a:spcPts val="600"/>
              </a:spcBef>
              <a:spcAft>
                <a:spcPts val="600"/>
              </a:spcAft>
            </a:pPr>
            <a:r>
              <a:rPr lang="en-US" altLang="en-US" sz="3200" dirty="0">
                <a:latin typeface="Arial" panose="020B0604020202020204" pitchFamily="34" charset="0"/>
              </a:rPr>
              <a:t>AND, OR, NOT</a:t>
            </a:r>
          </a:p>
          <a:p>
            <a:pPr>
              <a:spcBef>
                <a:spcPts val="600"/>
              </a:spcBef>
              <a:spcAft>
                <a:spcPts val="600"/>
              </a:spcAft>
            </a:pPr>
            <a:r>
              <a:rPr lang="en-US" altLang="en-US" sz="3600" dirty="0">
                <a:latin typeface="Arial" panose="020B0604020202020204" pitchFamily="34" charset="0"/>
              </a:rPr>
              <a:t>Cross Filter</a:t>
            </a:r>
          </a:p>
          <a:p>
            <a:pPr lvl="1">
              <a:spcBef>
                <a:spcPts val="600"/>
              </a:spcBef>
              <a:spcAft>
                <a:spcPts val="600"/>
              </a:spcAft>
            </a:pPr>
            <a:r>
              <a:rPr lang="en-US" altLang="en-US" sz="3200" dirty="0">
                <a:latin typeface="Arial" panose="020B0604020202020204" pitchFamily="34" charset="0"/>
              </a:rPr>
              <a:t>WITH or WITHOUT conditions</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Report Filters</a:t>
            </a:r>
          </a:p>
        </p:txBody>
      </p:sp>
    </p:spTree>
    <p:extLst>
      <p:ext uri="{BB962C8B-B14F-4D97-AF65-F5344CB8AC3E}">
        <p14:creationId xmlns:p14="http://schemas.microsoft.com/office/powerpoint/2010/main" val="2455194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p:txBody>
          <a:bodyPr/>
          <a:lstStyle/>
          <a:p>
            <a:pPr algn="ctr" eaLnBrk="1" hangingPunct="1">
              <a:buFont typeface="Arial" pitchFamily="34" charset="0"/>
              <a:buNone/>
            </a:pPr>
            <a:endParaRPr lang="en-US" sz="3200" b="1" dirty="0"/>
          </a:p>
          <a:p>
            <a:pPr algn="ctr" eaLnBrk="1" hangingPunct="1">
              <a:buFont typeface="Arial" pitchFamily="34" charset="0"/>
              <a:buNone/>
            </a:pPr>
            <a:endParaRPr lang="en-US" sz="3600" dirty="0"/>
          </a:p>
          <a:p>
            <a:pPr algn="ctr" eaLnBrk="1" hangingPunct="1">
              <a:buFont typeface="Arial" pitchFamily="34" charset="0"/>
              <a:buNone/>
            </a:pPr>
            <a:r>
              <a:rPr lang="en-US" sz="3600" dirty="0"/>
              <a:t>Report Examples using the</a:t>
            </a:r>
          </a:p>
          <a:p>
            <a:pPr algn="ctr" eaLnBrk="1" hangingPunct="1">
              <a:buFont typeface="Arial" pitchFamily="34" charset="0"/>
              <a:buNone/>
            </a:pPr>
            <a:r>
              <a:rPr lang="en-US" sz="3600" dirty="0"/>
              <a:t>Report Builder</a:t>
            </a:r>
          </a:p>
        </p:txBody>
      </p:sp>
    </p:spTree>
    <p:extLst>
      <p:ext uri="{BB962C8B-B14F-4D97-AF65-F5344CB8AC3E}">
        <p14:creationId xmlns:p14="http://schemas.microsoft.com/office/powerpoint/2010/main" val="1606439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648700" cy="4289323"/>
          </a:xfrm>
        </p:spPr>
        <p:txBody>
          <a:bodyPr/>
          <a:lstStyle/>
          <a:p>
            <a:pPr>
              <a:lnSpc>
                <a:spcPct val="110000"/>
              </a:lnSpc>
            </a:pPr>
            <a:r>
              <a:rPr lang="en-US" sz="3600" dirty="0"/>
              <a:t>Dashboards are visual displays of key metrics and trends for records</a:t>
            </a:r>
          </a:p>
          <a:p>
            <a:pPr>
              <a:lnSpc>
                <a:spcPct val="110000"/>
              </a:lnSpc>
            </a:pPr>
            <a:r>
              <a:rPr lang="en-US" sz="3600" dirty="0"/>
              <a:t>Each dashboard component has a source report (1:1 mapping)</a:t>
            </a:r>
          </a:p>
          <a:p>
            <a:pPr>
              <a:lnSpc>
                <a:spcPct val="110000"/>
              </a:lnSpc>
            </a:pPr>
            <a:r>
              <a:rPr lang="en-US" sz="3600" dirty="0"/>
              <a:t>Secure dashboards with viewing options</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Dashboards</a:t>
            </a:r>
          </a:p>
        </p:txBody>
      </p:sp>
      <p:pic>
        <p:nvPicPr>
          <p:cNvPr id="2" name="Picture 1" descr="Screenshot of View Dashboard As with Me radio button selected.">
            <a:extLst>
              <a:ext uri="{FF2B5EF4-FFF2-40B4-BE49-F238E27FC236}">
                <a16:creationId xmlns:a16="http://schemas.microsoft.com/office/drawing/2014/main" id="{9CC8CD8A-2E99-41A9-B2AD-CE6035069414}"/>
              </a:ext>
            </a:extLst>
          </p:cNvPr>
          <p:cNvPicPr>
            <a:picLocks noChangeAspect="1"/>
          </p:cNvPicPr>
          <p:nvPr/>
        </p:nvPicPr>
        <p:blipFill>
          <a:blip r:embed="rId3"/>
          <a:stretch>
            <a:fillRect/>
          </a:stretch>
        </p:blipFill>
        <p:spPr>
          <a:xfrm>
            <a:off x="3190875" y="4921250"/>
            <a:ext cx="5838825" cy="1847850"/>
          </a:xfrm>
          <a:prstGeom prst="rect">
            <a:avLst/>
          </a:prstGeom>
        </p:spPr>
      </p:pic>
    </p:spTree>
    <p:extLst>
      <p:ext uri="{BB962C8B-B14F-4D97-AF65-F5344CB8AC3E}">
        <p14:creationId xmlns:p14="http://schemas.microsoft.com/office/powerpoint/2010/main" val="41622412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050"/>
          <p:cNvSpPr>
            <a:spLocks noGrp="1" noChangeArrowheads="1"/>
          </p:cNvSpPr>
          <p:nvPr>
            <p:ph type="title"/>
          </p:nvPr>
        </p:nvSpPr>
        <p:spPr/>
        <p:txBody>
          <a:bodyPr/>
          <a:lstStyle/>
          <a:p>
            <a:r>
              <a:rPr lang="en-US" altLang="en-US" dirty="0">
                <a:latin typeface="Arial" panose="020B0604020202020204" pitchFamily="34" charset="0"/>
              </a:rPr>
              <a:t>Chapter Overview</a:t>
            </a:r>
          </a:p>
        </p:txBody>
      </p:sp>
      <p:sp>
        <p:nvSpPr>
          <p:cNvPr id="6147" name="Rectangle 2051"/>
          <p:cNvSpPr>
            <a:spLocks noGrp="1" noChangeArrowheads="1"/>
          </p:cNvSpPr>
          <p:nvPr>
            <p:ph type="body" idx="1"/>
          </p:nvPr>
        </p:nvSpPr>
        <p:spPr>
          <a:xfrm>
            <a:off x="381000" y="1555845"/>
            <a:ext cx="8534400" cy="4311555"/>
          </a:xfrm>
        </p:spPr>
        <p:txBody>
          <a:bodyPr/>
          <a:lstStyle/>
          <a:p>
            <a:pPr>
              <a:spcBef>
                <a:spcPts val="600"/>
              </a:spcBef>
              <a:spcAft>
                <a:spcPts val="600"/>
              </a:spcAft>
            </a:pPr>
            <a:r>
              <a:rPr lang="en-US" altLang="en-US" sz="4000" dirty="0">
                <a:latin typeface="Arial" panose="020B0604020202020204" pitchFamily="34" charset="0"/>
              </a:rPr>
              <a:t>Reports Overview</a:t>
            </a:r>
          </a:p>
          <a:p>
            <a:pPr lvl="1">
              <a:spcBef>
                <a:spcPts val="600"/>
              </a:spcBef>
              <a:spcAft>
                <a:spcPts val="600"/>
              </a:spcAft>
            </a:pPr>
            <a:r>
              <a:rPr lang="en-US" altLang="en-US" sz="3600" dirty="0">
                <a:latin typeface="Arial" panose="020B0604020202020204" pitchFamily="34" charset="0"/>
              </a:rPr>
              <a:t>Tabular, Summary and Matrix</a:t>
            </a:r>
          </a:p>
          <a:p>
            <a:pPr>
              <a:spcBef>
                <a:spcPts val="600"/>
              </a:spcBef>
              <a:spcAft>
                <a:spcPts val="600"/>
              </a:spcAft>
            </a:pPr>
            <a:r>
              <a:rPr lang="en-US" altLang="en-US" sz="4000" dirty="0">
                <a:latin typeface="Arial" panose="020B0604020202020204" pitchFamily="34" charset="0"/>
              </a:rPr>
              <a:t>Building Reports</a:t>
            </a:r>
          </a:p>
          <a:p>
            <a:pPr lvl="1">
              <a:spcBef>
                <a:spcPts val="600"/>
              </a:spcBef>
              <a:spcAft>
                <a:spcPts val="600"/>
              </a:spcAft>
            </a:pPr>
            <a:r>
              <a:rPr lang="en-US" altLang="en-US" sz="3600" dirty="0">
                <a:latin typeface="Arial" panose="020B0604020202020204" pitchFamily="34" charset="0"/>
              </a:rPr>
              <a:t>Report Folders, Types and Filters</a:t>
            </a:r>
          </a:p>
          <a:p>
            <a:pPr>
              <a:spcBef>
                <a:spcPts val="600"/>
              </a:spcBef>
              <a:spcAft>
                <a:spcPts val="600"/>
              </a:spcAft>
            </a:pPr>
            <a:r>
              <a:rPr lang="en-US" altLang="en-US" sz="4000" dirty="0">
                <a:latin typeface="Arial" panose="020B0604020202020204" pitchFamily="34" charset="0"/>
              </a:rPr>
              <a:t>Report Examples</a:t>
            </a:r>
          </a:p>
          <a:p>
            <a:pPr>
              <a:spcBef>
                <a:spcPts val="600"/>
              </a:spcBef>
              <a:spcAft>
                <a:spcPts val="600"/>
              </a:spcAft>
            </a:pPr>
            <a:r>
              <a:rPr lang="en-US" altLang="en-US" sz="4000" dirty="0">
                <a:latin typeface="Arial" panose="020B0604020202020204" pitchFamily="34" charset="0"/>
              </a:rPr>
              <a:t>Dashboards</a:t>
            </a:r>
          </a:p>
          <a:p>
            <a:pPr>
              <a:spcBef>
                <a:spcPts val="600"/>
              </a:spcBef>
              <a:spcAft>
                <a:spcPts val="600"/>
              </a:spcAft>
            </a:pPr>
            <a:endParaRPr lang="en-US" altLang="en-US" sz="3600" dirty="0">
              <a:latin typeface="Arial" panose="020B0604020202020204" pitchFamily="34" charset="0"/>
            </a:endParaRPr>
          </a:p>
        </p:txBody>
      </p:sp>
    </p:spTree>
    <p:extLst>
      <p:ext uri="{BB962C8B-B14F-4D97-AF65-F5344CB8AC3E}">
        <p14:creationId xmlns:p14="http://schemas.microsoft.com/office/powerpoint/2010/main" val="2496273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534400" cy="4289323"/>
          </a:xfrm>
        </p:spPr>
        <p:txBody>
          <a:bodyPr/>
          <a:lstStyle/>
          <a:p>
            <a:pPr>
              <a:lnSpc>
                <a:spcPct val="110000"/>
              </a:lnSpc>
            </a:pPr>
            <a:r>
              <a:rPr lang="en-US" altLang="en-US" sz="4000" dirty="0">
                <a:latin typeface="Arial" panose="020B0604020202020204" pitchFamily="34" charset="0"/>
              </a:rPr>
              <a:t>Used to format and present the database data in a professional, logical and useful manner.</a:t>
            </a:r>
          </a:p>
          <a:p>
            <a:pPr>
              <a:lnSpc>
                <a:spcPct val="110000"/>
              </a:lnSpc>
            </a:pPr>
            <a:r>
              <a:rPr lang="en-US" altLang="en-US" sz="4000" dirty="0">
                <a:latin typeface="Arial" panose="020B0604020202020204" pitchFamily="34" charset="0"/>
              </a:rPr>
              <a:t>The reports (output) for a system dictate what data must be stored in the database.</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Reports</a:t>
            </a:r>
          </a:p>
        </p:txBody>
      </p:sp>
    </p:spTree>
    <p:extLst>
      <p:ext uri="{BB962C8B-B14F-4D97-AF65-F5344CB8AC3E}">
        <p14:creationId xmlns:p14="http://schemas.microsoft.com/office/powerpoint/2010/main" val="2157475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C14AF-AF15-4B90-B49A-1EAC8B034C30}"/>
              </a:ext>
            </a:extLst>
          </p:cNvPr>
          <p:cNvSpPr>
            <a:spLocks noGrp="1"/>
          </p:cNvSpPr>
          <p:nvPr>
            <p:ph type="title"/>
          </p:nvPr>
        </p:nvSpPr>
        <p:spPr/>
        <p:txBody>
          <a:bodyPr/>
          <a:lstStyle/>
          <a:p>
            <a:r>
              <a:rPr lang="en-US" dirty="0"/>
              <a:t>Reports - Tabular</a:t>
            </a:r>
          </a:p>
        </p:txBody>
      </p:sp>
      <p:pic>
        <p:nvPicPr>
          <p:cNvPr id="2" name="Picture 1" descr="Salesforce tabular report of student grades.  Fields include Full Name, Person Number, Class, Major, Midterm, Final, GPA and Grade.">
            <a:extLst>
              <a:ext uri="{FF2B5EF4-FFF2-40B4-BE49-F238E27FC236}">
                <a16:creationId xmlns:a16="http://schemas.microsoft.com/office/drawing/2014/main" id="{FA3F000E-A460-42A9-AF5C-71E15D2D0928}"/>
              </a:ext>
            </a:extLst>
          </p:cNvPr>
          <p:cNvPicPr>
            <a:picLocks noChangeAspect="1"/>
          </p:cNvPicPr>
          <p:nvPr/>
        </p:nvPicPr>
        <p:blipFill>
          <a:blip r:embed="rId3"/>
          <a:stretch>
            <a:fillRect/>
          </a:stretch>
        </p:blipFill>
        <p:spPr>
          <a:xfrm>
            <a:off x="801666" y="1213438"/>
            <a:ext cx="7540668" cy="5644562"/>
          </a:xfrm>
          <a:prstGeom prst="rect">
            <a:avLst/>
          </a:prstGeom>
        </p:spPr>
      </p:pic>
    </p:spTree>
    <p:extLst>
      <p:ext uri="{BB962C8B-B14F-4D97-AF65-F5344CB8AC3E}">
        <p14:creationId xmlns:p14="http://schemas.microsoft.com/office/powerpoint/2010/main" val="3749763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C14AF-AF15-4B90-B49A-1EAC8B034C30}"/>
              </a:ext>
            </a:extLst>
          </p:cNvPr>
          <p:cNvSpPr>
            <a:spLocks noGrp="1"/>
          </p:cNvSpPr>
          <p:nvPr>
            <p:ph type="title"/>
          </p:nvPr>
        </p:nvSpPr>
        <p:spPr/>
        <p:txBody>
          <a:bodyPr/>
          <a:lstStyle/>
          <a:p>
            <a:r>
              <a:rPr lang="en-US" dirty="0"/>
              <a:t>Reports - Summary</a:t>
            </a:r>
          </a:p>
        </p:txBody>
      </p:sp>
      <p:pic>
        <p:nvPicPr>
          <p:cNvPr id="2" name="Picture 1" descr="Salesforce summary report of student grades grouped my major.  Fields include Full Name, Person Number, Major, Midterm, Final, GPA and Grade.  Average Midterms, Finals and GPAs by group and for the overall report are included.">
            <a:extLst>
              <a:ext uri="{FF2B5EF4-FFF2-40B4-BE49-F238E27FC236}">
                <a16:creationId xmlns:a16="http://schemas.microsoft.com/office/drawing/2014/main" id="{D43A8CE8-02FB-498A-A08C-3490B60FC2A2}"/>
              </a:ext>
            </a:extLst>
          </p:cNvPr>
          <p:cNvPicPr>
            <a:picLocks noChangeAspect="1"/>
          </p:cNvPicPr>
          <p:nvPr/>
        </p:nvPicPr>
        <p:blipFill>
          <a:blip r:embed="rId3"/>
          <a:stretch>
            <a:fillRect/>
          </a:stretch>
        </p:blipFill>
        <p:spPr>
          <a:xfrm>
            <a:off x="1695054" y="1219552"/>
            <a:ext cx="5753891" cy="5638448"/>
          </a:xfrm>
          <a:prstGeom prst="rect">
            <a:avLst/>
          </a:prstGeom>
        </p:spPr>
      </p:pic>
    </p:spTree>
    <p:extLst>
      <p:ext uri="{BB962C8B-B14F-4D97-AF65-F5344CB8AC3E}">
        <p14:creationId xmlns:p14="http://schemas.microsoft.com/office/powerpoint/2010/main" val="4132331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C14AF-AF15-4B90-B49A-1EAC8B034C30}"/>
              </a:ext>
            </a:extLst>
          </p:cNvPr>
          <p:cNvSpPr>
            <a:spLocks noGrp="1"/>
          </p:cNvSpPr>
          <p:nvPr>
            <p:ph type="title"/>
          </p:nvPr>
        </p:nvSpPr>
        <p:spPr/>
        <p:txBody>
          <a:bodyPr/>
          <a:lstStyle/>
          <a:p>
            <a:r>
              <a:rPr lang="en-US" dirty="0"/>
              <a:t>Reports - Summary Options</a:t>
            </a:r>
          </a:p>
        </p:txBody>
      </p:sp>
      <p:pic>
        <p:nvPicPr>
          <p:cNvPr id="2" name="Picture 1" descr="Salesforce summary report of student grades grouped my major.  Fields include Full Name, Person Number, Major, Midterm, Final, GPA and Grade.  Average Midterms, Finals and GPAs by group and for the overall report are included.  Toggle buttons for Row Counts, Details Rows, Subtotals and Grand Total are highlighted at the bottom of the report.">
            <a:extLst>
              <a:ext uri="{FF2B5EF4-FFF2-40B4-BE49-F238E27FC236}">
                <a16:creationId xmlns:a16="http://schemas.microsoft.com/office/drawing/2014/main" id="{D43A8CE8-02FB-498A-A08C-3490B60FC2A2}"/>
              </a:ext>
            </a:extLst>
          </p:cNvPr>
          <p:cNvPicPr>
            <a:picLocks noChangeAspect="1"/>
          </p:cNvPicPr>
          <p:nvPr/>
        </p:nvPicPr>
        <p:blipFill>
          <a:blip r:embed="rId3"/>
          <a:stretch>
            <a:fillRect/>
          </a:stretch>
        </p:blipFill>
        <p:spPr>
          <a:xfrm>
            <a:off x="1695054" y="1219552"/>
            <a:ext cx="5753891" cy="5638448"/>
          </a:xfrm>
          <a:prstGeom prst="rect">
            <a:avLst/>
          </a:prstGeom>
        </p:spPr>
      </p:pic>
      <p:sp>
        <p:nvSpPr>
          <p:cNvPr id="4" name="Rectangle 3">
            <a:extLst>
              <a:ext uri="{FF2B5EF4-FFF2-40B4-BE49-F238E27FC236}">
                <a16:creationId xmlns:a16="http://schemas.microsoft.com/office/drawing/2014/main" id="{5B2BAB9C-3651-46DE-96FE-551361AE2604}"/>
              </a:ext>
              <a:ext uri="{C183D7F6-B498-43B3-948B-1728B52AA6E4}">
                <adec:decorative xmlns:adec="http://schemas.microsoft.com/office/drawing/2017/decorative" val="1"/>
              </a:ext>
            </a:extLst>
          </p:cNvPr>
          <p:cNvSpPr/>
          <p:nvPr/>
        </p:nvSpPr>
        <p:spPr bwMode="auto">
          <a:xfrm>
            <a:off x="2924175" y="6667501"/>
            <a:ext cx="1085427" cy="190500"/>
          </a:xfrm>
          <a:prstGeom prst="rect">
            <a:avLst/>
          </a:prstGeom>
          <a:noFill/>
          <a:ln w="38100"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5" name="Rectangle 4">
            <a:extLst>
              <a:ext uri="{FF2B5EF4-FFF2-40B4-BE49-F238E27FC236}">
                <a16:creationId xmlns:a16="http://schemas.microsoft.com/office/drawing/2014/main" id="{666043DB-5BEF-4D68-9691-9E9BBAD14404}"/>
              </a:ext>
              <a:ext uri="{C183D7F6-B498-43B3-948B-1728B52AA6E4}">
                <adec:decorative xmlns:adec="http://schemas.microsoft.com/office/drawing/2017/decorative" val="1"/>
              </a:ext>
            </a:extLst>
          </p:cNvPr>
          <p:cNvSpPr/>
          <p:nvPr/>
        </p:nvSpPr>
        <p:spPr bwMode="auto">
          <a:xfrm>
            <a:off x="5167510" y="6667501"/>
            <a:ext cx="1085427" cy="190500"/>
          </a:xfrm>
          <a:prstGeom prst="rect">
            <a:avLst/>
          </a:prstGeom>
          <a:noFill/>
          <a:ln w="38100"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6" name="Rectangle 5">
            <a:extLst>
              <a:ext uri="{FF2B5EF4-FFF2-40B4-BE49-F238E27FC236}">
                <a16:creationId xmlns:a16="http://schemas.microsoft.com/office/drawing/2014/main" id="{14E5CA0C-0799-4BE7-B315-4BD7423D195A}"/>
              </a:ext>
              <a:ext uri="{C183D7F6-B498-43B3-948B-1728B52AA6E4}">
                <adec:decorative xmlns:adec="http://schemas.microsoft.com/office/drawing/2017/decorative" val="1"/>
              </a:ext>
            </a:extLst>
          </p:cNvPr>
          <p:cNvSpPr/>
          <p:nvPr/>
        </p:nvSpPr>
        <p:spPr bwMode="auto">
          <a:xfrm>
            <a:off x="4076699" y="6667500"/>
            <a:ext cx="995532" cy="190500"/>
          </a:xfrm>
          <a:prstGeom prst="rect">
            <a:avLst/>
          </a:prstGeom>
          <a:noFill/>
          <a:ln w="38100" cap="flat" cmpd="sng" algn="ctr">
            <a:solidFill>
              <a:srgbClr val="66CC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7" name="Rectangle 6">
            <a:extLst>
              <a:ext uri="{FF2B5EF4-FFF2-40B4-BE49-F238E27FC236}">
                <a16:creationId xmlns:a16="http://schemas.microsoft.com/office/drawing/2014/main" id="{42B814FF-BE87-4B1E-B363-7ACD6984FA24}"/>
              </a:ext>
              <a:ext uri="{C183D7F6-B498-43B3-948B-1728B52AA6E4}">
                <adec:decorative xmlns:adec="http://schemas.microsoft.com/office/drawing/2017/decorative" val="1"/>
              </a:ext>
            </a:extLst>
          </p:cNvPr>
          <p:cNvSpPr/>
          <p:nvPr/>
        </p:nvSpPr>
        <p:spPr bwMode="auto">
          <a:xfrm>
            <a:off x="1733077" y="6667500"/>
            <a:ext cx="1085427" cy="190500"/>
          </a:xfrm>
          <a:prstGeom prst="rect">
            <a:avLst/>
          </a:prstGeom>
          <a:noFill/>
          <a:ln w="381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8" name="Rectangle 7">
            <a:extLst>
              <a:ext uri="{FF2B5EF4-FFF2-40B4-BE49-F238E27FC236}">
                <a16:creationId xmlns:a16="http://schemas.microsoft.com/office/drawing/2014/main" id="{D3D02166-F769-46FD-8899-489F228D6626}"/>
              </a:ext>
              <a:ext uri="{C183D7F6-B498-43B3-948B-1728B52AA6E4}">
                <adec:decorative xmlns:adec="http://schemas.microsoft.com/office/drawing/2017/decorative" val="1"/>
              </a:ext>
            </a:extLst>
          </p:cNvPr>
          <p:cNvSpPr/>
          <p:nvPr/>
        </p:nvSpPr>
        <p:spPr bwMode="auto">
          <a:xfrm>
            <a:off x="2180415" y="5104055"/>
            <a:ext cx="190749" cy="190500"/>
          </a:xfrm>
          <a:prstGeom prst="rect">
            <a:avLst/>
          </a:prstGeom>
          <a:noFill/>
          <a:ln w="222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9" name="Rectangle 8">
            <a:extLst>
              <a:ext uri="{FF2B5EF4-FFF2-40B4-BE49-F238E27FC236}">
                <a16:creationId xmlns:a16="http://schemas.microsoft.com/office/drawing/2014/main" id="{2F24E3C9-4249-455B-B8C6-AFEB260BADF6}"/>
              </a:ext>
              <a:ext uri="{C183D7F6-B498-43B3-948B-1728B52AA6E4}">
                <adec:decorative xmlns:adec="http://schemas.microsoft.com/office/drawing/2017/decorative" val="1"/>
              </a:ext>
            </a:extLst>
          </p:cNvPr>
          <p:cNvSpPr/>
          <p:nvPr/>
        </p:nvSpPr>
        <p:spPr bwMode="auto">
          <a:xfrm>
            <a:off x="2061930" y="2642346"/>
            <a:ext cx="190749" cy="190500"/>
          </a:xfrm>
          <a:prstGeom prst="rect">
            <a:avLst/>
          </a:prstGeom>
          <a:noFill/>
          <a:ln w="222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0" name="Rectangle 9">
            <a:extLst>
              <a:ext uri="{FF2B5EF4-FFF2-40B4-BE49-F238E27FC236}">
                <a16:creationId xmlns:a16="http://schemas.microsoft.com/office/drawing/2014/main" id="{8B8E7B48-4517-4862-A21E-3B7C441F0C82}"/>
              </a:ext>
              <a:ext uri="{C183D7F6-B498-43B3-948B-1728B52AA6E4}">
                <adec:decorative xmlns:adec="http://schemas.microsoft.com/office/drawing/2017/decorative" val="1"/>
              </a:ext>
            </a:extLst>
          </p:cNvPr>
          <p:cNvSpPr/>
          <p:nvPr/>
        </p:nvSpPr>
        <p:spPr bwMode="auto">
          <a:xfrm>
            <a:off x="2106556" y="3190017"/>
            <a:ext cx="190749" cy="190500"/>
          </a:xfrm>
          <a:prstGeom prst="rect">
            <a:avLst/>
          </a:prstGeom>
          <a:noFill/>
          <a:ln w="2222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1" name="Rectangle 10">
            <a:extLst>
              <a:ext uri="{FF2B5EF4-FFF2-40B4-BE49-F238E27FC236}">
                <a16:creationId xmlns:a16="http://schemas.microsoft.com/office/drawing/2014/main" id="{4D4BD4D2-0252-485D-A4A6-EFCD25F885D8}"/>
              </a:ext>
              <a:ext uri="{C183D7F6-B498-43B3-948B-1728B52AA6E4}">
                <adec:decorative xmlns:adec="http://schemas.microsoft.com/office/drawing/2017/decorative" val="1"/>
              </a:ext>
            </a:extLst>
          </p:cNvPr>
          <p:cNvSpPr/>
          <p:nvPr/>
        </p:nvSpPr>
        <p:spPr bwMode="auto">
          <a:xfrm>
            <a:off x="2683921" y="2642346"/>
            <a:ext cx="4701204" cy="216226"/>
          </a:xfrm>
          <a:prstGeom prst="rect">
            <a:avLst/>
          </a:prstGeom>
          <a:noFill/>
          <a:ln w="222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12" name="Rectangle 11">
            <a:extLst>
              <a:ext uri="{FF2B5EF4-FFF2-40B4-BE49-F238E27FC236}">
                <a16:creationId xmlns:a16="http://schemas.microsoft.com/office/drawing/2014/main" id="{16AE251A-0EC7-4731-9427-87DCF71E5F31}"/>
              </a:ext>
              <a:ext uri="{C183D7F6-B498-43B3-948B-1728B52AA6E4}">
                <adec:decorative xmlns:adec="http://schemas.microsoft.com/office/drawing/2017/decorative" val="1"/>
              </a:ext>
            </a:extLst>
          </p:cNvPr>
          <p:cNvSpPr/>
          <p:nvPr/>
        </p:nvSpPr>
        <p:spPr bwMode="auto">
          <a:xfrm>
            <a:off x="2683921" y="3190016"/>
            <a:ext cx="4701204" cy="1575621"/>
          </a:xfrm>
          <a:prstGeom prst="rect">
            <a:avLst/>
          </a:prstGeom>
          <a:noFill/>
          <a:ln w="222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13" name="Rectangle 12">
            <a:extLst>
              <a:ext uri="{FF2B5EF4-FFF2-40B4-BE49-F238E27FC236}">
                <a16:creationId xmlns:a16="http://schemas.microsoft.com/office/drawing/2014/main" id="{89BEB84F-E90F-485A-847F-5D55F5860BA6}"/>
              </a:ext>
              <a:ext uri="{C183D7F6-B498-43B3-948B-1728B52AA6E4}">
                <adec:decorative xmlns:adec="http://schemas.microsoft.com/office/drawing/2017/decorative" val="1"/>
              </a:ext>
            </a:extLst>
          </p:cNvPr>
          <p:cNvSpPr/>
          <p:nvPr/>
        </p:nvSpPr>
        <p:spPr bwMode="auto">
          <a:xfrm>
            <a:off x="2683921" y="5109432"/>
            <a:ext cx="4701204" cy="1029150"/>
          </a:xfrm>
          <a:prstGeom prst="rect">
            <a:avLst/>
          </a:prstGeom>
          <a:noFill/>
          <a:ln w="22225" cap="flat" cmpd="sng" algn="ctr">
            <a:solidFill>
              <a:schemeClr val="accent6">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14" name="Rectangle 13">
            <a:extLst>
              <a:ext uri="{FF2B5EF4-FFF2-40B4-BE49-F238E27FC236}">
                <a16:creationId xmlns:a16="http://schemas.microsoft.com/office/drawing/2014/main" id="{A524FED1-D619-4548-A83E-C17ACF2AB22B}"/>
              </a:ext>
              <a:ext uri="{C183D7F6-B498-43B3-948B-1728B52AA6E4}">
                <adec:decorative xmlns:adec="http://schemas.microsoft.com/office/drawing/2017/decorative" val="1"/>
              </a:ext>
            </a:extLst>
          </p:cNvPr>
          <p:cNvSpPr/>
          <p:nvPr/>
        </p:nvSpPr>
        <p:spPr bwMode="auto">
          <a:xfrm>
            <a:off x="4987987" y="2916181"/>
            <a:ext cx="1792257" cy="190500"/>
          </a:xfrm>
          <a:prstGeom prst="rect">
            <a:avLst/>
          </a:prstGeom>
          <a:noFill/>
          <a:ln w="22225" cap="flat" cmpd="sng" algn="ctr">
            <a:solidFill>
              <a:srgbClr val="66CC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5" name="Rectangle 14">
            <a:extLst>
              <a:ext uri="{FF2B5EF4-FFF2-40B4-BE49-F238E27FC236}">
                <a16:creationId xmlns:a16="http://schemas.microsoft.com/office/drawing/2014/main" id="{814AE524-1884-48FE-ABC8-9105D6BD508E}"/>
              </a:ext>
              <a:ext uri="{C183D7F6-B498-43B3-948B-1728B52AA6E4}">
                <adec:decorative xmlns:adec="http://schemas.microsoft.com/office/drawing/2017/decorative" val="1"/>
              </a:ext>
            </a:extLst>
          </p:cNvPr>
          <p:cNvSpPr/>
          <p:nvPr/>
        </p:nvSpPr>
        <p:spPr bwMode="auto">
          <a:xfrm>
            <a:off x="4987987" y="4823246"/>
            <a:ext cx="1792257" cy="190500"/>
          </a:xfrm>
          <a:prstGeom prst="rect">
            <a:avLst/>
          </a:prstGeom>
          <a:noFill/>
          <a:ln w="22225" cap="flat" cmpd="sng" algn="ctr">
            <a:solidFill>
              <a:srgbClr val="66CC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6" name="Rectangle 15">
            <a:extLst>
              <a:ext uri="{FF2B5EF4-FFF2-40B4-BE49-F238E27FC236}">
                <a16:creationId xmlns:a16="http://schemas.microsoft.com/office/drawing/2014/main" id="{11BB3E95-1F24-45E1-B95E-7FF581985527}"/>
              </a:ext>
              <a:ext uri="{C183D7F6-B498-43B3-948B-1728B52AA6E4}">
                <adec:decorative xmlns:adec="http://schemas.microsoft.com/office/drawing/2017/decorative" val="1"/>
              </a:ext>
            </a:extLst>
          </p:cNvPr>
          <p:cNvSpPr/>
          <p:nvPr/>
        </p:nvSpPr>
        <p:spPr bwMode="auto">
          <a:xfrm>
            <a:off x="4987987" y="6188576"/>
            <a:ext cx="1792257" cy="190500"/>
          </a:xfrm>
          <a:prstGeom prst="rect">
            <a:avLst/>
          </a:prstGeom>
          <a:noFill/>
          <a:ln w="22225" cap="flat" cmpd="sng" algn="ctr">
            <a:solidFill>
              <a:srgbClr val="66CC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7" name="Rectangle 16">
            <a:extLst>
              <a:ext uri="{FF2B5EF4-FFF2-40B4-BE49-F238E27FC236}">
                <a16:creationId xmlns:a16="http://schemas.microsoft.com/office/drawing/2014/main" id="{6472981B-DC78-45B0-87EC-292F97B21671}"/>
              </a:ext>
              <a:ext uri="{C183D7F6-B498-43B3-948B-1728B52AA6E4}">
                <adec:decorative xmlns:adec="http://schemas.microsoft.com/office/drawing/2017/decorative" val="1"/>
              </a:ext>
            </a:extLst>
          </p:cNvPr>
          <p:cNvSpPr/>
          <p:nvPr/>
        </p:nvSpPr>
        <p:spPr bwMode="auto">
          <a:xfrm>
            <a:off x="2741643" y="2006675"/>
            <a:ext cx="2398744" cy="190500"/>
          </a:xfrm>
          <a:prstGeom prst="rect">
            <a:avLst/>
          </a:prstGeom>
          <a:noFill/>
          <a:ln w="222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
        <p:nvSpPr>
          <p:cNvPr id="18" name="Rectangle 17">
            <a:extLst>
              <a:ext uri="{FF2B5EF4-FFF2-40B4-BE49-F238E27FC236}">
                <a16:creationId xmlns:a16="http://schemas.microsoft.com/office/drawing/2014/main" id="{60F14B9A-AFE7-4C94-81B3-27D1DF399E52}"/>
              </a:ext>
              <a:ext uri="{C183D7F6-B498-43B3-948B-1728B52AA6E4}">
                <adec:decorative xmlns:adec="http://schemas.microsoft.com/office/drawing/2017/decorative" val="1"/>
              </a:ext>
            </a:extLst>
          </p:cNvPr>
          <p:cNvSpPr/>
          <p:nvPr/>
        </p:nvSpPr>
        <p:spPr bwMode="auto">
          <a:xfrm>
            <a:off x="4987986" y="6468062"/>
            <a:ext cx="1792257" cy="190500"/>
          </a:xfrm>
          <a:prstGeom prst="rect">
            <a:avLst/>
          </a:prstGeom>
          <a:noFill/>
          <a:ln w="22225" cap="flat" cmpd="sng" algn="ctr">
            <a:solidFill>
              <a:srgbClr val="92D05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2753983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4C14AF-AF15-4B90-B49A-1EAC8B034C30}"/>
              </a:ext>
            </a:extLst>
          </p:cNvPr>
          <p:cNvSpPr>
            <a:spLocks noGrp="1"/>
          </p:cNvSpPr>
          <p:nvPr>
            <p:ph type="title"/>
          </p:nvPr>
        </p:nvSpPr>
        <p:spPr/>
        <p:txBody>
          <a:bodyPr/>
          <a:lstStyle/>
          <a:p>
            <a:r>
              <a:rPr lang="en-US" dirty="0"/>
              <a:t>Reports - Matrix</a:t>
            </a:r>
          </a:p>
        </p:txBody>
      </p:sp>
      <p:pic>
        <p:nvPicPr>
          <p:cNvPr id="2" name="Picture 1" descr="Salesforce matrix report of student grades by level and major.  Summary results included for CS&lt; MG and MGA majors across Underclassmen and Upperclassmen.  Detial fields include Full Name, Person Number, Midterm, Final, GPA and Grade.">
            <a:extLst>
              <a:ext uri="{FF2B5EF4-FFF2-40B4-BE49-F238E27FC236}">
                <a16:creationId xmlns:a16="http://schemas.microsoft.com/office/drawing/2014/main" id="{C62F512A-8634-4BCA-9120-C48A7434AADC}"/>
              </a:ext>
            </a:extLst>
          </p:cNvPr>
          <p:cNvPicPr>
            <a:picLocks noChangeAspect="1"/>
          </p:cNvPicPr>
          <p:nvPr/>
        </p:nvPicPr>
        <p:blipFill>
          <a:blip r:embed="rId3"/>
          <a:stretch>
            <a:fillRect/>
          </a:stretch>
        </p:blipFill>
        <p:spPr>
          <a:xfrm>
            <a:off x="1798733" y="1190452"/>
            <a:ext cx="5546533" cy="5667548"/>
          </a:xfrm>
          <a:prstGeom prst="rect">
            <a:avLst/>
          </a:prstGeom>
        </p:spPr>
      </p:pic>
    </p:spTree>
    <p:extLst>
      <p:ext uri="{BB962C8B-B14F-4D97-AF65-F5344CB8AC3E}">
        <p14:creationId xmlns:p14="http://schemas.microsoft.com/office/powerpoint/2010/main" val="4242816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610600" cy="4289323"/>
          </a:xfrm>
        </p:spPr>
        <p:txBody>
          <a:bodyPr/>
          <a:lstStyle/>
          <a:p>
            <a:pPr>
              <a:lnSpc>
                <a:spcPct val="110000"/>
              </a:lnSpc>
            </a:pPr>
            <a:r>
              <a:rPr lang="en-US" altLang="en-US" sz="3600" dirty="0">
                <a:latin typeface="Arial" panose="020B0604020202020204" pitchFamily="34" charset="0"/>
              </a:rPr>
              <a:t>Report Folders</a:t>
            </a:r>
          </a:p>
          <a:p>
            <a:pPr lvl="1">
              <a:lnSpc>
                <a:spcPct val="110000"/>
              </a:lnSpc>
            </a:pPr>
            <a:r>
              <a:rPr lang="en-US" altLang="en-US" sz="3200" dirty="0">
                <a:latin typeface="Arial" panose="020B0604020202020204" pitchFamily="34" charset="0"/>
              </a:rPr>
              <a:t>Where reports are stored</a:t>
            </a:r>
          </a:p>
          <a:p>
            <a:pPr>
              <a:lnSpc>
                <a:spcPct val="110000"/>
              </a:lnSpc>
            </a:pPr>
            <a:r>
              <a:rPr lang="en-US" altLang="en-US" sz="3600" dirty="0">
                <a:latin typeface="Arial" panose="020B0604020202020204" pitchFamily="34" charset="0"/>
              </a:rPr>
              <a:t>Report Types</a:t>
            </a:r>
          </a:p>
          <a:p>
            <a:pPr lvl="1">
              <a:lnSpc>
                <a:spcPct val="110000"/>
              </a:lnSpc>
            </a:pPr>
            <a:r>
              <a:rPr lang="en-US" altLang="en-US" sz="3200" dirty="0">
                <a:latin typeface="Arial" panose="020B0604020202020204" pitchFamily="34" charset="0"/>
              </a:rPr>
              <a:t>Where reports get their source data from</a:t>
            </a:r>
          </a:p>
          <a:p>
            <a:pPr>
              <a:lnSpc>
                <a:spcPct val="110000"/>
              </a:lnSpc>
            </a:pPr>
            <a:r>
              <a:rPr lang="en-US" altLang="en-US" sz="3600" dirty="0">
                <a:latin typeface="Arial" panose="020B0604020202020204" pitchFamily="34" charset="0"/>
              </a:rPr>
              <a:t>Report Filters</a:t>
            </a:r>
          </a:p>
          <a:p>
            <a:pPr lvl="1">
              <a:lnSpc>
                <a:spcPct val="110000"/>
              </a:lnSpc>
            </a:pPr>
            <a:r>
              <a:rPr lang="en-US" altLang="en-US" sz="3200" dirty="0">
                <a:latin typeface="Arial" panose="020B0604020202020204" pitchFamily="34" charset="0"/>
              </a:rPr>
              <a:t>Options to limit what records are returned</a:t>
            </a:r>
          </a:p>
          <a:p>
            <a:pPr>
              <a:lnSpc>
                <a:spcPct val="110000"/>
              </a:lnSpc>
            </a:pPr>
            <a:r>
              <a:rPr lang="en-US" altLang="en-US" sz="3600" dirty="0">
                <a:latin typeface="Arial" panose="020B0604020202020204" pitchFamily="34" charset="0"/>
              </a:rPr>
              <a:t>Report Builder</a:t>
            </a:r>
          </a:p>
          <a:p>
            <a:pPr lvl="1">
              <a:lnSpc>
                <a:spcPct val="110000"/>
              </a:lnSpc>
            </a:pPr>
            <a:r>
              <a:rPr lang="en-US" altLang="en-US" sz="3200" dirty="0">
                <a:latin typeface="Arial" panose="020B0604020202020204" pitchFamily="34" charset="0"/>
              </a:rPr>
              <a:t>Drag and drop interface to create reports</a:t>
            </a: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Building Reports</a:t>
            </a:r>
          </a:p>
        </p:txBody>
      </p:sp>
    </p:spTree>
    <p:extLst>
      <p:ext uri="{BB962C8B-B14F-4D97-AF65-F5344CB8AC3E}">
        <p14:creationId xmlns:p14="http://schemas.microsoft.com/office/powerpoint/2010/main" val="29815457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a:extLst>
              <a:ext uri="{FF2B5EF4-FFF2-40B4-BE49-F238E27FC236}">
                <a16:creationId xmlns:a16="http://schemas.microsoft.com/office/drawing/2014/main" id="{D7846B84-1680-4407-BBCA-E20F93D7542E}"/>
              </a:ext>
            </a:extLst>
          </p:cNvPr>
          <p:cNvSpPr>
            <a:spLocks noGrp="1" noChangeArrowheads="1"/>
          </p:cNvSpPr>
          <p:nvPr>
            <p:ph type="body" idx="1"/>
          </p:nvPr>
        </p:nvSpPr>
        <p:spPr>
          <a:xfrm>
            <a:off x="381000" y="1578077"/>
            <a:ext cx="8534400" cy="4289323"/>
          </a:xfrm>
        </p:spPr>
        <p:txBody>
          <a:bodyPr/>
          <a:lstStyle/>
          <a:p>
            <a:pPr>
              <a:lnSpc>
                <a:spcPct val="110000"/>
              </a:lnSpc>
            </a:pPr>
            <a:r>
              <a:rPr lang="en-US" sz="3600" dirty="0"/>
              <a:t>Reports are stored and organized in folders </a:t>
            </a:r>
          </a:p>
          <a:p>
            <a:pPr>
              <a:lnSpc>
                <a:spcPct val="110000"/>
              </a:lnSpc>
            </a:pPr>
            <a:r>
              <a:rPr lang="en-US" sz="3600" dirty="0"/>
              <a:t>Folders determine who can view, edit and manage the report</a:t>
            </a:r>
          </a:p>
          <a:p>
            <a:pPr>
              <a:lnSpc>
                <a:spcPct val="110000"/>
              </a:lnSpc>
            </a:pPr>
            <a:r>
              <a:rPr lang="en-US" sz="3600" dirty="0"/>
              <a:t>Public, Hidden or Shared settings</a:t>
            </a:r>
            <a:endParaRPr lang="en-US" altLang="en-US" sz="3600" dirty="0">
              <a:latin typeface="Arial" panose="020B0604020202020204" pitchFamily="34" charset="0"/>
            </a:endParaRPr>
          </a:p>
        </p:txBody>
      </p:sp>
      <p:sp>
        <p:nvSpPr>
          <p:cNvPr id="3" name="Title 2">
            <a:extLst>
              <a:ext uri="{FF2B5EF4-FFF2-40B4-BE49-F238E27FC236}">
                <a16:creationId xmlns:a16="http://schemas.microsoft.com/office/drawing/2014/main" id="{E5822B71-D8C2-425A-A908-5DF2D705710A}"/>
              </a:ext>
            </a:extLst>
          </p:cNvPr>
          <p:cNvSpPr>
            <a:spLocks noGrp="1"/>
          </p:cNvSpPr>
          <p:nvPr>
            <p:ph type="title"/>
          </p:nvPr>
        </p:nvSpPr>
        <p:spPr/>
        <p:txBody>
          <a:bodyPr/>
          <a:lstStyle/>
          <a:p>
            <a:r>
              <a:rPr lang="en-US" dirty="0"/>
              <a:t>Report Folders</a:t>
            </a:r>
          </a:p>
        </p:txBody>
      </p:sp>
    </p:spTree>
    <p:extLst>
      <p:ext uri="{BB962C8B-B14F-4D97-AF65-F5344CB8AC3E}">
        <p14:creationId xmlns:p14="http://schemas.microsoft.com/office/powerpoint/2010/main" val="427211548"/>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D:\Program Files\Microsoft Office\Templates\Blank Presentation.pot</Template>
  <TotalTime>0</TotalTime>
  <Words>249</Words>
  <Application>Microsoft Office PowerPoint</Application>
  <PresentationFormat>On-screen Show (4:3)</PresentationFormat>
  <Paragraphs>66</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Times New Roman</vt:lpstr>
      <vt:lpstr>Wingdings</vt:lpstr>
      <vt:lpstr>Blank Presentation</vt:lpstr>
      <vt:lpstr>Intro to MIS - MGS351</vt:lpstr>
      <vt:lpstr>Chapter Overview</vt:lpstr>
      <vt:lpstr>Reports</vt:lpstr>
      <vt:lpstr>Reports - Tabular</vt:lpstr>
      <vt:lpstr>Reports - Summary</vt:lpstr>
      <vt:lpstr>Reports - Summary Options</vt:lpstr>
      <vt:lpstr>Reports - Matrix</vt:lpstr>
      <vt:lpstr>Building Reports</vt:lpstr>
      <vt:lpstr>Report Folders</vt:lpstr>
      <vt:lpstr>Report Type</vt:lpstr>
      <vt:lpstr>Report Filters</vt:lpstr>
      <vt:lpstr>PowerPoint Presentation</vt:lpstr>
      <vt:lpstr>Dashboards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2018-01-13T02:26:20Z</dcterms:created>
  <dcterms:modified xsi:type="dcterms:W3CDTF">2026-03-03T23:50:58Z</dcterms:modified>
</cp:coreProperties>
</file>