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725" r:id="rId2"/>
    <p:sldId id="726" r:id="rId3"/>
    <p:sldId id="691" r:id="rId4"/>
    <p:sldId id="675" r:id="rId5"/>
    <p:sldId id="693" r:id="rId6"/>
    <p:sldId id="694" r:id="rId7"/>
    <p:sldId id="697" r:id="rId8"/>
    <p:sldId id="699" r:id="rId9"/>
    <p:sldId id="700" r:id="rId10"/>
    <p:sldId id="703" r:id="rId11"/>
    <p:sldId id="704" r:id="rId12"/>
    <p:sldId id="705" r:id="rId13"/>
    <p:sldId id="706" r:id="rId14"/>
    <p:sldId id="709" r:id="rId15"/>
    <p:sldId id="711" r:id="rId16"/>
    <p:sldId id="712" r:id="rId17"/>
    <p:sldId id="740" r:id="rId18"/>
    <p:sldId id="741" r:id="rId19"/>
    <p:sldId id="744" r:id="rId20"/>
    <p:sldId id="742" r:id="rId21"/>
    <p:sldId id="719" r:id="rId22"/>
    <p:sldId id="731" r:id="rId23"/>
    <p:sldId id="733" r:id="rId24"/>
    <p:sldId id="734" r:id="rId25"/>
    <p:sldId id="743" r:id="rId26"/>
    <p:sldId id="722" r:id="rId27"/>
    <p:sldId id="737" r:id="rId28"/>
    <p:sldId id="738" r:id="rId29"/>
    <p:sldId id="730" r:id="rId30"/>
    <p:sldId id="739" r:id="rId31"/>
    <p:sldId id="746" r:id="rId32"/>
    <p:sldId id="727" r:id="rId33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72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CC"/>
    <a:srgbClr val="FFFFCC"/>
    <a:srgbClr val="CCECFF"/>
    <a:srgbClr val="66CCFF"/>
    <a:srgbClr val="008080"/>
    <a:srgbClr val="CCFFFF"/>
    <a:srgbClr val="FF00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41" autoAdjust="0"/>
    <p:restoredTop sz="84706" autoAdjust="0"/>
  </p:normalViewPr>
  <p:slideViewPr>
    <p:cSldViewPr snapToGrid="0">
      <p:cViewPr varScale="1">
        <p:scale>
          <a:sx n="70" d="100"/>
          <a:sy n="70" d="100"/>
        </p:scale>
        <p:origin x="786" y="72"/>
      </p:cViewPr>
      <p:guideLst>
        <p:guide orient="horz" pos="216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03" d="100"/>
          <a:sy n="103" d="100"/>
        </p:scale>
        <p:origin x="-2514" y="-84"/>
      </p:cViewPr>
      <p:guideLst>
        <p:guide orient="horz" pos="2872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8E90B2-7FC4-4896-8617-23D9992C4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44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86BCFC9-3494-43C9-BDC6-E2B0004A9C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275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17898B-A80B-452D-A283-CEE48A1EA7E2}" type="slidenum">
              <a:rPr lang="en-US" smtClean="0">
                <a:latin typeface="Arial" pitchFamily="34" charset="0"/>
              </a:rPr>
              <a:pPr/>
              <a:t>1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849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A1191F3D-E0AC-4C76-9B83-375DA8591D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569F761-2587-48B9-8DF5-94AE2975EEED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F92F2975-D3B1-4618-98D6-9EA43EA1AB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E4FC750B-694F-4822-9117-ED746D94BD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2334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2E5FD49A-3BB3-4F8A-8648-032C2E622A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12C0663-EB9A-4EB9-BD84-915AB8433F2B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B55D8BF4-C4AC-4800-B8B8-509D052E32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A3C8267C-D53A-4CED-AE14-91B7586AF4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9546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00D57CF2-9923-4A31-8E77-99E14200B9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7A1B6F1-1DA7-44AA-800A-05E6D1351C5E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6D3EA881-21EE-42D2-87BC-E857260A76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4594390C-EAC2-4288-966F-540B12F317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6390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BC38920B-A791-46D2-B737-295D6B0D3C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29CB4B4-674E-4D9A-97FF-F394209BECD3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74FEB4CD-1799-48A6-B516-77C6739882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0B3FCABD-DF16-4D13-834E-327D2A8A0F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98176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CD74826D-494B-43ED-A365-BB670D01AF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411F23E-0D6B-4AF6-8B8D-C7CAD31B82F9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B8A4A772-A58D-416E-BFE0-A2B015E3AE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00E42F5B-BAB9-4B72-85CE-9E6C00F07F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0994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8FE6A9F4-CE66-4D2F-9551-9401C6C58C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A4F3AE3-80B3-4D2F-8FF5-3B3E361531E0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ACB3482C-EE40-41DF-B749-46E5BFB44C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6DEB1E12-43B8-413E-80C0-0BEA02A6FE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08498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ED957249-2710-4943-B658-50266F8F3E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E59DC97-0F63-4B53-9F80-27AF82CD824A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B93D6530-6DE2-4D02-97E1-DF02F65C8B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485EC333-50ED-4A87-A05D-0CDB5811F6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02655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D105954C-5C66-424D-9C28-568983054C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DBC7AC0-D873-4D65-814B-12A953DDEA8E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9219" name="Rectangle 1026">
            <a:extLst>
              <a:ext uri="{FF2B5EF4-FFF2-40B4-BE49-F238E27FC236}">
                <a16:creationId xmlns:a16="http://schemas.microsoft.com/office/drawing/2014/main" id="{0ED089D9-FAF1-40F6-A73A-5D66301A8C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1027">
            <a:extLst>
              <a:ext uri="{FF2B5EF4-FFF2-40B4-BE49-F238E27FC236}">
                <a16:creationId xmlns:a16="http://schemas.microsoft.com/office/drawing/2014/main" id="{6CD180BC-310A-40E3-B0D9-21EF952296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11975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D105954C-5C66-424D-9C28-568983054C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DBC7AC0-D873-4D65-814B-12A953DDEA8E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9219" name="Rectangle 1026">
            <a:extLst>
              <a:ext uri="{FF2B5EF4-FFF2-40B4-BE49-F238E27FC236}">
                <a16:creationId xmlns:a16="http://schemas.microsoft.com/office/drawing/2014/main" id="{0ED089D9-FAF1-40F6-A73A-5D66301A8C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1027">
            <a:extLst>
              <a:ext uri="{FF2B5EF4-FFF2-40B4-BE49-F238E27FC236}">
                <a16:creationId xmlns:a16="http://schemas.microsoft.com/office/drawing/2014/main" id="{6CD180BC-310A-40E3-B0D9-21EF952296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85348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6EDDC5E5-6C18-4F23-A56F-D7CA896D62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E93B568-72A6-4A41-B254-AEF82E35BCCE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A3B960A7-86EA-44E1-8DEA-C921656212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8385C740-CF5A-4ECC-ABC9-C247F72A7D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052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E5772BC-130E-4BA7-926D-8754147A7E77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89300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D105954C-5C66-424D-9C28-568983054C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DBC7AC0-D873-4D65-814B-12A953DDEA8E}" type="slidenum">
              <a:rPr lang="en-US" altLang="en-US" sz="1200" smtClean="0"/>
              <a:pPr/>
              <a:t>20</a:t>
            </a:fld>
            <a:endParaRPr lang="en-US" altLang="en-US" sz="1200"/>
          </a:p>
        </p:txBody>
      </p:sp>
      <p:sp>
        <p:nvSpPr>
          <p:cNvPr id="9219" name="Rectangle 1026">
            <a:extLst>
              <a:ext uri="{FF2B5EF4-FFF2-40B4-BE49-F238E27FC236}">
                <a16:creationId xmlns:a16="http://schemas.microsoft.com/office/drawing/2014/main" id="{0ED089D9-FAF1-40F6-A73A-5D66301A8C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1027">
            <a:extLst>
              <a:ext uri="{FF2B5EF4-FFF2-40B4-BE49-F238E27FC236}">
                <a16:creationId xmlns:a16="http://schemas.microsoft.com/office/drawing/2014/main" id="{6CD180BC-310A-40E3-B0D9-21EF952296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3086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6EDDC5E5-6C18-4F23-A56F-D7CA896D62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E93B568-72A6-4A41-B254-AEF82E35BCCE}" type="slidenum">
              <a:rPr lang="en-US" altLang="en-US" sz="1200" smtClean="0"/>
              <a:pPr/>
              <a:t>21</a:t>
            </a:fld>
            <a:endParaRPr lang="en-US" altLang="en-US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A3B960A7-86EA-44E1-8DEA-C921656212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8385C740-CF5A-4ECC-ABC9-C247F72A7D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78855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6EDDC5E5-6C18-4F23-A56F-D7CA896D62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E93B568-72A6-4A41-B254-AEF82E35BCCE}" type="slidenum">
              <a:rPr lang="en-US" altLang="en-US" sz="1200" smtClean="0"/>
              <a:pPr/>
              <a:t>22</a:t>
            </a:fld>
            <a:endParaRPr lang="en-US" altLang="en-US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A3B960A7-86EA-44E1-8DEA-C921656212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8385C740-CF5A-4ECC-ABC9-C247F72A7D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08416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6EDDC5E5-6C18-4F23-A56F-D7CA896D62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E93B568-72A6-4A41-B254-AEF82E35BCCE}" type="slidenum">
              <a:rPr lang="en-US" altLang="en-US" sz="1200" smtClean="0"/>
              <a:pPr/>
              <a:t>23</a:t>
            </a:fld>
            <a:endParaRPr lang="en-US" altLang="en-US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A3B960A7-86EA-44E1-8DEA-C921656212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8385C740-CF5A-4ECC-ABC9-C247F72A7D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11404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6EDDC5E5-6C18-4F23-A56F-D7CA896D62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E93B568-72A6-4A41-B254-AEF82E35BCCE}" type="slidenum">
              <a:rPr lang="en-US" altLang="en-US" sz="1200" smtClean="0"/>
              <a:pPr/>
              <a:t>24</a:t>
            </a:fld>
            <a:endParaRPr lang="en-US" altLang="en-US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A3B960A7-86EA-44E1-8DEA-C921656212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8385C740-CF5A-4ECC-ABC9-C247F72A7D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95773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D105954C-5C66-424D-9C28-568983054C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DBC7AC0-D873-4D65-814B-12A953DDEA8E}" type="slidenum">
              <a:rPr lang="en-US" altLang="en-US" sz="1200" smtClean="0"/>
              <a:pPr/>
              <a:t>25</a:t>
            </a:fld>
            <a:endParaRPr lang="en-US" altLang="en-US" sz="1200"/>
          </a:p>
        </p:txBody>
      </p:sp>
      <p:sp>
        <p:nvSpPr>
          <p:cNvPr id="9219" name="Rectangle 1026">
            <a:extLst>
              <a:ext uri="{FF2B5EF4-FFF2-40B4-BE49-F238E27FC236}">
                <a16:creationId xmlns:a16="http://schemas.microsoft.com/office/drawing/2014/main" id="{0ED089D9-FAF1-40F6-A73A-5D66301A8C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1027">
            <a:extLst>
              <a:ext uri="{FF2B5EF4-FFF2-40B4-BE49-F238E27FC236}">
                <a16:creationId xmlns:a16="http://schemas.microsoft.com/office/drawing/2014/main" id="{6CD180BC-310A-40E3-B0D9-21EF952296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21148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AAD96A3E-26B3-4547-BC87-EF4DC96550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FAA0C96-3EFC-4971-9541-5F070788EDD2}" type="slidenum">
              <a:rPr lang="en-US" altLang="en-US" sz="1200" smtClean="0"/>
              <a:pPr/>
              <a:t>26</a:t>
            </a:fld>
            <a:endParaRPr lang="en-US" altLang="en-US" sz="1200"/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C23F1049-9B59-4A9D-A5A5-00E72B32A6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0BEFE03C-F661-48DB-8822-C3CDCE47C5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5525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6EDDC5E5-6C18-4F23-A56F-D7CA896D62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E93B568-72A6-4A41-B254-AEF82E35BCCE}" type="slidenum">
              <a:rPr lang="en-US" altLang="en-US" sz="1200" smtClean="0"/>
              <a:pPr/>
              <a:t>27</a:t>
            </a:fld>
            <a:endParaRPr lang="en-US" altLang="en-US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A3B960A7-86EA-44E1-8DEA-C921656212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8385C740-CF5A-4ECC-ABC9-C247F72A7D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29696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6EDDC5E5-6C18-4F23-A56F-D7CA896D62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E93B568-72A6-4A41-B254-AEF82E35BCCE}" type="slidenum">
              <a:rPr lang="en-US" altLang="en-US" sz="1200" smtClean="0"/>
              <a:pPr/>
              <a:t>28</a:t>
            </a:fld>
            <a:endParaRPr lang="en-US" altLang="en-US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A3B960A7-86EA-44E1-8DEA-C921656212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8385C740-CF5A-4ECC-ABC9-C247F72A7D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09295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6487C5AC-0F2E-4B2A-A42E-BC6EF9435A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AA3589B-5897-4C73-851A-A817EED7E273}" type="slidenum">
              <a:rPr lang="en-US" altLang="en-US" sz="1200" smtClean="0"/>
              <a:pPr/>
              <a:t>29</a:t>
            </a:fld>
            <a:endParaRPr lang="en-US" altLang="en-US" sz="1200"/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BDF5978D-0A64-4583-BCDE-AB7C84BE30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3E390BE3-1D09-4D36-B826-3AC497A598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198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D105954C-5C66-424D-9C28-568983054C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DBC7AC0-D873-4D65-814B-12A953DDEA8E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9219" name="Rectangle 1026">
            <a:extLst>
              <a:ext uri="{FF2B5EF4-FFF2-40B4-BE49-F238E27FC236}">
                <a16:creationId xmlns:a16="http://schemas.microsoft.com/office/drawing/2014/main" id="{0ED089D9-FAF1-40F6-A73A-5D66301A8C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1027">
            <a:extLst>
              <a:ext uri="{FF2B5EF4-FFF2-40B4-BE49-F238E27FC236}">
                <a16:creationId xmlns:a16="http://schemas.microsoft.com/office/drawing/2014/main" id="{6CD180BC-310A-40E3-B0D9-21EF952296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80125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6EDDC5E5-6C18-4F23-A56F-D7CA896D62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E93B568-72A6-4A41-B254-AEF82E35BCCE}" type="slidenum">
              <a:rPr lang="en-US" altLang="en-US" sz="1200" smtClean="0"/>
              <a:pPr/>
              <a:t>30</a:t>
            </a:fld>
            <a:endParaRPr lang="en-US" altLang="en-US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A3B960A7-86EA-44E1-8DEA-C921656212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8385C740-CF5A-4ECC-ABC9-C247F72A7D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36267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17898B-A80B-452D-A283-CEE48A1EA7E2}" type="slidenum">
              <a:rPr lang="en-US" smtClean="0">
                <a:latin typeface="Arial" pitchFamily="34" charset="0"/>
              </a:rPr>
              <a:pPr/>
              <a:t>31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71151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ED957249-2710-4943-B658-50266F8F3E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E59DC97-0F63-4B53-9F80-27AF82CD824A}" type="slidenum">
              <a:rPr lang="en-US" altLang="en-US" sz="1200" smtClean="0"/>
              <a:pPr/>
              <a:t>32</a:t>
            </a:fld>
            <a:endParaRPr lang="en-US" altLang="en-US" sz="12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B93D6530-6DE2-4D02-97E1-DF02F65C8B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485EC333-50ED-4A87-A05D-0CDB5811F6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4816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17898B-A80B-452D-A283-CEE48A1EA7E2}" type="slidenum">
              <a:rPr lang="en-US" smtClean="0">
                <a:latin typeface="Arial" pitchFamily="34" charset="0"/>
              </a:rPr>
              <a:pPr/>
              <a:t>4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934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52613A08-E5CF-4C07-9A74-65C56478B8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A2929E3-5754-46E3-B972-D6F15D58F623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CF2866FD-047F-4E44-B3EB-C6BE9DB5DC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629B2EBE-077B-4FE7-9B89-98FE851C98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6680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B880CA98-95C6-411D-A4F3-343A4B27DA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1A849C4-2AD1-4C14-99B1-9314F56131D0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293627A-9DD3-4D95-86B7-4183B32A1C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4261344A-D15D-4D23-B166-ACB67F8F0F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6041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C9FA838C-D882-45CF-8BDD-F3C0BB0ED5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32EDD32-0F0D-465C-A0D1-A76862967C75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EED8A999-F84E-4790-A421-2C00778908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A39E0AF3-F827-4D2D-82D2-577BFE6BB1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71150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815B0CBA-F5A2-4002-BA02-4CD6955490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990600F-6E55-49D9-8D75-7DB6093008C3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B6A44104-D3CF-4043-95CC-22BB01A7C4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AF8BB960-B753-4416-885F-4670D7B635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64687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DA8CC49-A5DC-43C8-90AB-27E510C897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E5C0E9C-E09A-41F1-8995-8D7C37796D3D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6CD52FC8-0390-4C4D-AD2C-A24255AE66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2E5BEFF7-B52C-49A9-9061-CDBDC3864F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745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43FDFD3B-99A3-4DAE-9FE7-E6247F727F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F4A18791-FC75-44CA-945F-6E0C193E2D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88900"/>
            <a:ext cx="2076450" cy="622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88900"/>
            <a:ext cx="6076950" cy="6223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A08D03CA-4B2F-4FB2-9C5F-D2D9B2D264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8900"/>
            <a:ext cx="8305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3700" y="1460500"/>
            <a:ext cx="4070350" cy="485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460500"/>
            <a:ext cx="4070350" cy="485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80BEC39B-7CBB-44B4-B537-C4133E537E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EA18B4B9-F708-4F6E-AED7-A0272BCD67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660FC66E-602B-49F2-A8F0-E3B10850C7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3700" y="1460500"/>
            <a:ext cx="4070350" cy="485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460500"/>
            <a:ext cx="4070350" cy="485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08D6C1C1-8414-4248-A471-6E7EDA6CA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9E7B3C56-F787-447F-B464-8D7509A82B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88CE6381-5DF8-4387-997B-DB5B6D681A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4A8C3D30-F0FC-4D6E-A0BD-67F90ABE9A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7A8BC03F-1004-4240-9ACC-7AE7677185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3647E637-ADEF-4697-8E9A-BC30D72806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1206500"/>
          </a:xfrm>
          <a:prstGeom prst="rect">
            <a:avLst/>
          </a:prstGeom>
          <a:gradFill rotWithShape="0">
            <a:gsLst>
              <a:gs pos="0">
                <a:srgbClr val="333399"/>
              </a:gs>
              <a:gs pos="100000">
                <a:srgbClr val="333399">
                  <a:gamma/>
                  <a:shade val="0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889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3700" y="1460500"/>
            <a:ext cx="8293100" cy="485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5905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8EF4F7DA-5373-4A24-B1F2-0D43075110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  <p:sp>
        <p:nvSpPr>
          <p:cNvPr id="1075" name="Rectangle 51"/>
          <p:cNvSpPr>
            <a:spLocks noChangeArrowheads="1"/>
          </p:cNvSpPr>
          <p:nvPr/>
        </p:nvSpPr>
        <p:spPr bwMode="auto">
          <a:xfrm>
            <a:off x="0" y="1131888"/>
            <a:ext cx="9144000" cy="7461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2pPr>
      <a:lvl3pPr marL="13716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8288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4pPr>
      <a:lvl5pPr marL="22860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5pPr>
      <a:lvl6pPr marL="27432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6pPr>
      <a:lvl7pPr marL="32004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7pPr>
      <a:lvl8pPr marL="36576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8pPr>
      <a:lvl9pPr marL="41148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 to MIS - MGS351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itchFamily="34" charset="0"/>
              <a:buNone/>
            </a:pPr>
            <a:endParaRPr lang="en-US" sz="3200" b="1" dirty="0"/>
          </a:p>
          <a:p>
            <a:pPr algn="ctr" eaLnBrk="1" hangingPunct="1">
              <a:buFont typeface="Arial" pitchFamily="34" charset="0"/>
              <a:buNone/>
            </a:pPr>
            <a:r>
              <a:rPr lang="en-US" sz="3600" dirty="0"/>
              <a:t>Obtain Valuable Information 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n-US" sz="3600" dirty="0"/>
              <a:t>Using Queries</a:t>
            </a:r>
          </a:p>
          <a:p>
            <a:pPr algn="ctr" eaLnBrk="1" hangingPunct="1">
              <a:buFont typeface="Arial" pitchFamily="34" charset="0"/>
              <a:buNone/>
            </a:pPr>
            <a:endParaRPr lang="en-US" sz="3600" dirty="0"/>
          </a:p>
          <a:p>
            <a:pPr algn="ctr" eaLnBrk="1" hangingPunct="1">
              <a:buFont typeface="Arial" pitchFamily="34" charset="0"/>
              <a:buNone/>
            </a:pPr>
            <a:r>
              <a:rPr lang="en-US" sz="3600" dirty="0"/>
              <a:t>Chapter 4</a:t>
            </a:r>
          </a:p>
        </p:txBody>
      </p:sp>
    </p:spTree>
    <p:extLst>
      <p:ext uri="{BB962C8B-B14F-4D97-AF65-F5344CB8AC3E}">
        <p14:creationId xmlns:p14="http://schemas.microsoft.com/office/powerpoint/2010/main" val="2792978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BEB941C4-9378-40C2-BCAA-4E7AB3DD2C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Who has a GPA greater than 3.5?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DB54A6B-BFD2-4A9D-A0C4-BE0B2E5BCE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442624"/>
            <a:ext cx="6400800" cy="1972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636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DB6ADDDD-F7A2-4FB0-9BA8-B0F4E4271A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Who has a GPA between 3.2 and 3.5?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78610BC-66B4-4480-9F07-DE6C97E75F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247429"/>
            <a:ext cx="6400800" cy="35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897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A852358D-CDE1-4820-9E19-055F35AB4D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Who is a Senior OR Accounting major?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73B4A6C-A4D5-456B-812E-4B381ECA11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9907" y="1430214"/>
            <a:ext cx="5027986" cy="4970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984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8FBB0E00-204E-4248-BBB2-7AC23CC799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Who is a Senior AND Accounting major?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2C40ACB-8133-4D28-8CBF-B22CC94014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1434974"/>
            <a:ext cx="5029200" cy="4983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96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02E328CA-08E3-4A45-9C9B-98BCD4034A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Who is a Jr or Sr and a </a:t>
            </a:r>
            <a:r>
              <a:rPr lang="en-US" altLang="en-US" dirty="0" err="1">
                <a:latin typeface="Arial" panose="020B0604020202020204" pitchFamily="34" charset="0"/>
              </a:rPr>
              <a:t>Mgmt</a:t>
            </a:r>
            <a:r>
              <a:rPr lang="en-US" altLang="en-US" dirty="0">
                <a:latin typeface="Arial" panose="020B0604020202020204" pitchFamily="34" charset="0"/>
              </a:rPr>
              <a:t> (MG) major?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23A242-6FB9-438D-81A8-85CE4B76C8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049" y="1464728"/>
            <a:ext cx="5029902" cy="502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765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DA2D76BF-395A-421E-A230-333003834D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Who is a Jr or Sr and a (MG) major with a grade of A or B?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97B134-8A0F-4EBA-B104-612A4A433C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6500" y="1512444"/>
            <a:ext cx="4191000" cy="519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254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D318E9C4-5EFC-431E-B031-C70919A797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Who is a not a Freshman?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287C178-21EA-4D43-B1D0-B38F9CB0D7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444806"/>
            <a:ext cx="6400800" cy="196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405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97B4CDA-5525-4921-A119-9C49BE350F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88900"/>
            <a:ext cx="8305800" cy="91440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Formula Fields</a:t>
            </a:r>
            <a:endParaRPr lang="en-US" altLang="en-US" sz="6000" dirty="0">
              <a:latin typeface="Arial" panose="020B0604020202020204" pitchFamily="34" charset="0"/>
            </a:endParaRPr>
          </a:p>
        </p:txBody>
      </p:sp>
      <p:sp>
        <p:nvSpPr>
          <p:cNvPr id="8195" name="Rectangle 5">
            <a:extLst>
              <a:ext uri="{FF2B5EF4-FFF2-40B4-BE49-F238E27FC236}">
                <a16:creationId xmlns:a16="http://schemas.microsoft.com/office/drawing/2014/main" id="{CEC68AB9-C2F4-47D1-8707-6450990ACB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3700" y="1321806"/>
            <a:ext cx="8293100" cy="499009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Can perform simple calculations and complex operations to display calculated results.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latin typeface="Arial" panose="020B0604020202020204" pitchFamily="34" charset="0"/>
              </a:rPr>
              <a:t>Number of days since last sales contact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latin typeface="Arial" panose="020B0604020202020204" pitchFamily="34" charset="0"/>
              </a:rPr>
              <a:t>Profit margin calculation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latin typeface="Arial" panose="020B0604020202020204" pitchFamily="34" charset="0"/>
              </a:rPr>
              <a:t>Volume discount calculation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latin typeface="Arial" panose="020B0604020202020204" pitchFamily="34" charset="0"/>
              </a:rPr>
              <a:t>Account rating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Math, Text, Logical, Date, Summary and Advanced Functions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9523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97B4CDA-5525-4921-A119-9C49BE350F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88900"/>
            <a:ext cx="8305800" cy="91440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Formula Field - Math Examples</a:t>
            </a:r>
            <a:endParaRPr lang="en-US" altLang="en-US" sz="6000" dirty="0">
              <a:latin typeface="Arial" panose="020B0604020202020204" pitchFamily="34" charset="0"/>
            </a:endParaRPr>
          </a:p>
        </p:txBody>
      </p:sp>
      <p:sp>
        <p:nvSpPr>
          <p:cNvPr id="8195" name="Rectangle 5">
            <a:extLst>
              <a:ext uri="{FF2B5EF4-FFF2-40B4-BE49-F238E27FC236}">
                <a16:creationId xmlns:a16="http://schemas.microsoft.com/office/drawing/2014/main" id="{CEC68AB9-C2F4-47D1-8707-6450990ACB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3700" y="1321806"/>
            <a:ext cx="8293100" cy="499009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Add, Subtract, Multiply and Divide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Exponents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Order of Operations using ( 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MIN, MAX, SQRT, ABS, MOD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ROUND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9696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B2AB1CB4-8770-4A90-9A91-4833645C05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Math Calculation - Average Exam</a:t>
            </a:r>
            <a:endParaRPr lang="en-US" altLang="en-US" sz="6000" dirty="0">
              <a:latin typeface="Arial" panose="020B0604020202020204" pitchFamily="34" charset="0"/>
            </a:endParaRP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1124CE0E-E069-4BF9-B0AF-4A98B6B2D3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5732207"/>
            <a:ext cx="8229600" cy="845574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( </a:t>
            </a:r>
            <a:r>
              <a:rPr lang="en-US" altLang="en-US" sz="3600" dirty="0" err="1">
                <a:latin typeface="Arial" panose="020B0604020202020204" pitchFamily="34" charset="0"/>
              </a:rPr>
              <a:t>Midterm__c</a:t>
            </a:r>
            <a:r>
              <a:rPr lang="en-US" altLang="en-US" sz="3600" dirty="0">
                <a:latin typeface="Arial" panose="020B0604020202020204" pitchFamily="34" charset="0"/>
              </a:rPr>
              <a:t>  +  </a:t>
            </a:r>
            <a:r>
              <a:rPr lang="en-US" altLang="en-US" sz="3600" dirty="0" err="1">
                <a:latin typeface="Arial" panose="020B0604020202020204" pitchFamily="34" charset="0"/>
              </a:rPr>
              <a:t>Final__c</a:t>
            </a:r>
            <a:r>
              <a:rPr lang="en-US" altLang="en-US" sz="3600" dirty="0">
                <a:latin typeface="Arial" panose="020B0604020202020204" pitchFamily="34" charset="0"/>
              </a:rPr>
              <a:t> ) / 2</a:t>
            </a:r>
            <a:endParaRPr lang="en-US" altLang="en-US" sz="3600" dirty="0">
              <a:highlight>
                <a:srgbClr val="66CCFF"/>
              </a:highlight>
              <a:latin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086BE2E-D4A6-4427-BBC3-67A6A4F022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244" y="1545902"/>
            <a:ext cx="7203511" cy="3766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843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Chapter Overview</a:t>
            </a:r>
          </a:p>
        </p:txBody>
      </p:sp>
      <p:sp>
        <p:nvSpPr>
          <p:cNvPr id="6147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381000" y="1376517"/>
            <a:ext cx="8534400" cy="449088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Queries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List Views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Formula Fields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latin typeface="Arial" panose="020B0604020202020204" pitchFamily="34" charset="0"/>
              </a:rPr>
              <a:t>Mathematical Operators and Functions (+,-,*,/)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latin typeface="Arial" panose="020B0604020202020204" pitchFamily="34" charset="0"/>
              </a:rPr>
              <a:t>Text Operators (Concatenation)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latin typeface="Arial" panose="020B0604020202020204" pitchFamily="34" charset="0"/>
              </a:rPr>
              <a:t>Logical Operators and Functions (IF)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Salesforce Object Query Language</a:t>
            </a:r>
          </a:p>
        </p:txBody>
      </p:sp>
    </p:spTree>
    <p:extLst>
      <p:ext uri="{BB962C8B-B14F-4D97-AF65-F5344CB8AC3E}">
        <p14:creationId xmlns:p14="http://schemas.microsoft.com/office/powerpoint/2010/main" val="37208046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97B4CDA-5525-4921-A119-9C49BE350F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88900"/>
            <a:ext cx="8305800" cy="91440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Formula Field - Text Examples</a:t>
            </a:r>
            <a:endParaRPr lang="en-US" altLang="en-US" sz="6000" dirty="0">
              <a:latin typeface="Arial" panose="020B0604020202020204" pitchFamily="34" charset="0"/>
            </a:endParaRPr>
          </a:p>
        </p:txBody>
      </p:sp>
      <p:sp>
        <p:nvSpPr>
          <p:cNvPr id="8195" name="Rectangle 5">
            <a:extLst>
              <a:ext uri="{FF2B5EF4-FFF2-40B4-BE49-F238E27FC236}">
                <a16:creationId xmlns:a16="http://schemas.microsoft.com/office/drawing/2014/main" id="{CEC68AB9-C2F4-47D1-8707-6450990ACB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3700" y="1321806"/>
            <a:ext cx="8293100" cy="499009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Concatenate (&amp;)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LEN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LEFT, MID, RIGHT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LOWER, UPPER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VALUE, TEXT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BEGINS, CONTAINS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FIND, SUBSTITUTE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TRIM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7932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B2AB1CB4-8770-4A90-9A91-4833645C05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Concatenation</a:t>
            </a:r>
            <a:endParaRPr lang="en-US" altLang="en-US" sz="6000">
              <a:latin typeface="Arial" panose="020B0604020202020204" pitchFamily="34" charset="0"/>
            </a:endParaRP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1124CE0E-E069-4BF9-B0AF-4A98B6B2D3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19084"/>
            <a:ext cx="8229600" cy="4272116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Used to combine multiple fields together or to add extra formatting in a formula field.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The ampersand sign </a:t>
            </a:r>
            <a:r>
              <a:rPr lang="en-US" altLang="en-US" sz="3600" dirty="0">
                <a:highlight>
                  <a:srgbClr val="FFFF00"/>
                </a:highlight>
                <a:latin typeface="Arial" panose="020B0604020202020204" pitchFamily="34" charset="0"/>
              </a:rPr>
              <a:t>&amp;</a:t>
            </a:r>
            <a:r>
              <a:rPr lang="en-US" altLang="en-US" sz="3600" dirty="0">
                <a:latin typeface="Arial" panose="020B0604020202020204" pitchFamily="34" charset="0"/>
              </a:rPr>
              <a:t> connects multiple fields and strings of text.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Fields are referenced by their </a:t>
            </a:r>
            <a:r>
              <a:rPr lang="en-US" altLang="en-US" sz="3600" dirty="0">
                <a:highlight>
                  <a:srgbClr val="66CCFF"/>
                </a:highlight>
                <a:latin typeface="Arial" panose="020B0604020202020204" pitchFamily="34" charset="0"/>
              </a:rPr>
              <a:t>field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>
                <a:highlight>
                  <a:srgbClr val="66CCFF"/>
                </a:highlight>
                <a:latin typeface="Arial" panose="020B0604020202020204" pitchFamily="34" charset="0"/>
              </a:rPr>
              <a:t>name</a:t>
            </a:r>
            <a:r>
              <a:rPr lang="en-US" altLang="en-US" sz="3600" dirty="0">
                <a:latin typeface="Arial" panose="020B0604020202020204" pitchFamily="34" charset="0"/>
              </a:rPr>
              <a:t> and </a:t>
            </a:r>
            <a:r>
              <a:rPr lang="en-US" altLang="en-US" sz="3600" dirty="0">
                <a:highlight>
                  <a:srgbClr val="66FFCC"/>
                </a:highlight>
                <a:latin typeface="Arial" panose="020B0604020202020204" pitchFamily="34" charset="0"/>
              </a:rPr>
              <a:t>text strings</a:t>
            </a:r>
            <a:r>
              <a:rPr lang="en-US" altLang="en-US" sz="3600" dirty="0">
                <a:latin typeface="Arial" panose="020B0604020202020204" pitchFamily="34" charset="0"/>
              </a:rPr>
              <a:t> are enclosed in double quotes.</a:t>
            </a:r>
            <a:endParaRPr lang="en-US" altLang="en-US" sz="3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7560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B2AB1CB4-8770-4A90-9A91-4833645C05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Concatenation - Full Name</a:t>
            </a:r>
            <a:endParaRPr lang="en-US" altLang="en-US" sz="6000" dirty="0">
              <a:latin typeface="Arial" panose="020B0604020202020204" pitchFamily="34" charset="0"/>
            </a:endParaRP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1124CE0E-E069-4BF9-B0AF-4A98B6B2D3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5732207"/>
            <a:ext cx="8229600" cy="845574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altLang="en-US" sz="3600" dirty="0" err="1">
                <a:highlight>
                  <a:srgbClr val="66CCFF"/>
                </a:highlight>
                <a:latin typeface="Arial" panose="020B0604020202020204" pitchFamily="34" charset="0"/>
              </a:rPr>
              <a:t>First_Name__c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>
                <a:highlight>
                  <a:srgbClr val="FFFF00"/>
                </a:highlight>
                <a:latin typeface="Arial" panose="020B0604020202020204" pitchFamily="34" charset="0"/>
              </a:rPr>
              <a:t>&amp;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>
                <a:highlight>
                  <a:srgbClr val="66FFCC"/>
                </a:highlight>
                <a:latin typeface="Arial" panose="020B0604020202020204" pitchFamily="34" charset="0"/>
              </a:rPr>
              <a:t>" "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>
                <a:highlight>
                  <a:srgbClr val="FFFF00"/>
                </a:highlight>
                <a:latin typeface="Arial" panose="020B0604020202020204" pitchFamily="34" charset="0"/>
              </a:rPr>
              <a:t>&amp;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 err="1">
                <a:highlight>
                  <a:srgbClr val="66CCFF"/>
                </a:highlight>
                <a:latin typeface="Arial" panose="020B0604020202020204" pitchFamily="34" charset="0"/>
              </a:rPr>
              <a:t>Last_Name__c</a:t>
            </a:r>
            <a:endParaRPr lang="en-US" altLang="en-US" sz="3600" dirty="0">
              <a:highlight>
                <a:srgbClr val="66CCFF"/>
              </a:highlight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8C2EAF7-63D8-4E4A-A0BC-C32C78686F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0922" y="1541208"/>
            <a:ext cx="5289755" cy="391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5017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B2AB1CB4-8770-4A90-9A91-4833645C05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Concatenation - Name Major</a:t>
            </a:r>
            <a:endParaRPr lang="en-US" altLang="en-US" sz="6000" dirty="0">
              <a:latin typeface="Arial" panose="020B0604020202020204" pitchFamily="34" charset="0"/>
            </a:endParaRP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1124CE0E-E069-4BF9-B0AF-4A98B6B2D3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5732207"/>
            <a:ext cx="8229600" cy="845574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altLang="en-US" sz="3600" dirty="0" err="1">
                <a:highlight>
                  <a:srgbClr val="66CCFF"/>
                </a:highlight>
                <a:latin typeface="Arial" panose="020B0604020202020204" pitchFamily="34" charset="0"/>
              </a:rPr>
              <a:t>Full_Name__c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>
                <a:highlight>
                  <a:srgbClr val="FFFF00"/>
                </a:highlight>
                <a:latin typeface="Arial" panose="020B0604020202020204" pitchFamily="34" charset="0"/>
              </a:rPr>
              <a:t>&amp;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>
                <a:highlight>
                  <a:srgbClr val="66FFCC"/>
                </a:highlight>
                <a:latin typeface="Arial" panose="020B0604020202020204" pitchFamily="34" charset="0"/>
              </a:rPr>
              <a:t>" ("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>
                <a:highlight>
                  <a:srgbClr val="FFFF00"/>
                </a:highlight>
                <a:latin typeface="Arial" panose="020B0604020202020204" pitchFamily="34" charset="0"/>
              </a:rPr>
              <a:t>&amp;</a:t>
            </a:r>
            <a:r>
              <a:rPr lang="en-US" altLang="en-US" sz="3600" dirty="0">
                <a:latin typeface="Arial" panose="020B0604020202020204" pitchFamily="34" charset="0"/>
              </a:rPr>
              <a:t>  </a:t>
            </a:r>
            <a:r>
              <a:rPr lang="en-US" altLang="en-US" sz="3600" dirty="0" err="1">
                <a:highlight>
                  <a:srgbClr val="66CCFF"/>
                </a:highlight>
                <a:latin typeface="Arial" panose="020B0604020202020204" pitchFamily="34" charset="0"/>
              </a:rPr>
              <a:t>Major__c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>
                <a:highlight>
                  <a:srgbClr val="FFFF00"/>
                </a:highlight>
                <a:latin typeface="Arial" panose="020B0604020202020204" pitchFamily="34" charset="0"/>
              </a:rPr>
              <a:t>&amp;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>
                <a:highlight>
                  <a:srgbClr val="66FFCC"/>
                </a:highlight>
                <a:latin typeface="Arial" panose="020B0604020202020204" pitchFamily="34" charset="0"/>
              </a:rPr>
              <a:t>")"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B0AA46-9C8B-4F01-AD46-0B033EC22A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0652" y="1382290"/>
            <a:ext cx="3262696" cy="4093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364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B2AB1CB4-8770-4A90-9A91-4833645C05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Concatenation - GPA Grade</a:t>
            </a:r>
            <a:endParaRPr lang="en-US" altLang="en-US" sz="6000" dirty="0">
              <a:latin typeface="Arial" panose="020B0604020202020204" pitchFamily="34" charset="0"/>
            </a:endParaRP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1124CE0E-E069-4BF9-B0AF-4A98B6B2D3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5732207"/>
            <a:ext cx="9143999" cy="845574"/>
          </a:xfrm>
        </p:spPr>
        <p:txBody>
          <a:bodyPr>
            <a:normAutofit fontScale="92500"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sv-SE" altLang="en-US" sz="3200" dirty="0">
                <a:highlight>
                  <a:srgbClr val="66FFCC"/>
                </a:highlight>
                <a:latin typeface="Arial" panose="020B0604020202020204" pitchFamily="34" charset="0"/>
              </a:rPr>
              <a:t>"GPA: "</a:t>
            </a:r>
            <a:r>
              <a:rPr lang="sv-SE" altLang="en-US" sz="3200" dirty="0">
                <a:latin typeface="Arial" panose="020B0604020202020204" pitchFamily="34" charset="0"/>
              </a:rPr>
              <a:t> </a:t>
            </a:r>
            <a:r>
              <a:rPr lang="sv-SE" altLang="en-US" sz="3200" dirty="0">
                <a:highlight>
                  <a:srgbClr val="FFFF00"/>
                </a:highlight>
                <a:latin typeface="Arial" panose="020B0604020202020204" pitchFamily="34" charset="0"/>
              </a:rPr>
              <a:t>&amp;</a:t>
            </a:r>
            <a:r>
              <a:rPr lang="sv-SE" altLang="en-US" sz="3200" dirty="0">
                <a:latin typeface="Arial" panose="020B0604020202020204" pitchFamily="34" charset="0"/>
              </a:rPr>
              <a:t> </a:t>
            </a:r>
            <a:r>
              <a:rPr lang="sv-SE" altLang="en-US" sz="3200" dirty="0">
                <a:highlight>
                  <a:srgbClr val="66CCFF"/>
                </a:highlight>
                <a:latin typeface="Arial" panose="020B0604020202020204" pitchFamily="34" charset="0"/>
              </a:rPr>
              <a:t>TEXT(GPA__c)</a:t>
            </a:r>
            <a:r>
              <a:rPr lang="sv-SE" altLang="en-US" sz="3200" dirty="0">
                <a:latin typeface="Arial" panose="020B0604020202020204" pitchFamily="34" charset="0"/>
              </a:rPr>
              <a:t> </a:t>
            </a:r>
            <a:r>
              <a:rPr lang="sv-SE" altLang="en-US" sz="3200" dirty="0">
                <a:highlight>
                  <a:srgbClr val="FFFF00"/>
                </a:highlight>
                <a:latin typeface="Arial" panose="020B0604020202020204" pitchFamily="34" charset="0"/>
              </a:rPr>
              <a:t>&amp;</a:t>
            </a:r>
            <a:r>
              <a:rPr lang="sv-SE" altLang="en-US" sz="3200" dirty="0">
                <a:latin typeface="Arial" panose="020B0604020202020204" pitchFamily="34" charset="0"/>
              </a:rPr>
              <a:t> </a:t>
            </a:r>
            <a:r>
              <a:rPr lang="sv-SE" altLang="en-US" sz="3200" dirty="0">
                <a:highlight>
                  <a:srgbClr val="66FFCC"/>
                </a:highlight>
                <a:latin typeface="Arial" panose="020B0604020202020204" pitchFamily="34" charset="0"/>
              </a:rPr>
              <a:t>" - Grade: "</a:t>
            </a:r>
            <a:r>
              <a:rPr lang="sv-SE" altLang="en-US" sz="3200" dirty="0">
                <a:latin typeface="Arial" panose="020B0604020202020204" pitchFamily="34" charset="0"/>
              </a:rPr>
              <a:t> </a:t>
            </a:r>
            <a:r>
              <a:rPr lang="sv-SE" altLang="en-US" sz="3200" dirty="0">
                <a:highlight>
                  <a:srgbClr val="FFFF00"/>
                </a:highlight>
                <a:latin typeface="Arial" panose="020B0604020202020204" pitchFamily="34" charset="0"/>
              </a:rPr>
              <a:t>&amp;</a:t>
            </a:r>
            <a:r>
              <a:rPr lang="sv-SE" altLang="en-US" sz="3200" dirty="0">
                <a:latin typeface="Arial" panose="020B0604020202020204" pitchFamily="34" charset="0"/>
              </a:rPr>
              <a:t> </a:t>
            </a:r>
            <a:r>
              <a:rPr lang="sv-SE" altLang="en-US" sz="3200" dirty="0">
                <a:highlight>
                  <a:srgbClr val="66CCFF"/>
                </a:highlight>
                <a:latin typeface="Arial" panose="020B0604020202020204" pitchFamily="34" charset="0"/>
              </a:rPr>
              <a:t>Grade__c</a:t>
            </a:r>
            <a:endParaRPr lang="en-US" altLang="en-US" sz="3200" dirty="0">
              <a:highlight>
                <a:srgbClr val="66CCFF"/>
              </a:highlight>
              <a:latin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680ED70-0F80-4658-BDEE-F5187340A0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1506" y="1396269"/>
            <a:ext cx="4880988" cy="4065461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41DA469-1A31-4198-A6F8-E62BE692DC4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258530" y="6154994"/>
            <a:ext cx="747251" cy="38079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963E5E9-7A21-4F39-94BB-CB29B29FB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874" y="6448148"/>
            <a:ext cx="9572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Space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6F5E7D7-4F57-425A-8D76-5F66E313496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132440" y="6194322"/>
            <a:ext cx="546017" cy="44245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58528F2-F550-40B6-B1C5-E8CCD6AAF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1876" y="6512060"/>
            <a:ext cx="9572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Space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8859E28-06F1-43D2-A381-4DFC0BA91C66}"/>
              </a:ext>
            </a:extLst>
          </p:cNvPr>
          <p:cNvCxnSpPr>
            <a:cxnSpLocks/>
          </p:cNvCxnSpPr>
          <p:nvPr/>
        </p:nvCxnSpPr>
        <p:spPr bwMode="auto">
          <a:xfrm flipV="1">
            <a:off x="6302477" y="6194323"/>
            <a:ext cx="393291" cy="44245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EC143B7-B56F-4D72-A9C5-FB2717689FA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442644" y="6194323"/>
            <a:ext cx="235813" cy="44245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011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97B4CDA-5525-4921-A119-9C49BE350F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88900"/>
            <a:ext cx="8305800" cy="91440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Formula Field - Logical Examples</a:t>
            </a:r>
            <a:endParaRPr lang="en-US" altLang="en-US" sz="6000" dirty="0">
              <a:latin typeface="Arial" panose="020B0604020202020204" pitchFamily="34" charset="0"/>
            </a:endParaRPr>
          </a:p>
        </p:txBody>
      </p:sp>
      <p:sp>
        <p:nvSpPr>
          <p:cNvPr id="8195" name="Rectangle 5">
            <a:extLst>
              <a:ext uri="{FF2B5EF4-FFF2-40B4-BE49-F238E27FC236}">
                <a16:creationId xmlns:a16="http://schemas.microsoft.com/office/drawing/2014/main" id="{CEC68AB9-C2F4-47D1-8707-6450990ACB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3700" y="1321806"/>
            <a:ext cx="8293100" cy="499009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=, ==, !=, &lt;&gt;, &lt;, &gt;, &lt;=, &gt;=, &amp;&amp;, ||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IF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AND, OR , NOT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ISBLANK, ISNULL, ISNUMBER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CASE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9633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10FEA4C2-1FE9-4DA0-AC21-E88D107945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IF Expression</a:t>
            </a:r>
            <a:endParaRPr lang="en-US" altLang="en-US" sz="6000" dirty="0">
              <a:latin typeface="Arial" panose="020B0604020202020204" pitchFamily="34" charset="0"/>
            </a:endParaRP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F8440689-2F79-4792-BFA2-0469080041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534400" cy="4876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latin typeface="Arial" panose="020B0604020202020204" pitchFamily="34" charset="0"/>
              </a:rPr>
              <a:t>Use to conditionally evaluate data, and dynamically generate output based on it.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IF(</a:t>
            </a:r>
            <a:r>
              <a:rPr lang="en-US" i="1" dirty="0" err="1">
                <a:highlight>
                  <a:srgbClr val="CCECFF"/>
                </a:highlight>
              </a:rPr>
              <a:t>logical_test</a:t>
            </a:r>
            <a:r>
              <a:rPr lang="en-US" dirty="0"/>
              <a:t>, </a:t>
            </a:r>
            <a:r>
              <a:rPr lang="en-US" i="1" dirty="0" err="1">
                <a:highlight>
                  <a:srgbClr val="FFFFCC"/>
                </a:highlight>
              </a:rPr>
              <a:t>output_if_true</a:t>
            </a:r>
            <a:r>
              <a:rPr lang="en-US" dirty="0"/>
              <a:t>, </a:t>
            </a:r>
            <a:r>
              <a:rPr lang="en-US" i="1" dirty="0" err="1">
                <a:highlight>
                  <a:srgbClr val="66FFCC"/>
                </a:highlight>
              </a:rPr>
              <a:t>output_if_false</a:t>
            </a:r>
            <a:r>
              <a:rPr lang="en-US" dirty="0"/>
              <a:t>)</a:t>
            </a:r>
            <a:endParaRPr lang="en-US" altLang="en-US" dirty="0"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3200" dirty="0"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latin typeface="Arial" panose="020B0604020202020204" pitchFamily="34" charset="0"/>
              </a:rPr>
              <a:t>In other words, a formula field can be created to display “Graduating” for seniors and “Continuing” for all other students.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IF(</a:t>
            </a:r>
            <a:r>
              <a:rPr lang="en-US" i="1" dirty="0">
                <a:highlight>
                  <a:srgbClr val="CCECFF"/>
                </a:highlight>
              </a:rPr>
              <a:t>Class is equal to SR</a:t>
            </a:r>
            <a:r>
              <a:rPr lang="en-US" i="1" dirty="0"/>
              <a:t>, </a:t>
            </a:r>
            <a:r>
              <a:rPr lang="en-US" i="1" dirty="0">
                <a:highlight>
                  <a:srgbClr val="FFFFCC"/>
                </a:highlight>
              </a:rPr>
              <a:t>display </a:t>
            </a:r>
            <a:r>
              <a:rPr lang="en-US" b="1" i="1" dirty="0">
                <a:highlight>
                  <a:srgbClr val="FFFFCC"/>
                </a:highlight>
              </a:rPr>
              <a:t>Graduating</a:t>
            </a:r>
            <a:r>
              <a:rPr lang="en-US" i="1" dirty="0"/>
              <a:t>, otherwise </a:t>
            </a:r>
            <a:r>
              <a:rPr lang="en-US" i="1" dirty="0">
                <a:highlight>
                  <a:srgbClr val="66FFCC"/>
                </a:highlight>
              </a:rPr>
              <a:t>display </a:t>
            </a:r>
            <a:r>
              <a:rPr lang="en-US" b="1" i="1" dirty="0">
                <a:highlight>
                  <a:srgbClr val="66FFCC"/>
                </a:highlight>
              </a:rPr>
              <a:t>Continuing</a:t>
            </a:r>
            <a:r>
              <a:rPr lang="en-US" dirty="0"/>
              <a:t>)</a:t>
            </a:r>
            <a:endParaRPr lang="en-US" altLang="en-US" sz="3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9853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B2AB1CB4-8770-4A90-9A91-4833645C05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IF Expression - Status</a:t>
            </a:r>
            <a:endParaRPr lang="en-US" altLang="en-US" sz="6000" dirty="0">
              <a:latin typeface="Arial" panose="020B0604020202020204" pitchFamily="34" charset="0"/>
            </a:endParaRP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1124CE0E-E069-4BF9-B0AF-4A98B6B2D3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5732207"/>
            <a:ext cx="9144000" cy="845574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altLang="en-US" sz="3300" dirty="0">
                <a:latin typeface="Arial" panose="020B0604020202020204" pitchFamily="34" charset="0"/>
              </a:rPr>
              <a:t>IF(</a:t>
            </a:r>
            <a:r>
              <a:rPr lang="en-US" altLang="en-US" sz="3300" dirty="0" err="1">
                <a:highlight>
                  <a:srgbClr val="CCECFF"/>
                </a:highlight>
                <a:latin typeface="Arial" panose="020B0604020202020204" pitchFamily="34" charset="0"/>
              </a:rPr>
              <a:t>Class__c</a:t>
            </a:r>
            <a:r>
              <a:rPr lang="en-US" altLang="en-US" sz="3300" dirty="0">
                <a:highlight>
                  <a:srgbClr val="CCECFF"/>
                </a:highlight>
                <a:latin typeface="Arial" panose="020B0604020202020204" pitchFamily="34" charset="0"/>
              </a:rPr>
              <a:t> = "SR"</a:t>
            </a:r>
            <a:r>
              <a:rPr lang="en-US" altLang="en-US" sz="3300" dirty="0">
                <a:latin typeface="Arial" panose="020B0604020202020204" pitchFamily="34" charset="0"/>
              </a:rPr>
              <a:t>, "</a:t>
            </a:r>
            <a:r>
              <a:rPr lang="en-US" altLang="en-US" sz="3300" dirty="0">
                <a:highlight>
                  <a:srgbClr val="FFFFCC"/>
                </a:highlight>
                <a:latin typeface="Arial" panose="020B0604020202020204" pitchFamily="34" charset="0"/>
              </a:rPr>
              <a:t>Graduating</a:t>
            </a:r>
            <a:r>
              <a:rPr lang="en-US" altLang="en-US" sz="3300" dirty="0">
                <a:latin typeface="Arial" panose="020B0604020202020204" pitchFamily="34" charset="0"/>
              </a:rPr>
              <a:t>", "</a:t>
            </a:r>
            <a:r>
              <a:rPr lang="en-US" altLang="en-US" sz="3300" dirty="0">
                <a:highlight>
                  <a:srgbClr val="66FFCC"/>
                </a:highlight>
                <a:latin typeface="Arial" panose="020B0604020202020204" pitchFamily="34" charset="0"/>
              </a:rPr>
              <a:t>Continuing</a:t>
            </a:r>
            <a:r>
              <a:rPr lang="en-US" altLang="en-US" sz="3300" dirty="0">
                <a:latin typeface="Arial" panose="020B0604020202020204" pitchFamily="34" charset="0"/>
              </a:rPr>
              <a:t>")</a:t>
            </a:r>
            <a:endParaRPr lang="en-US" altLang="en-US" sz="3300" dirty="0">
              <a:highlight>
                <a:srgbClr val="66FFCC"/>
              </a:highlight>
              <a:latin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D251D3A-0A6D-404B-9F30-AC6B83C6D5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9482" y="1258677"/>
            <a:ext cx="4828836" cy="4340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9874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B2AB1CB4-8770-4A90-9A91-4833645C05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IF Expression - Level</a:t>
            </a:r>
            <a:endParaRPr lang="en-US" altLang="en-US" sz="6000" dirty="0">
              <a:latin typeface="Arial" panose="020B0604020202020204" pitchFamily="34" charset="0"/>
            </a:endParaRP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1124CE0E-E069-4BF9-B0AF-4A98B6B2D3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42718"/>
            <a:ext cx="9144000" cy="5515282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200" dirty="0">
                <a:latin typeface="Arial" panose="020B0604020202020204" pitchFamily="34" charset="0"/>
              </a:rPr>
              <a:t>Display “</a:t>
            </a:r>
            <a:r>
              <a:rPr lang="en-US" altLang="en-US" sz="3200" dirty="0">
                <a:highlight>
                  <a:srgbClr val="FFFFCC"/>
                </a:highlight>
                <a:latin typeface="Arial" panose="020B0604020202020204" pitchFamily="34" charset="0"/>
              </a:rPr>
              <a:t>Underclassman</a:t>
            </a:r>
            <a:r>
              <a:rPr lang="en-US" altLang="en-US" sz="3200" dirty="0">
                <a:latin typeface="Arial" panose="020B0604020202020204" pitchFamily="34" charset="0"/>
              </a:rPr>
              <a:t>” for FR and SO students and “</a:t>
            </a:r>
            <a:r>
              <a:rPr lang="en-US" altLang="en-US" sz="3200" dirty="0">
                <a:highlight>
                  <a:srgbClr val="66FFCC"/>
                </a:highlight>
                <a:latin typeface="Arial" panose="020B0604020202020204" pitchFamily="34" charset="0"/>
              </a:rPr>
              <a:t>Upperclassman</a:t>
            </a:r>
            <a:r>
              <a:rPr lang="en-US" altLang="en-US" sz="3200" dirty="0">
                <a:latin typeface="Arial" panose="020B0604020202020204" pitchFamily="34" charset="0"/>
              </a:rPr>
              <a:t>” for JR and SR students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3200" dirty="0">
              <a:latin typeface="Arial" panose="020B0604020202020204" pitchFamily="34" charset="0"/>
            </a:endParaRP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3200" dirty="0">
              <a:latin typeface="Arial" panose="020B0604020202020204" pitchFamily="34" charset="0"/>
            </a:endParaRP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3200" dirty="0">
              <a:latin typeface="Arial" panose="020B0604020202020204" pitchFamily="34" charset="0"/>
            </a:endParaRP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3200" dirty="0">
              <a:latin typeface="Arial" panose="020B0604020202020204" pitchFamily="34" charset="0"/>
            </a:endParaRP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3200" dirty="0">
              <a:latin typeface="Arial" panose="020B0604020202020204" pitchFamily="34" charset="0"/>
            </a:endParaRP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400" dirty="0">
                <a:latin typeface="Arial" panose="020B0604020202020204" pitchFamily="34" charset="0"/>
              </a:rPr>
              <a:t>IF(</a:t>
            </a:r>
            <a:r>
              <a:rPr lang="en-US" altLang="en-US" sz="3400" dirty="0">
                <a:highlight>
                  <a:srgbClr val="CCECFF"/>
                </a:highlight>
                <a:latin typeface="Arial" panose="020B0604020202020204" pitchFamily="34" charset="0"/>
              </a:rPr>
              <a:t>OR (</a:t>
            </a:r>
            <a:r>
              <a:rPr lang="en-US" altLang="en-US" sz="3400" dirty="0" err="1">
                <a:highlight>
                  <a:srgbClr val="CCECFF"/>
                </a:highlight>
                <a:latin typeface="Arial" panose="020B0604020202020204" pitchFamily="34" charset="0"/>
              </a:rPr>
              <a:t>Class__c</a:t>
            </a:r>
            <a:r>
              <a:rPr lang="en-US" altLang="en-US" sz="3400" dirty="0">
                <a:highlight>
                  <a:srgbClr val="CCECFF"/>
                </a:highlight>
                <a:latin typeface="Arial" panose="020B0604020202020204" pitchFamily="34" charset="0"/>
              </a:rPr>
              <a:t> ="FR", </a:t>
            </a:r>
            <a:r>
              <a:rPr lang="en-US" altLang="en-US" sz="3400" dirty="0" err="1">
                <a:highlight>
                  <a:srgbClr val="CCECFF"/>
                </a:highlight>
                <a:latin typeface="Arial" panose="020B0604020202020204" pitchFamily="34" charset="0"/>
              </a:rPr>
              <a:t>Class__c</a:t>
            </a:r>
            <a:r>
              <a:rPr lang="en-US" altLang="en-US" sz="3400" dirty="0">
                <a:highlight>
                  <a:srgbClr val="CCECFF"/>
                </a:highlight>
                <a:latin typeface="Arial" panose="020B0604020202020204" pitchFamily="34" charset="0"/>
              </a:rPr>
              <a:t> ="SO")</a:t>
            </a:r>
            <a:r>
              <a:rPr lang="en-US" altLang="en-US" sz="3400" dirty="0">
                <a:latin typeface="Arial" panose="020B0604020202020204" pitchFamily="34" charset="0"/>
              </a:rPr>
              <a:t>, "</a:t>
            </a:r>
            <a:r>
              <a:rPr lang="en-US" altLang="en-US" sz="3400" dirty="0">
                <a:highlight>
                  <a:srgbClr val="FFFFCC"/>
                </a:highlight>
                <a:latin typeface="Arial" panose="020B0604020202020204" pitchFamily="34" charset="0"/>
              </a:rPr>
              <a:t>Underclassman</a:t>
            </a:r>
            <a:r>
              <a:rPr lang="en-US" altLang="en-US" sz="3400" dirty="0">
                <a:latin typeface="Arial" panose="020B0604020202020204" pitchFamily="34" charset="0"/>
              </a:rPr>
              <a:t>", "</a:t>
            </a:r>
            <a:r>
              <a:rPr lang="en-US" altLang="en-US" sz="3400" dirty="0">
                <a:highlight>
                  <a:srgbClr val="66FFCC"/>
                </a:highlight>
                <a:latin typeface="Arial" panose="020B0604020202020204" pitchFamily="34" charset="0"/>
              </a:rPr>
              <a:t>Upperclassman</a:t>
            </a:r>
            <a:r>
              <a:rPr lang="en-US" altLang="en-US" sz="3400" dirty="0">
                <a:latin typeface="Arial" panose="020B0604020202020204" pitchFamily="34" charset="0"/>
              </a:rPr>
              <a:t>")</a:t>
            </a:r>
            <a:endParaRPr lang="en-US" altLang="en-US" sz="3400" dirty="0">
              <a:highlight>
                <a:srgbClr val="66FFCC"/>
              </a:highlight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EF37F8-29BB-4714-8F4A-84EF3CA080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1699" y="2548975"/>
            <a:ext cx="4680601" cy="2966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2388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055E2CAE-6A67-472F-8FBB-0235A0AE8C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Nested IF Expression - Performance</a:t>
            </a:r>
            <a:endParaRPr lang="en-US" altLang="en-US" sz="4400" dirty="0">
              <a:latin typeface="Arial" panose="020B0604020202020204" pitchFamily="34" charset="0"/>
            </a:endParaRP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9383021C-3F70-48EE-9536-64EC43D7DD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0999" y="1526458"/>
            <a:ext cx="8581931" cy="3136077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Display the performance rating for each student based on their course grade.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1800" dirty="0"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3200" dirty="0">
                <a:latin typeface="Arial" panose="020B0604020202020204" pitchFamily="34" charset="0"/>
              </a:rPr>
              <a:t>Satisfactory		[A, A-, B+, B, B-, C+, C]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3200" dirty="0">
                <a:latin typeface="Arial" panose="020B0604020202020204" pitchFamily="34" charset="0"/>
              </a:rPr>
              <a:t>Marginal		[C-, D]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3200" dirty="0">
                <a:latin typeface="Arial" panose="020B0604020202020204" pitchFamily="34" charset="0"/>
              </a:rPr>
              <a:t>Unsatisfactory	[F]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F163EDD-3B07-4D88-A327-C59D87A79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043948"/>
            <a:ext cx="9144000" cy="1651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42900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1371600" indent="-342900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828800" indent="-342900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4pPr>
            <a:lvl5pPr marL="2286000" indent="-342900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5pPr>
            <a:lvl6pPr marL="2743200" indent="-342900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1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6pPr>
            <a:lvl7pPr marL="3200400" indent="-342900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1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7pPr>
            <a:lvl8pPr marL="3657600" indent="-342900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1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8pPr>
            <a:lvl9pPr marL="4114800" indent="-342900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1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114300" indent="0">
              <a:spcBef>
                <a:spcPts val="600"/>
              </a:spcBef>
              <a:buFont typeface="Wingdings" pitchFamily="2" charset="2"/>
              <a:buNone/>
            </a:pPr>
            <a:r>
              <a:rPr lang="en-US" altLang="en-US" sz="3600" kern="0" dirty="0">
                <a:latin typeface="Arial" panose="020B0604020202020204" pitchFamily="34" charset="0"/>
              </a:rPr>
              <a:t>IF(</a:t>
            </a:r>
            <a:r>
              <a:rPr lang="en-US" altLang="en-US" sz="3600" kern="0" dirty="0" err="1">
                <a:highlight>
                  <a:srgbClr val="CCECFF"/>
                </a:highlight>
                <a:latin typeface="Arial" panose="020B0604020202020204" pitchFamily="34" charset="0"/>
              </a:rPr>
              <a:t>Grade__c</a:t>
            </a:r>
            <a:r>
              <a:rPr lang="en-US" altLang="en-US" sz="3600" kern="0" dirty="0">
                <a:highlight>
                  <a:srgbClr val="CCECFF"/>
                </a:highlight>
                <a:latin typeface="Arial" panose="020B0604020202020204" pitchFamily="34" charset="0"/>
              </a:rPr>
              <a:t> = "F"</a:t>
            </a:r>
            <a:r>
              <a:rPr lang="en-US" altLang="en-US" sz="3600" kern="0" dirty="0">
                <a:latin typeface="Arial" panose="020B0604020202020204" pitchFamily="34" charset="0"/>
              </a:rPr>
              <a:t>, "</a:t>
            </a:r>
            <a:r>
              <a:rPr lang="en-US" altLang="en-US" sz="3600" kern="0" dirty="0">
                <a:highlight>
                  <a:srgbClr val="FFFFCC"/>
                </a:highlight>
                <a:latin typeface="Arial" panose="020B0604020202020204" pitchFamily="34" charset="0"/>
              </a:rPr>
              <a:t>Unsatisfactory</a:t>
            </a:r>
            <a:r>
              <a:rPr lang="en-US" altLang="en-US" sz="3600" kern="0" dirty="0">
                <a:latin typeface="Arial" panose="020B0604020202020204" pitchFamily="34" charset="0"/>
              </a:rPr>
              <a:t>",   IF(</a:t>
            </a:r>
            <a:r>
              <a:rPr lang="en-US" altLang="en-US" sz="3600" kern="0" dirty="0">
                <a:highlight>
                  <a:srgbClr val="CCECFF"/>
                </a:highlight>
                <a:latin typeface="Arial" panose="020B0604020202020204" pitchFamily="34" charset="0"/>
              </a:rPr>
              <a:t>OR (</a:t>
            </a:r>
            <a:r>
              <a:rPr lang="en-US" altLang="en-US" sz="3600" kern="0" dirty="0" err="1">
                <a:highlight>
                  <a:srgbClr val="CCECFF"/>
                </a:highlight>
                <a:latin typeface="Arial" panose="020B0604020202020204" pitchFamily="34" charset="0"/>
              </a:rPr>
              <a:t>Grade__c</a:t>
            </a:r>
            <a:r>
              <a:rPr lang="en-US" altLang="en-US" sz="3600" kern="0" dirty="0">
                <a:highlight>
                  <a:srgbClr val="CCECFF"/>
                </a:highlight>
                <a:latin typeface="Arial" panose="020B0604020202020204" pitchFamily="34" charset="0"/>
              </a:rPr>
              <a:t> ="D", </a:t>
            </a:r>
            <a:r>
              <a:rPr lang="en-US" altLang="en-US" sz="3600" kern="0" dirty="0" err="1">
                <a:highlight>
                  <a:srgbClr val="CCECFF"/>
                </a:highlight>
                <a:latin typeface="Arial" panose="020B0604020202020204" pitchFamily="34" charset="0"/>
              </a:rPr>
              <a:t>Grade__c</a:t>
            </a:r>
            <a:r>
              <a:rPr lang="en-US" altLang="en-US" sz="3600" kern="0" dirty="0">
                <a:highlight>
                  <a:srgbClr val="CCECFF"/>
                </a:highlight>
                <a:latin typeface="Arial" panose="020B0604020202020204" pitchFamily="34" charset="0"/>
              </a:rPr>
              <a:t> = "C-"</a:t>
            </a:r>
            <a:r>
              <a:rPr lang="en-US" altLang="en-US" sz="3600" kern="0" dirty="0">
                <a:latin typeface="Arial" panose="020B0604020202020204" pitchFamily="34" charset="0"/>
              </a:rPr>
              <a:t>), "</a:t>
            </a:r>
            <a:r>
              <a:rPr lang="en-US" altLang="en-US" sz="3600" kern="0" dirty="0">
                <a:highlight>
                  <a:srgbClr val="FFFFCC"/>
                </a:highlight>
                <a:latin typeface="Arial" panose="020B0604020202020204" pitchFamily="34" charset="0"/>
              </a:rPr>
              <a:t>Marginal</a:t>
            </a:r>
            <a:r>
              <a:rPr lang="en-US" altLang="en-US" sz="3600" kern="0" dirty="0">
                <a:latin typeface="Arial" panose="020B0604020202020204" pitchFamily="34" charset="0"/>
              </a:rPr>
              <a:t>", "</a:t>
            </a:r>
            <a:r>
              <a:rPr lang="en-US" altLang="en-US" sz="3600" kern="0" dirty="0">
                <a:highlight>
                  <a:srgbClr val="66FFCC"/>
                </a:highlight>
                <a:latin typeface="Arial" panose="020B0604020202020204" pitchFamily="34" charset="0"/>
              </a:rPr>
              <a:t>Satisfactory</a:t>
            </a:r>
            <a:r>
              <a:rPr lang="en-US" altLang="en-US" sz="3600" kern="0" dirty="0">
                <a:latin typeface="Arial" panose="020B0604020202020204" pitchFamily="34" charset="0"/>
              </a:rPr>
              <a:t>"))</a:t>
            </a:r>
          </a:p>
        </p:txBody>
      </p:sp>
    </p:spTree>
    <p:extLst>
      <p:ext uri="{BB962C8B-B14F-4D97-AF65-F5344CB8AC3E}">
        <p14:creationId xmlns:p14="http://schemas.microsoft.com/office/powerpoint/2010/main" val="1574818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97B4CDA-5525-4921-A119-9C49BE350F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88900"/>
            <a:ext cx="8305800" cy="914400"/>
          </a:xfrm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Queries</a:t>
            </a:r>
            <a:endParaRPr lang="en-US" altLang="en-US" sz="6000">
              <a:latin typeface="Arial" panose="020B0604020202020204" pitchFamily="34" charset="0"/>
            </a:endParaRPr>
          </a:p>
        </p:txBody>
      </p:sp>
      <p:sp>
        <p:nvSpPr>
          <p:cNvPr id="8195" name="Rectangle 5">
            <a:extLst>
              <a:ext uri="{FF2B5EF4-FFF2-40B4-BE49-F238E27FC236}">
                <a16:creationId xmlns:a16="http://schemas.microsoft.com/office/drawing/2014/main" id="{CEC68AB9-C2F4-47D1-8707-6450990ACB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Allow you to ask questions (queries) about data in the database.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Accomplished through the use of: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latin typeface="Arial" panose="020B0604020202020204" pitchFamily="34" charset="0"/>
              </a:rPr>
              <a:t>List Views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latin typeface="Arial" panose="020B0604020202020204" pitchFamily="34" charset="0"/>
              </a:rPr>
              <a:t>Limit fields displayed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latin typeface="Arial" panose="020B0604020202020204" pitchFamily="34" charset="0"/>
              </a:rPr>
              <a:t>Sort and filter results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latin typeface="Arial" panose="020B0604020202020204" pitchFamily="34" charset="0"/>
              </a:rPr>
              <a:t>Apply filter logic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latin typeface="Arial" panose="020B0604020202020204" pitchFamily="34" charset="0"/>
              </a:rPr>
              <a:t>Salesforce Object Query Language</a:t>
            </a:r>
          </a:p>
        </p:txBody>
      </p:sp>
    </p:spTree>
    <p:extLst>
      <p:ext uri="{BB962C8B-B14F-4D97-AF65-F5344CB8AC3E}">
        <p14:creationId xmlns:p14="http://schemas.microsoft.com/office/powerpoint/2010/main" val="2657434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B2AB1CB4-8770-4A90-9A91-4833645C05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Nested IF Expression - Performance</a:t>
            </a:r>
            <a:endParaRPr lang="en-US" altLang="en-US" sz="6000" dirty="0">
              <a:latin typeface="Arial" panose="020B0604020202020204" pitchFamily="34" charset="0"/>
            </a:endParaRP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1124CE0E-E069-4BF9-B0AF-4A98B6B2D3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5043948"/>
            <a:ext cx="9144000" cy="1651817"/>
          </a:xfrm>
        </p:spPr>
        <p:txBody>
          <a:bodyPr/>
          <a:lstStyle/>
          <a:p>
            <a:pPr marL="114300" indent="0">
              <a:spcBef>
                <a:spcPts val="600"/>
              </a:spcBef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IF(</a:t>
            </a:r>
            <a:r>
              <a:rPr lang="en-US" altLang="en-US" sz="3600" dirty="0" err="1">
                <a:highlight>
                  <a:srgbClr val="CCECFF"/>
                </a:highlight>
                <a:latin typeface="Arial" panose="020B0604020202020204" pitchFamily="34" charset="0"/>
              </a:rPr>
              <a:t>Grade__c</a:t>
            </a:r>
            <a:r>
              <a:rPr lang="en-US" altLang="en-US" sz="3600" dirty="0">
                <a:highlight>
                  <a:srgbClr val="CCECFF"/>
                </a:highlight>
                <a:latin typeface="Arial" panose="020B0604020202020204" pitchFamily="34" charset="0"/>
              </a:rPr>
              <a:t> = "F"</a:t>
            </a:r>
            <a:r>
              <a:rPr lang="en-US" altLang="en-US" sz="3600" dirty="0">
                <a:latin typeface="Arial" panose="020B0604020202020204" pitchFamily="34" charset="0"/>
              </a:rPr>
              <a:t>, "</a:t>
            </a:r>
            <a:r>
              <a:rPr lang="en-US" altLang="en-US" sz="3600" dirty="0">
                <a:highlight>
                  <a:srgbClr val="FFFFCC"/>
                </a:highlight>
                <a:latin typeface="Arial" panose="020B0604020202020204" pitchFamily="34" charset="0"/>
              </a:rPr>
              <a:t>Unsatisfactory</a:t>
            </a:r>
            <a:r>
              <a:rPr lang="en-US" altLang="en-US" sz="3600" dirty="0">
                <a:latin typeface="Arial" panose="020B0604020202020204" pitchFamily="34" charset="0"/>
              </a:rPr>
              <a:t>",   IF(</a:t>
            </a:r>
            <a:r>
              <a:rPr lang="en-US" altLang="en-US" sz="3600" dirty="0">
                <a:highlight>
                  <a:srgbClr val="CCECFF"/>
                </a:highlight>
                <a:latin typeface="Arial" panose="020B0604020202020204" pitchFamily="34" charset="0"/>
              </a:rPr>
              <a:t>OR (</a:t>
            </a:r>
            <a:r>
              <a:rPr lang="en-US" altLang="en-US" sz="3600" dirty="0" err="1">
                <a:highlight>
                  <a:srgbClr val="CCECFF"/>
                </a:highlight>
                <a:latin typeface="Arial" panose="020B0604020202020204" pitchFamily="34" charset="0"/>
              </a:rPr>
              <a:t>Grade__c</a:t>
            </a:r>
            <a:r>
              <a:rPr lang="en-US" altLang="en-US" sz="3600" dirty="0">
                <a:highlight>
                  <a:srgbClr val="CCECFF"/>
                </a:highlight>
                <a:latin typeface="Arial" panose="020B0604020202020204" pitchFamily="34" charset="0"/>
              </a:rPr>
              <a:t> ="D", </a:t>
            </a:r>
            <a:r>
              <a:rPr lang="en-US" altLang="en-US" sz="3600" dirty="0" err="1">
                <a:highlight>
                  <a:srgbClr val="CCECFF"/>
                </a:highlight>
                <a:latin typeface="Arial" panose="020B0604020202020204" pitchFamily="34" charset="0"/>
              </a:rPr>
              <a:t>Grade__c</a:t>
            </a:r>
            <a:r>
              <a:rPr lang="en-US" altLang="en-US" sz="3600" dirty="0">
                <a:highlight>
                  <a:srgbClr val="CCECFF"/>
                </a:highlight>
                <a:latin typeface="Arial" panose="020B0604020202020204" pitchFamily="34" charset="0"/>
              </a:rPr>
              <a:t> = "C-"</a:t>
            </a:r>
            <a:r>
              <a:rPr lang="en-US" altLang="en-US" sz="3600" dirty="0">
                <a:latin typeface="Arial" panose="020B0604020202020204" pitchFamily="34" charset="0"/>
              </a:rPr>
              <a:t>), "</a:t>
            </a:r>
            <a:r>
              <a:rPr lang="en-US" altLang="en-US" sz="3600" dirty="0">
                <a:highlight>
                  <a:srgbClr val="FFFFCC"/>
                </a:highlight>
                <a:latin typeface="Arial" panose="020B0604020202020204" pitchFamily="34" charset="0"/>
              </a:rPr>
              <a:t>Marginal</a:t>
            </a:r>
            <a:r>
              <a:rPr lang="en-US" altLang="en-US" sz="3600" dirty="0">
                <a:latin typeface="Arial" panose="020B0604020202020204" pitchFamily="34" charset="0"/>
              </a:rPr>
              <a:t>", "</a:t>
            </a:r>
            <a:r>
              <a:rPr lang="en-US" altLang="en-US" sz="3600" dirty="0">
                <a:highlight>
                  <a:srgbClr val="66FFCC"/>
                </a:highlight>
                <a:latin typeface="Arial" panose="020B0604020202020204" pitchFamily="34" charset="0"/>
              </a:rPr>
              <a:t>Satisfactory</a:t>
            </a:r>
            <a:r>
              <a:rPr lang="en-US" altLang="en-US" sz="3600" dirty="0">
                <a:latin typeface="Arial" panose="020B0604020202020204" pitchFamily="34" charset="0"/>
              </a:rPr>
              <a:t>"))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B095DD9-E49E-4086-B56A-B6D12A27CE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2081" y="1568244"/>
            <a:ext cx="5579838" cy="3249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7522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62963" y="1460500"/>
            <a:ext cx="8799968" cy="4851400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endParaRPr lang="en-US" sz="3600" b="1" dirty="0"/>
          </a:p>
          <a:p>
            <a:pPr algn="ctr" eaLnBrk="1" hangingPunct="1">
              <a:buFont typeface="Arial" pitchFamily="34" charset="0"/>
              <a:buNone/>
            </a:pPr>
            <a:endParaRPr lang="en-US" altLang="en-US" sz="3600" dirty="0">
              <a:latin typeface="Arial" panose="020B0604020202020204" pitchFamily="34" charset="0"/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Who has a last name exactly six characters long?</a:t>
            </a:r>
          </a:p>
          <a:p>
            <a:pPr algn="ctr" eaLnBrk="1" hangingPunct="1">
              <a:buFont typeface="Arial" pitchFamily="34" charset="0"/>
              <a:buNone/>
            </a:pPr>
            <a:endParaRPr lang="en-US" sz="3600" dirty="0">
              <a:latin typeface="Arial" panose="020B0604020202020204" pitchFamily="34" charset="0"/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en-US" sz="3600" dirty="0">
                <a:latin typeface="Arial" panose="020B0604020202020204" pitchFamily="34" charset="0"/>
              </a:rPr>
              <a:t>Sort a list view by Class order - Freshman, Sophomore, Junior, Senior</a:t>
            </a:r>
            <a:endParaRPr lang="en-US" sz="3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5C7A07B-589D-4D26-8E35-D725AFEE6A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88900"/>
            <a:ext cx="8305800" cy="91440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Challenge Problems</a:t>
            </a:r>
            <a:endParaRPr lang="en-US" altLang="en-US" sz="6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3162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D318E9C4-5EFC-431E-B031-C70919A797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0999" y="88900"/>
            <a:ext cx="8487697" cy="91440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Salesforce Object Query Language - SOQL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9D18F5-82E1-4BA5-BF63-558D45A6A0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14156"/>
            <a:ext cx="9144000" cy="552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398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itchFamily="34" charset="0"/>
              <a:buNone/>
            </a:pPr>
            <a:endParaRPr lang="en-US" sz="3200" b="1" dirty="0"/>
          </a:p>
          <a:p>
            <a:pPr algn="ctr" eaLnBrk="1" hangingPunct="1">
              <a:buFont typeface="Arial" pitchFamily="34" charset="0"/>
              <a:buNone/>
            </a:pPr>
            <a:endParaRPr lang="en-US" sz="3600" dirty="0"/>
          </a:p>
          <a:p>
            <a:pPr algn="ctr" eaLnBrk="1" hangingPunct="1">
              <a:buFont typeface="Arial" pitchFamily="34" charset="0"/>
              <a:buNone/>
            </a:pPr>
            <a:r>
              <a:rPr lang="en-US" sz="3600" dirty="0"/>
              <a:t>List View Examples</a:t>
            </a:r>
          </a:p>
        </p:txBody>
      </p:sp>
    </p:spTree>
    <p:extLst>
      <p:ext uri="{BB962C8B-B14F-4D97-AF65-F5344CB8AC3E}">
        <p14:creationId xmlns:p14="http://schemas.microsoft.com/office/powerpoint/2010/main" val="1606439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FA50A64-E4D8-44B8-B5C8-9A80CC2C86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Who is in MGS351 sorted by person number?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298CDA8-6F63-4AA3-A91E-2D81E15B07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11927"/>
            <a:ext cx="9144000" cy="243414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16FC171-8031-450F-B386-795F26FC714F}"/>
              </a:ext>
            </a:extLst>
          </p:cNvPr>
          <p:cNvSpPr/>
          <p:nvPr/>
        </p:nvSpPr>
        <p:spPr bwMode="auto">
          <a:xfrm>
            <a:off x="609600" y="3057832"/>
            <a:ext cx="1924721" cy="29251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4FDAEF-5865-44CE-936F-73A5E28E39B8}"/>
              </a:ext>
            </a:extLst>
          </p:cNvPr>
          <p:cNvSpPr/>
          <p:nvPr/>
        </p:nvSpPr>
        <p:spPr bwMode="auto">
          <a:xfrm>
            <a:off x="1868131" y="2459129"/>
            <a:ext cx="265470" cy="29251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3713D5-EB6E-4776-B4F6-925DBE80B3BD}"/>
              </a:ext>
            </a:extLst>
          </p:cNvPr>
          <p:cNvSpPr/>
          <p:nvPr/>
        </p:nvSpPr>
        <p:spPr bwMode="auto">
          <a:xfrm>
            <a:off x="6909401" y="2751639"/>
            <a:ext cx="366467" cy="29251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13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E9FDB48-6F0F-43FE-874F-84AEC8459E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Who are Juniors in MGS351?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1101D14-455A-41E9-B4E1-DB99AB70DD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0711" y="2362954"/>
            <a:ext cx="6442578" cy="197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015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2F7C7D2-EC72-4657-9CB5-6649B097E5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Who are Fr, So, and Jr students in MGS351?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4B8CA5C-01A5-4117-A183-8ADBBF2D89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447544"/>
            <a:ext cx="6400800" cy="1962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610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EE0B4E5-F8C5-4CDC-A724-48168E522B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Who doesn’t have a grade yet?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2F840B-C55D-48A0-85D4-01F3F90F39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446979"/>
            <a:ext cx="6400800" cy="1964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724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CDD222D-4F20-4DFC-9643-9296CD4566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Who has a last name beginning with the letter M?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ACCF1E0-E1B4-4204-A92B-90CBC881E8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456191"/>
            <a:ext cx="6400800" cy="1945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50152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Office\Templates\Blank Presentation.pot</Template>
  <TotalTime>0</TotalTime>
  <Words>690</Words>
  <Application>Microsoft Office PowerPoint</Application>
  <PresentationFormat>On-screen Show (4:3)</PresentationFormat>
  <Paragraphs>143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Times New Roman</vt:lpstr>
      <vt:lpstr>Wingdings</vt:lpstr>
      <vt:lpstr>Blank Presentation</vt:lpstr>
      <vt:lpstr>Intro to MIS - MGS351</vt:lpstr>
      <vt:lpstr>Chapter Overview</vt:lpstr>
      <vt:lpstr>Queries</vt:lpstr>
      <vt:lpstr>PowerPoint Presentation</vt:lpstr>
      <vt:lpstr>Who is in MGS351 sorted by person number?</vt:lpstr>
      <vt:lpstr>Who are Juniors in MGS351?</vt:lpstr>
      <vt:lpstr>Who are Fr, So, and Jr students in MGS351?</vt:lpstr>
      <vt:lpstr>Who doesn’t have a grade yet?</vt:lpstr>
      <vt:lpstr>Who has a last name beginning with the letter M?</vt:lpstr>
      <vt:lpstr>Who has a GPA greater than 3.5?</vt:lpstr>
      <vt:lpstr>Who has a GPA between 3.2 and 3.5?</vt:lpstr>
      <vt:lpstr>Who is a Senior OR Accounting major?</vt:lpstr>
      <vt:lpstr>Who is a Senior AND Accounting major?</vt:lpstr>
      <vt:lpstr>Who is a Jr or Sr and a Mgmt (MG) major?</vt:lpstr>
      <vt:lpstr>Who is a Jr or Sr and a (MG) major with a grade of A or B?</vt:lpstr>
      <vt:lpstr>Who is a not a Freshman?</vt:lpstr>
      <vt:lpstr>Formula Fields</vt:lpstr>
      <vt:lpstr>Formula Field - Math Examples</vt:lpstr>
      <vt:lpstr>Math Calculation - Average Exam</vt:lpstr>
      <vt:lpstr>Formula Field - Text Examples</vt:lpstr>
      <vt:lpstr>Concatenation</vt:lpstr>
      <vt:lpstr>Concatenation - Full Name</vt:lpstr>
      <vt:lpstr>Concatenation - Name Major</vt:lpstr>
      <vt:lpstr>Concatenation - GPA Grade</vt:lpstr>
      <vt:lpstr>Formula Field - Logical Examples</vt:lpstr>
      <vt:lpstr>IF Expression</vt:lpstr>
      <vt:lpstr>IF Expression - Status</vt:lpstr>
      <vt:lpstr>IF Expression - Level</vt:lpstr>
      <vt:lpstr>Nested IF Expression - Performance</vt:lpstr>
      <vt:lpstr>Nested IF Expression - Performance</vt:lpstr>
      <vt:lpstr>Challenge Problems</vt:lpstr>
      <vt:lpstr>Salesforce Object Query Language - SOQL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2018-01-13T02:26:20Z</dcterms:created>
  <dcterms:modified xsi:type="dcterms:W3CDTF">2019-10-04T17:55:13Z</dcterms:modified>
</cp:coreProperties>
</file>