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34"/>
  </p:notesMasterIdLst>
  <p:handoutMasterIdLst>
    <p:handoutMasterId r:id="rId35"/>
  </p:handoutMasterIdLst>
  <p:sldIdLst>
    <p:sldId id="725" r:id="rId2"/>
    <p:sldId id="726" r:id="rId3"/>
    <p:sldId id="691" r:id="rId4"/>
    <p:sldId id="675" r:id="rId5"/>
    <p:sldId id="693" r:id="rId6"/>
    <p:sldId id="694" r:id="rId7"/>
    <p:sldId id="697" r:id="rId8"/>
    <p:sldId id="699" r:id="rId9"/>
    <p:sldId id="700" r:id="rId10"/>
    <p:sldId id="703" r:id="rId11"/>
    <p:sldId id="704" r:id="rId12"/>
    <p:sldId id="705" r:id="rId13"/>
    <p:sldId id="706" r:id="rId14"/>
    <p:sldId id="709" r:id="rId15"/>
    <p:sldId id="711" r:id="rId16"/>
    <p:sldId id="712" r:id="rId17"/>
    <p:sldId id="740" r:id="rId18"/>
    <p:sldId id="741" r:id="rId19"/>
    <p:sldId id="744" r:id="rId20"/>
    <p:sldId id="742" r:id="rId21"/>
    <p:sldId id="719" r:id="rId22"/>
    <p:sldId id="731" r:id="rId23"/>
    <p:sldId id="733" r:id="rId24"/>
    <p:sldId id="734" r:id="rId25"/>
    <p:sldId id="743" r:id="rId26"/>
    <p:sldId id="722" r:id="rId27"/>
    <p:sldId id="737" r:id="rId28"/>
    <p:sldId id="738" r:id="rId29"/>
    <p:sldId id="730" r:id="rId30"/>
    <p:sldId id="739" r:id="rId31"/>
    <p:sldId id="746" r:id="rId32"/>
    <p:sldId id="727" r:id="rId33"/>
  </p:sldIdLst>
  <p:sldSz cx="9144000" cy="6858000" type="screen4x3"/>
  <p:notesSz cx="6858000" cy="91170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
          <p15:clr>
            <a:srgbClr val="A4A3A4"/>
          </p15:clr>
        </p15:guide>
      </p15:sldGuideLst>
    </p:ext>
    <p:ext uri="{2D200454-40CA-4A62-9FC3-DE9A4176ACB9}">
      <p15:notesGuideLst xmlns:p15="http://schemas.microsoft.com/office/powerpoint/2012/main">
        <p15:guide id="1" orient="horz" pos="287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CC"/>
    <a:srgbClr val="FFFFCC"/>
    <a:srgbClr val="CCECFF"/>
    <a:srgbClr val="66CCFF"/>
    <a:srgbClr val="008080"/>
    <a:srgbClr val="CCFFFF"/>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41" autoAdjust="0"/>
    <p:restoredTop sz="84706" autoAdjust="0"/>
  </p:normalViewPr>
  <p:slideViewPr>
    <p:cSldViewPr snapToGrid="0">
      <p:cViewPr varScale="1">
        <p:scale>
          <a:sx n="103" d="100"/>
          <a:sy n="103" d="100"/>
        </p:scale>
        <p:origin x="586" y="51"/>
      </p:cViewPr>
      <p:guideLst>
        <p:guide orient="horz" pos="216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103" d="100"/>
          <a:sy n="103" d="100"/>
        </p:scale>
        <p:origin x="-2514" y="-84"/>
      </p:cViewPr>
      <p:guideLst>
        <p:guide orient="horz" pos="2872"/>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6803"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6804"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6805"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8E90B2-7FC4-4896-8617-23D9992C46FC}" type="slidenum">
              <a:rPr lang="en-US"/>
              <a:pPr>
                <a:defRPr/>
              </a:pPr>
              <a:t>‹#›</a:t>
            </a:fld>
            <a:endParaRPr lang="en-US"/>
          </a:p>
        </p:txBody>
      </p:sp>
    </p:spTree>
    <p:extLst>
      <p:ext uri="{BB962C8B-B14F-4D97-AF65-F5344CB8AC3E}">
        <p14:creationId xmlns:p14="http://schemas.microsoft.com/office/powerpoint/2010/main" val="3175644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74756"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6BCFC9-3494-43C9-BDC6-E2B0004A9C42}" type="slidenum">
              <a:rPr lang="en-US" altLang="en-US"/>
              <a:pPr>
                <a:defRPr/>
              </a:pPr>
              <a:t>‹#›</a:t>
            </a:fld>
            <a:endParaRPr lang="en-US" altLang="en-US"/>
          </a:p>
        </p:txBody>
      </p:sp>
    </p:spTree>
    <p:extLst>
      <p:ext uri="{BB962C8B-B14F-4D97-AF65-F5344CB8AC3E}">
        <p14:creationId xmlns:p14="http://schemas.microsoft.com/office/powerpoint/2010/main" val="194275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a:t>
            </a:fld>
            <a:endParaRPr lang="en-US">
              <a:latin typeface="Arial" pitchFamily="34" charset="0"/>
            </a:endParaRPr>
          </a:p>
        </p:txBody>
      </p:sp>
    </p:spTree>
    <p:extLst>
      <p:ext uri="{BB962C8B-B14F-4D97-AF65-F5344CB8AC3E}">
        <p14:creationId xmlns:p14="http://schemas.microsoft.com/office/powerpoint/2010/main" val="2032849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A1191F3D-E0AC-4C76-9B83-375DA8591DC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569F761-2587-48B9-8DF5-94AE2975EEED}" type="slidenum">
              <a:rPr lang="en-US" altLang="en-US" sz="1200" smtClean="0"/>
              <a:pPr/>
              <a:t>10</a:t>
            </a:fld>
            <a:endParaRPr lang="en-US" altLang="en-US" sz="1200"/>
          </a:p>
        </p:txBody>
      </p:sp>
      <p:sp>
        <p:nvSpPr>
          <p:cNvPr id="33795" name="Rectangle 2">
            <a:extLst>
              <a:ext uri="{FF2B5EF4-FFF2-40B4-BE49-F238E27FC236}">
                <a16:creationId xmlns:a16="http://schemas.microsoft.com/office/drawing/2014/main" id="{F92F2975-D3B1-4618-98D6-9EA43EA1ABA4}"/>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E4FC750B-694F-4822-9117-ED746D94BDC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60233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2E5FD49A-3BB3-4F8A-8648-032C2E622A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12C0663-EB9A-4EB9-BD84-915AB8433F2B}" type="slidenum">
              <a:rPr lang="en-US" altLang="en-US" sz="1200" smtClean="0"/>
              <a:pPr/>
              <a:t>11</a:t>
            </a:fld>
            <a:endParaRPr lang="en-US" altLang="en-US" sz="1200"/>
          </a:p>
        </p:txBody>
      </p:sp>
      <p:sp>
        <p:nvSpPr>
          <p:cNvPr id="35843" name="Rectangle 2">
            <a:extLst>
              <a:ext uri="{FF2B5EF4-FFF2-40B4-BE49-F238E27FC236}">
                <a16:creationId xmlns:a16="http://schemas.microsoft.com/office/drawing/2014/main" id="{B55D8BF4-C4AC-4800-B8B8-509D052E3294}"/>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A3C8267C-D53A-4CED-AE14-91B7586AF4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683954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00D57CF2-9923-4A31-8E77-99E14200B9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7A1B6F1-1DA7-44AA-800A-05E6D1351C5E}" type="slidenum">
              <a:rPr lang="en-US" altLang="en-US" sz="1200" smtClean="0"/>
              <a:pPr/>
              <a:t>12</a:t>
            </a:fld>
            <a:endParaRPr lang="en-US" altLang="en-US" sz="1200"/>
          </a:p>
        </p:txBody>
      </p:sp>
      <p:sp>
        <p:nvSpPr>
          <p:cNvPr id="37891" name="Rectangle 2">
            <a:extLst>
              <a:ext uri="{FF2B5EF4-FFF2-40B4-BE49-F238E27FC236}">
                <a16:creationId xmlns:a16="http://schemas.microsoft.com/office/drawing/2014/main" id="{6D3EA881-21EE-42D2-87BC-E857260A76B6}"/>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4594390C-EAC2-4288-966F-540B12F3174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1226390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BC38920B-A791-46D2-B737-295D6B0D3C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29CB4B4-674E-4D9A-97FF-F394209BECD3}" type="slidenum">
              <a:rPr lang="en-US" altLang="en-US" sz="1200" smtClean="0"/>
              <a:pPr/>
              <a:t>13</a:t>
            </a:fld>
            <a:endParaRPr lang="en-US" altLang="en-US" sz="1200"/>
          </a:p>
        </p:txBody>
      </p:sp>
      <p:sp>
        <p:nvSpPr>
          <p:cNvPr id="39939" name="Rectangle 2">
            <a:extLst>
              <a:ext uri="{FF2B5EF4-FFF2-40B4-BE49-F238E27FC236}">
                <a16:creationId xmlns:a16="http://schemas.microsoft.com/office/drawing/2014/main" id="{74FEB4CD-1799-48A6-B516-77C673988248}"/>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0B3FCABD-DF16-4D13-834E-327D2A8A0F9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3598176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CD74826D-494B-43ED-A365-BB670D01AF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411F23E-0D6B-4AF6-8B8D-C7CAD31B82F9}" type="slidenum">
              <a:rPr lang="en-US" altLang="en-US" sz="1200" smtClean="0"/>
              <a:pPr/>
              <a:t>14</a:t>
            </a:fld>
            <a:endParaRPr lang="en-US" altLang="en-US" sz="1200"/>
          </a:p>
        </p:txBody>
      </p:sp>
      <p:sp>
        <p:nvSpPr>
          <p:cNvPr id="46083" name="Rectangle 2">
            <a:extLst>
              <a:ext uri="{FF2B5EF4-FFF2-40B4-BE49-F238E27FC236}">
                <a16:creationId xmlns:a16="http://schemas.microsoft.com/office/drawing/2014/main" id="{B8A4A772-A58D-416E-BFE0-A2B015E3AE42}"/>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00E42F5B-BAB9-4B72-85CE-9E6C00F07F3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960994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8FE6A9F4-CE66-4D2F-9551-9401C6C58C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A4F3AE3-80B3-4D2F-8FF5-3B3E361531E0}" type="slidenum">
              <a:rPr lang="en-US" altLang="en-US" sz="1200" smtClean="0"/>
              <a:pPr/>
              <a:t>15</a:t>
            </a:fld>
            <a:endParaRPr lang="en-US" altLang="en-US" sz="1200"/>
          </a:p>
        </p:txBody>
      </p:sp>
      <p:sp>
        <p:nvSpPr>
          <p:cNvPr id="50179" name="Rectangle 2">
            <a:extLst>
              <a:ext uri="{FF2B5EF4-FFF2-40B4-BE49-F238E27FC236}">
                <a16:creationId xmlns:a16="http://schemas.microsoft.com/office/drawing/2014/main" id="{ACB3482C-EE40-41DF-B749-46E5BFB44C3E}"/>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6DEB1E12-43B8-413E-80C0-0BEA02A6FE3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7708498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ED957249-2710-4943-B658-50266F8F3E5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E59DC97-0F63-4B53-9F80-27AF82CD824A}" type="slidenum">
              <a:rPr lang="en-US" altLang="en-US" sz="1200" smtClean="0"/>
              <a:pPr/>
              <a:t>16</a:t>
            </a:fld>
            <a:endParaRPr lang="en-US" altLang="en-US" sz="1200"/>
          </a:p>
        </p:txBody>
      </p:sp>
      <p:sp>
        <p:nvSpPr>
          <p:cNvPr id="52227" name="Rectangle 2">
            <a:extLst>
              <a:ext uri="{FF2B5EF4-FFF2-40B4-BE49-F238E27FC236}">
                <a16:creationId xmlns:a16="http://schemas.microsoft.com/office/drawing/2014/main" id="{B93D6530-6DE2-4D02-97E1-DF02F65C8BD3}"/>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485EC333-50ED-4A87-A05D-0CDB5811F60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7802655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D105954C-5C66-424D-9C28-568983054C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DBC7AC0-D873-4D65-814B-12A953DDEA8E}" type="slidenum">
              <a:rPr lang="en-US" altLang="en-US" sz="1200" smtClean="0"/>
              <a:pPr/>
              <a:t>17</a:t>
            </a:fld>
            <a:endParaRPr lang="en-US" altLang="en-US" sz="1200"/>
          </a:p>
        </p:txBody>
      </p:sp>
      <p:sp>
        <p:nvSpPr>
          <p:cNvPr id="9219" name="Rectangle 1026">
            <a:extLst>
              <a:ext uri="{FF2B5EF4-FFF2-40B4-BE49-F238E27FC236}">
                <a16:creationId xmlns:a16="http://schemas.microsoft.com/office/drawing/2014/main" id="{0ED089D9-FAF1-40F6-A73A-5D66301A8CC5}"/>
              </a:ext>
            </a:extLst>
          </p:cNvPr>
          <p:cNvSpPr>
            <a:spLocks noGrp="1" noRot="1" noChangeAspect="1" noChangeArrowheads="1" noTextEdit="1"/>
          </p:cNvSpPr>
          <p:nvPr>
            <p:ph type="sldImg"/>
          </p:nvPr>
        </p:nvSpPr>
        <p:spPr>
          <a:ln/>
        </p:spPr>
      </p:sp>
      <p:sp>
        <p:nvSpPr>
          <p:cNvPr id="9220" name="Rectangle 1027">
            <a:extLst>
              <a:ext uri="{FF2B5EF4-FFF2-40B4-BE49-F238E27FC236}">
                <a16:creationId xmlns:a16="http://schemas.microsoft.com/office/drawing/2014/main" id="{6CD180BC-310A-40E3-B0D9-21EF952296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1911975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D105954C-5C66-424D-9C28-568983054C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DBC7AC0-D873-4D65-814B-12A953DDEA8E}" type="slidenum">
              <a:rPr lang="en-US" altLang="en-US" sz="1200" smtClean="0"/>
              <a:pPr/>
              <a:t>18</a:t>
            </a:fld>
            <a:endParaRPr lang="en-US" altLang="en-US" sz="1200"/>
          </a:p>
        </p:txBody>
      </p:sp>
      <p:sp>
        <p:nvSpPr>
          <p:cNvPr id="9219" name="Rectangle 1026">
            <a:extLst>
              <a:ext uri="{FF2B5EF4-FFF2-40B4-BE49-F238E27FC236}">
                <a16:creationId xmlns:a16="http://schemas.microsoft.com/office/drawing/2014/main" id="{0ED089D9-FAF1-40F6-A73A-5D66301A8CC5}"/>
              </a:ext>
            </a:extLst>
          </p:cNvPr>
          <p:cNvSpPr>
            <a:spLocks noGrp="1" noRot="1" noChangeAspect="1" noChangeArrowheads="1" noTextEdit="1"/>
          </p:cNvSpPr>
          <p:nvPr>
            <p:ph type="sldImg"/>
          </p:nvPr>
        </p:nvSpPr>
        <p:spPr>
          <a:ln/>
        </p:spPr>
      </p:sp>
      <p:sp>
        <p:nvSpPr>
          <p:cNvPr id="9220" name="Rectangle 1027">
            <a:extLst>
              <a:ext uri="{FF2B5EF4-FFF2-40B4-BE49-F238E27FC236}">
                <a16:creationId xmlns:a16="http://schemas.microsoft.com/office/drawing/2014/main" id="{6CD180BC-310A-40E3-B0D9-21EF952296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4885348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6EDDC5E5-6C18-4F23-A56F-D7CA896D62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93B568-72A6-4A41-B254-AEF82E35BCCE}" type="slidenum">
              <a:rPr lang="en-US" altLang="en-US" sz="1200" smtClean="0"/>
              <a:pPr/>
              <a:t>19</a:t>
            </a:fld>
            <a:endParaRPr lang="en-US" altLang="en-US" sz="1200"/>
          </a:p>
        </p:txBody>
      </p:sp>
      <p:sp>
        <p:nvSpPr>
          <p:cNvPr id="66563" name="Rectangle 2">
            <a:extLst>
              <a:ext uri="{FF2B5EF4-FFF2-40B4-BE49-F238E27FC236}">
                <a16:creationId xmlns:a16="http://schemas.microsoft.com/office/drawing/2014/main" id="{A3B960A7-86EA-44E1-8DEA-C921656212AB}"/>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385C740-CF5A-4ECC-ABC9-C247F72A7D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231052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5772BC-130E-4BA7-926D-8754147A7E77}" type="slidenum">
              <a:rPr lang="en-US" altLang="en-US" sz="1200" smtClean="0"/>
              <a:pPr/>
              <a:t>2</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389300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D105954C-5C66-424D-9C28-568983054C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DBC7AC0-D873-4D65-814B-12A953DDEA8E}" type="slidenum">
              <a:rPr lang="en-US" altLang="en-US" sz="1200" smtClean="0"/>
              <a:pPr/>
              <a:t>20</a:t>
            </a:fld>
            <a:endParaRPr lang="en-US" altLang="en-US" sz="1200"/>
          </a:p>
        </p:txBody>
      </p:sp>
      <p:sp>
        <p:nvSpPr>
          <p:cNvPr id="9219" name="Rectangle 1026">
            <a:extLst>
              <a:ext uri="{FF2B5EF4-FFF2-40B4-BE49-F238E27FC236}">
                <a16:creationId xmlns:a16="http://schemas.microsoft.com/office/drawing/2014/main" id="{0ED089D9-FAF1-40F6-A73A-5D66301A8CC5}"/>
              </a:ext>
            </a:extLst>
          </p:cNvPr>
          <p:cNvSpPr>
            <a:spLocks noGrp="1" noRot="1" noChangeAspect="1" noChangeArrowheads="1" noTextEdit="1"/>
          </p:cNvSpPr>
          <p:nvPr>
            <p:ph type="sldImg"/>
          </p:nvPr>
        </p:nvSpPr>
        <p:spPr>
          <a:ln/>
        </p:spPr>
      </p:sp>
      <p:sp>
        <p:nvSpPr>
          <p:cNvPr id="9220" name="Rectangle 1027">
            <a:extLst>
              <a:ext uri="{FF2B5EF4-FFF2-40B4-BE49-F238E27FC236}">
                <a16:creationId xmlns:a16="http://schemas.microsoft.com/office/drawing/2014/main" id="{6CD180BC-310A-40E3-B0D9-21EF952296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473086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6EDDC5E5-6C18-4F23-A56F-D7CA896D62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93B568-72A6-4A41-B254-AEF82E35BCCE}" type="slidenum">
              <a:rPr lang="en-US" altLang="en-US" sz="1200" smtClean="0"/>
              <a:pPr/>
              <a:t>21</a:t>
            </a:fld>
            <a:endParaRPr lang="en-US" altLang="en-US" sz="1200"/>
          </a:p>
        </p:txBody>
      </p:sp>
      <p:sp>
        <p:nvSpPr>
          <p:cNvPr id="66563" name="Rectangle 2">
            <a:extLst>
              <a:ext uri="{FF2B5EF4-FFF2-40B4-BE49-F238E27FC236}">
                <a16:creationId xmlns:a16="http://schemas.microsoft.com/office/drawing/2014/main" id="{A3B960A7-86EA-44E1-8DEA-C921656212AB}"/>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385C740-CF5A-4ECC-ABC9-C247F72A7D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8178855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6EDDC5E5-6C18-4F23-A56F-D7CA896D62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93B568-72A6-4A41-B254-AEF82E35BCCE}" type="slidenum">
              <a:rPr lang="en-US" altLang="en-US" sz="1200" smtClean="0"/>
              <a:pPr/>
              <a:t>22</a:t>
            </a:fld>
            <a:endParaRPr lang="en-US" altLang="en-US" sz="1200"/>
          </a:p>
        </p:txBody>
      </p:sp>
      <p:sp>
        <p:nvSpPr>
          <p:cNvPr id="66563" name="Rectangle 2">
            <a:extLst>
              <a:ext uri="{FF2B5EF4-FFF2-40B4-BE49-F238E27FC236}">
                <a16:creationId xmlns:a16="http://schemas.microsoft.com/office/drawing/2014/main" id="{A3B960A7-86EA-44E1-8DEA-C921656212AB}"/>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385C740-CF5A-4ECC-ABC9-C247F72A7D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3408416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6EDDC5E5-6C18-4F23-A56F-D7CA896D62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93B568-72A6-4A41-B254-AEF82E35BCCE}" type="slidenum">
              <a:rPr lang="en-US" altLang="en-US" sz="1200" smtClean="0"/>
              <a:pPr/>
              <a:t>23</a:t>
            </a:fld>
            <a:endParaRPr lang="en-US" altLang="en-US" sz="1200"/>
          </a:p>
        </p:txBody>
      </p:sp>
      <p:sp>
        <p:nvSpPr>
          <p:cNvPr id="66563" name="Rectangle 2">
            <a:extLst>
              <a:ext uri="{FF2B5EF4-FFF2-40B4-BE49-F238E27FC236}">
                <a16:creationId xmlns:a16="http://schemas.microsoft.com/office/drawing/2014/main" id="{A3B960A7-86EA-44E1-8DEA-C921656212AB}"/>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385C740-CF5A-4ECC-ABC9-C247F72A7D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3511404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6EDDC5E5-6C18-4F23-A56F-D7CA896D62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93B568-72A6-4A41-B254-AEF82E35BCCE}" type="slidenum">
              <a:rPr lang="en-US" altLang="en-US" sz="1200" smtClean="0"/>
              <a:pPr/>
              <a:t>24</a:t>
            </a:fld>
            <a:endParaRPr lang="en-US" altLang="en-US" sz="1200"/>
          </a:p>
        </p:txBody>
      </p:sp>
      <p:sp>
        <p:nvSpPr>
          <p:cNvPr id="66563" name="Rectangle 2">
            <a:extLst>
              <a:ext uri="{FF2B5EF4-FFF2-40B4-BE49-F238E27FC236}">
                <a16:creationId xmlns:a16="http://schemas.microsoft.com/office/drawing/2014/main" id="{A3B960A7-86EA-44E1-8DEA-C921656212AB}"/>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385C740-CF5A-4ECC-ABC9-C247F72A7D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9895773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D105954C-5C66-424D-9C28-568983054C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DBC7AC0-D873-4D65-814B-12A953DDEA8E}" type="slidenum">
              <a:rPr lang="en-US" altLang="en-US" sz="1200" smtClean="0"/>
              <a:pPr/>
              <a:t>25</a:t>
            </a:fld>
            <a:endParaRPr lang="en-US" altLang="en-US" sz="1200"/>
          </a:p>
        </p:txBody>
      </p:sp>
      <p:sp>
        <p:nvSpPr>
          <p:cNvPr id="9219" name="Rectangle 1026">
            <a:extLst>
              <a:ext uri="{FF2B5EF4-FFF2-40B4-BE49-F238E27FC236}">
                <a16:creationId xmlns:a16="http://schemas.microsoft.com/office/drawing/2014/main" id="{0ED089D9-FAF1-40F6-A73A-5D66301A8CC5}"/>
              </a:ext>
            </a:extLst>
          </p:cNvPr>
          <p:cNvSpPr>
            <a:spLocks noGrp="1" noRot="1" noChangeAspect="1" noChangeArrowheads="1" noTextEdit="1"/>
          </p:cNvSpPr>
          <p:nvPr>
            <p:ph type="sldImg"/>
          </p:nvPr>
        </p:nvSpPr>
        <p:spPr>
          <a:ln/>
        </p:spPr>
      </p:sp>
      <p:sp>
        <p:nvSpPr>
          <p:cNvPr id="9220" name="Rectangle 1027">
            <a:extLst>
              <a:ext uri="{FF2B5EF4-FFF2-40B4-BE49-F238E27FC236}">
                <a16:creationId xmlns:a16="http://schemas.microsoft.com/office/drawing/2014/main" id="{6CD180BC-310A-40E3-B0D9-21EF952296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1721148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AAD96A3E-26B3-4547-BC87-EF4DC96550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FAA0C96-3EFC-4971-9541-5F070788EDD2}" type="slidenum">
              <a:rPr lang="en-US" altLang="en-US" sz="1200" smtClean="0"/>
              <a:pPr/>
              <a:t>26</a:t>
            </a:fld>
            <a:endParaRPr lang="en-US" altLang="en-US" sz="1200"/>
          </a:p>
        </p:txBody>
      </p:sp>
      <p:sp>
        <p:nvSpPr>
          <p:cNvPr id="72707" name="Rectangle 2">
            <a:extLst>
              <a:ext uri="{FF2B5EF4-FFF2-40B4-BE49-F238E27FC236}">
                <a16:creationId xmlns:a16="http://schemas.microsoft.com/office/drawing/2014/main" id="{C23F1049-9B59-4A9D-A5A5-00E72B32A6C9}"/>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0BEFE03C-F661-48DB-8822-C3CDCE47C5E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6495525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6EDDC5E5-6C18-4F23-A56F-D7CA896D62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93B568-72A6-4A41-B254-AEF82E35BCCE}" type="slidenum">
              <a:rPr lang="en-US" altLang="en-US" sz="1200" smtClean="0"/>
              <a:pPr/>
              <a:t>27</a:t>
            </a:fld>
            <a:endParaRPr lang="en-US" altLang="en-US" sz="1200"/>
          </a:p>
        </p:txBody>
      </p:sp>
      <p:sp>
        <p:nvSpPr>
          <p:cNvPr id="66563" name="Rectangle 2">
            <a:extLst>
              <a:ext uri="{FF2B5EF4-FFF2-40B4-BE49-F238E27FC236}">
                <a16:creationId xmlns:a16="http://schemas.microsoft.com/office/drawing/2014/main" id="{A3B960A7-86EA-44E1-8DEA-C921656212AB}"/>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385C740-CF5A-4ECC-ABC9-C247F72A7D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2629696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6EDDC5E5-6C18-4F23-A56F-D7CA896D62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93B568-72A6-4A41-B254-AEF82E35BCCE}" type="slidenum">
              <a:rPr lang="en-US" altLang="en-US" sz="1200" smtClean="0"/>
              <a:pPr/>
              <a:t>28</a:t>
            </a:fld>
            <a:endParaRPr lang="en-US" altLang="en-US" sz="1200"/>
          </a:p>
        </p:txBody>
      </p:sp>
      <p:sp>
        <p:nvSpPr>
          <p:cNvPr id="66563" name="Rectangle 2">
            <a:extLst>
              <a:ext uri="{FF2B5EF4-FFF2-40B4-BE49-F238E27FC236}">
                <a16:creationId xmlns:a16="http://schemas.microsoft.com/office/drawing/2014/main" id="{A3B960A7-86EA-44E1-8DEA-C921656212AB}"/>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385C740-CF5A-4ECC-ABC9-C247F72A7D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36709295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6487C5AC-0F2E-4B2A-A42E-BC6EF9435AA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AA3589B-5897-4C73-851A-A817EED7E273}" type="slidenum">
              <a:rPr lang="en-US" altLang="en-US" sz="1200" smtClean="0"/>
              <a:pPr/>
              <a:t>29</a:t>
            </a:fld>
            <a:endParaRPr lang="en-US" altLang="en-US" sz="1200"/>
          </a:p>
        </p:txBody>
      </p:sp>
      <p:sp>
        <p:nvSpPr>
          <p:cNvPr id="82947" name="Rectangle 2">
            <a:extLst>
              <a:ext uri="{FF2B5EF4-FFF2-40B4-BE49-F238E27FC236}">
                <a16:creationId xmlns:a16="http://schemas.microsoft.com/office/drawing/2014/main" id="{BDF5978D-0A64-4583-BCDE-AB7C84BE3099}"/>
              </a:ext>
            </a:extLst>
          </p:cNvPr>
          <p:cNvSpPr>
            <a:spLocks noGrp="1" noRot="1" noChangeAspect="1" noChangeArrowheads="1" noTextEdit="1"/>
          </p:cNvSpPr>
          <p:nvPr>
            <p:ph type="sldImg"/>
          </p:nvPr>
        </p:nvSpPr>
        <p:spPr>
          <a:ln/>
        </p:spPr>
      </p:sp>
      <p:sp>
        <p:nvSpPr>
          <p:cNvPr id="82948" name="Rectangle 3">
            <a:extLst>
              <a:ext uri="{FF2B5EF4-FFF2-40B4-BE49-F238E27FC236}">
                <a16:creationId xmlns:a16="http://schemas.microsoft.com/office/drawing/2014/main" id="{3E390BE3-1D09-4D36-B826-3AC497A598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501198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D105954C-5C66-424D-9C28-568983054C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DBC7AC0-D873-4D65-814B-12A953DDEA8E}" type="slidenum">
              <a:rPr lang="en-US" altLang="en-US" sz="1200" smtClean="0"/>
              <a:pPr/>
              <a:t>3</a:t>
            </a:fld>
            <a:endParaRPr lang="en-US" altLang="en-US" sz="1200"/>
          </a:p>
        </p:txBody>
      </p:sp>
      <p:sp>
        <p:nvSpPr>
          <p:cNvPr id="9219" name="Rectangle 1026">
            <a:extLst>
              <a:ext uri="{FF2B5EF4-FFF2-40B4-BE49-F238E27FC236}">
                <a16:creationId xmlns:a16="http://schemas.microsoft.com/office/drawing/2014/main" id="{0ED089D9-FAF1-40F6-A73A-5D66301A8CC5}"/>
              </a:ext>
            </a:extLst>
          </p:cNvPr>
          <p:cNvSpPr>
            <a:spLocks noGrp="1" noRot="1" noChangeAspect="1" noChangeArrowheads="1" noTextEdit="1"/>
          </p:cNvSpPr>
          <p:nvPr>
            <p:ph type="sldImg"/>
          </p:nvPr>
        </p:nvSpPr>
        <p:spPr>
          <a:ln/>
        </p:spPr>
      </p:sp>
      <p:sp>
        <p:nvSpPr>
          <p:cNvPr id="9220" name="Rectangle 1027">
            <a:extLst>
              <a:ext uri="{FF2B5EF4-FFF2-40B4-BE49-F238E27FC236}">
                <a16:creationId xmlns:a16="http://schemas.microsoft.com/office/drawing/2014/main" id="{6CD180BC-310A-40E3-B0D9-21EF952296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880125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6EDDC5E5-6C18-4F23-A56F-D7CA896D62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93B568-72A6-4A41-B254-AEF82E35BCCE}" type="slidenum">
              <a:rPr lang="en-US" altLang="en-US" sz="1200" smtClean="0"/>
              <a:pPr/>
              <a:t>30</a:t>
            </a:fld>
            <a:endParaRPr lang="en-US" altLang="en-US" sz="1200"/>
          </a:p>
        </p:txBody>
      </p:sp>
      <p:sp>
        <p:nvSpPr>
          <p:cNvPr id="66563" name="Rectangle 2">
            <a:extLst>
              <a:ext uri="{FF2B5EF4-FFF2-40B4-BE49-F238E27FC236}">
                <a16:creationId xmlns:a16="http://schemas.microsoft.com/office/drawing/2014/main" id="{A3B960A7-86EA-44E1-8DEA-C921656212AB}"/>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385C740-CF5A-4ECC-ABC9-C247F72A7D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1936267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31</a:t>
            </a:fld>
            <a:endParaRPr lang="en-US">
              <a:latin typeface="Arial" pitchFamily="34" charset="0"/>
            </a:endParaRPr>
          </a:p>
        </p:txBody>
      </p:sp>
    </p:spTree>
    <p:extLst>
      <p:ext uri="{BB962C8B-B14F-4D97-AF65-F5344CB8AC3E}">
        <p14:creationId xmlns:p14="http://schemas.microsoft.com/office/powerpoint/2010/main" val="37477115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ED957249-2710-4943-B658-50266F8F3E5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E59DC97-0F63-4B53-9F80-27AF82CD824A}" type="slidenum">
              <a:rPr lang="en-US" altLang="en-US" sz="1200" smtClean="0"/>
              <a:pPr/>
              <a:t>32</a:t>
            </a:fld>
            <a:endParaRPr lang="en-US" altLang="en-US" sz="1200"/>
          </a:p>
        </p:txBody>
      </p:sp>
      <p:sp>
        <p:nvSpPr>
          <p:cNvPr id="52227" name="Rectangle 2">
            <a:extLst>
              <a:ext uri="{FF2B5EF4-FFF2-40B4-BE49-F238E27FC236}">
                <a16:creationId xmlns:a16="http://schemas.microsoft.com/office/drawing/2014/main" id="{B93D6530-6DE2-4D02-97E1-DF02F65C8BD3}"/>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485EC333-50ED-4A87-A05D-0CDB5811F60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24816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4</a:t>
            </a:fld>
            <a:endParaRPr lang="en-US">
              <a:latin typeface="Arial" pitchFamily="34" charset="0"/>
            </a:endParaRPr>
          </a:p>
        </p:txBody>
      </p:sp>
    </p:spTree>
    <p:extLst>
      <p:ext uri="{BB962C8B-B14F-4D97-AF65-F5344CB8AC3E}">
        <p14:creationId xmlns:p14="http://schemas.microsoft.com/office/powerpoint/2010/main" val="2103934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52613A08-E5CF-4C07-9A74-65C56478B8C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A2929E3-5754-46E3-B972-D6F15D58F623}" type="slidenum">
              <a:rPr lang="en-US" altLang="en-US" sz="1200" smtClean="0"/>
              <a:pPr/>
              <a:t>5</a:t>
            </a:fld>
            <a:endParaRPr lang="en-US" altLang="en-US" sz="1200"/>
          </a:p>
        </p:txBody>
      </p:sp>
      <p:sp>
        <p:nvSpPr>
          <p:cNvPr id="13315" name="Rectangle 2">
            <a:extLst>
              <a:ext uri="{FF2B5EF4-FFF2-40B4-BE49-F238E27FC236}">
                <a16:creationId xmlns:a16="http://schemas.microsoft.com/office/drawing/2014/main" id="{CF2866FD-047F-4E44-B3EB-C6BE9DB5DCEA}"/>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629B2EBE-077B-4FE7-9B89-98FE851C98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246680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B880CA98-95C6-411D-A4F3-343A4B27DA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1A849C4-2AD1-4C14-99B1-9314F56131D0}" type="slidenum">
              <a:rPr lang="en-US" altLang="en-US" sz="1200" smtClean="0"/>
              <a:pPr/>
              <a:t>6</a:t>
            </a:fld>
            <a:endParaRPr lang="en-US" altLang="en-US" sz="1200"/>
          </a:p>
        </p:txBody>
      </p:sp>
      <p:sp>
        <p:nvSpPr>
          <p:cNvPr id="15363" name="Rectangle 2">
            <a:extLst>
              <a:ext uri="{FF2B5EF4-FFF2-40B4-BE49-F238E27FC236}">
                <a16:creationId xmlns:a16="http://schemas.microsoft.com/office/drawing/2014/main" id="{8293627A-9DD3-4D95-86B7-4183B32A1C13}"/>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4261344A-D15D-4D23-B166-ACB67F8F0F0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256041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C9FA838C-D882-45CF-8BDD-F3C0BB0ED54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32EDD32-0F0D-465C-A0D1-A76862967C75}" type="slidenum">
              <a:rPr lang="en-US" altLang="en-US" sz="1200" smtClean="0"/>
              <a:pPr/>
              <a:t>7</a:t>
            </a:fld>
            <a:endParaRPr lang="en-US" altLang="en-US" sz="1200"/>
          </a:p>
        </p:txBody>
      </p:sp>
      <p:sp>
        <p:nvSpPr>
          <p:cNvPr id="21507" name="Rectangle 2">
            <a:extLst>
              <a:ext uri="{FF2B5EF4-FFF2-40B4-BE49-F238E27FC236}">
                <a16:creationId xmlns:a16="http://schemas.microsoft.com/office/drawing/2014/main" id="{EED8A999-F84E-4790-A421-2C00778908B8}"/>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A39E0AF3-F827-4D2D-82D2-577BFE6BB1E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067115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815B0CBA-F5A2-4002-BA02-4CD6955490B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990600F-6E55-49D9-8D75-7DB6093008C3}" type="slidenum">
              <a:rPr lang="en-US" altLang="en-US" sz="1200" smtClean="0"/>
              <a:pPr/>
              <a:t>8</a:t>
            </a:fld>
            <a:endParaRPr lang="en-US" altLang="en-US" sz="1200"/>
          </a:p>
        </p:txBody>
      </p:sp>
      <p:sp>
        <p:nvSpPr>
          <p:cNvPr id="25603" name="Rectangle 2">
            <a:extLst>
              <a:ext uri="{FF2B5EF4-FFF2-40B4-BE49-F238E27FC236}">
                <a16:creationId xmlns:a16="http://schemas.microsoft.com/office/drawing/2014/main" id="{B6A44104-D3CF-4043-95CC-22BB01A7C434}"/>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AF8BB960-B753-4416-885F-4670D7B635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476468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1DA8CC49-A5DC-43C8-90AB-27E510C897D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E5C0E9C-E09A-41F1-8995-8D7C37796D3D}" type="slidenum">
              <a:rPr lang="en-US" altLang="en-US" sz="1200" smtClean="0"/>
              <a:pPr/>
              <a:t>9</a:t>
            </a:fld>
            <a:endParaRPr lang="en-US" altLang="en-US" sz="1200"/>
          </a:p>
        </p:txBody>
      </p:sp>
      <p:sp>
        <p:nvSpPr>
          <p:cNvPr id="27651" name="Rectangle 2">
            <a:extLst>
              <a:ext uri="{FF2B5EF4-FFF2-40B4-BE49-F238E27FC236}">
                <a16:creationId xmlns:a16="http://schemas.microsoft.com/office/drawing/2014/main" id="{6CD52FC8-0390-4C4D-AD2C-A24255AE66CA}"/>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2E5BEFF7-B52C-49A9-9061-CDBDC3864FB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256745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3FDFD3B-99A3-4DAE-9FE7-E6247F727FAC}" type="slidenum">
              <a:rPr lang="en-US" altLang="en-US"/>
              <a:pPr>
                <a:defRPr/>
              </a:pPr>
              <a:t>‹#›</a:t>
            </a:fld>
            <a:endParaRPr lang="en-US" altLang="en-US"/>
          </a:p>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F4A18791-FC75-44CA-945F-6E0C193E2DAB}" type="slidenum">
              <a:rPr lang="en-US" altLang="en-US"/>
              <a:pPr>
                <a:defRPr/>
              </a:pPr>
              <a:t>‹#›</a:t>
            </a:fld>
            <a:endParaRPr lang="en-US" altLang="en-US"/>
          </a:p>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88900"/>
            <a:ext cx="2076450" cy="622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88900"/>
            <a:ext cx="6076950" cy="622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A08D03CA-4B2F-4FB2-9C5F-D2D9B2D2647F}" type="slidenum">
              <a:rPr lang="en-US" altLang="en-US"/>
              <a:pPr>
                <a:defRPr/>
              </a:pPr>
              <a:t>‹#›</a:t>
            </a:fld>
            <a:endParaRPr lang="en-US" altLang="en-US"/>
          </a:p>
          <a:p>
            <a:pPr>
              <a:defRPr/>
            </a:pPr>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88900"/>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9370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0BEC39B-7CBB-44B4-B537-C4133E537E60}" type="slidenum">
              <a:rPr lang="en-US" altLang="en-US"/>
              <a:pPr>
                <a:defRPr/>
              </a:pPr>
              <a:t>‹#›</a:t>
            </a:fld>
            <a:endParaRPr lang="en-US" altLang="en-US"/>
          </a:p>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EA18B4B9-F708-4F6E-AED7-A0272BCD67B8}" type="slidenum">
              <a:rPr lang="en-US" altLang="en-US"/>
              <a:pPr>
                <a:defRPr/>
              </a:pPr>
              <a:t>‹#›</a:t>
            </a:fld>
            <a:endParaRPr lang="en-US" altLang="en-US"/>
          </a:p>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660FC66E-602B-49F2-A8F0-E3B10850C7F7}" type="slidenum">
              <a:rPr lang="en-US" altLang="en-US"/>
              <a:pPr>
                <a:defRPr/>
              </a:pPr>
              <a:t>‹#›</a:t>
            </a:fld>
            <a:endParaRPr lang="en-US" altLang="en-US"/>
          </a:p>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08D6C1C1-8414-4248-A471-6E7EDA6CA1CE}" type="slidenum">
              <a:rPr lang="en-US" altLang="en-US"/>
              <a:pPr>
                <a:defRPr/>
              </a:pPr>
              <a:t>‹#›</a:t>
            </a:fld>
            <a:endParaRPr lang="en-US" altLang="en-US"/>
          </a:p>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9E7B3C56-F787-447F-B464-8D7509A82BFE}" type="slidenum">
              <a:rPr lang="en-US" altLang="en-US"/>
              <a:pPr>
                <a:defRPr/>
              </a:pPr>
              <a:t>‹#›</a:t>
            </a:fld>
            <a:endParaRPr lang="en-US" altLang="en-US"/>
          </a:p>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8CE6381-5DF8-4387-997B-DB5B6D681A11}" type="slidenum">
              <a:rPr lang="en-US" altLang="en-US"/>
              <a:pPr>
                <a:defRPr/>
              </a:pPr>
              <a:t>‹#›</a:t>
            </a:fld>
            <a:endParaRPr lang="en-US" altLang="en-US"/>
          </a:p>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A8C3D30-F0FC-4D6E-A0BD-67F90ABE9A0A}" type="slidenum">
              <a:rPr lang="en-US" altLang="en-US"/>
              <a:pPr>
                <a:defRPr/>
              </a:pPr>
              <a:t>‹#›</a:t>
            </a:fld>
            <a:endParaRPr lang="en-US" altLang="en-US"/>
          </a:p>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7A8BC03F-1004-4240-9ACC-7AE767718500}" type="slidenum">
              <a:rPr lang="en-US" altLang="en-US"/>
              <a:pPr>
                <a:defRPr/>
              </a:pPr>
              <a:t>‹#›</a:t>
            </a:fld>
            <a:endParaRPr lang="en-US" altLang="en-US"/>
          </a:p>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3647E637-ADEF-4697-8E9A-BC30D72806C0}" type="slidenum">
              <a:rPr lang="en-US" altLang="en-US"/>
              <a:pPr>
                <a:defRPr/>
              </a:pPr>
              <a:t>‹#›</a:t>
            </a:fld>
            <a:endParaRPr lang="en-US" altLang="en-US"/>
          </a:p>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3" name="Rectangle 29"/>
          <p:cNvSpPr>
            <a:spLocks noChangeArrowheads="1"/>
          </p:cNvSpPr>
          <p:nvPr/>
        </p:nvSpPr>
        <p:spPr bwMode="auto">
          <a:xfrm>
            <a:off x="0" y="0"/>
            <a:ext cx="9144000" cy="1206500"/>
          </a:xfrm>
          <a:prstGeom prst="rect">
            <a:avLst/>
          </a:prstGeom>
          <a:gradFill rotWithShape="0">
            <a:gsLst>
              <a:gs pos="0">
                <a:srgbClr val="333399"/>
              </a:gs>
              <a:gs pos="100000">
                <a:srgbClr val="333399">
                  <a:gamma/>
                  <a:shade val="0"/>
                  <a:invGamma/>
                </a:srgbClr>
              </a:gs>
            </a:gsLst>
            <a:lin ang="2700000" scaled="1"/>
          </a:gradFill>
          <a:ln w="9525">
            <a:noFill/>
            <a:miter lim="800000"/>
            <a:headEnd/>
            <a:tailEnd/>
          </a:ln>
          <a:effectLst/>
        </p:spPr>
        <p:txBody>
          <a:bodyPr wrap="none" anchor="ctr"/>
          <a:lstStyle/>
          <a:p>
            <a:pPr>
              <a:defRPr/>
            </a:pPr>
            <a:endParaRPr lang="en-US"/>
          </a:p>
        </p:txBody>
      </p:sp>
      <p:sp>
        <p:nvSpPr>
          <p:cNvPr id="1026" name="Rectangle 2"/>
          <p:cNvSpPr>
            <a:spLocks noGrp="1" noChangeArrowheads="1"/>
          </p:cNvSpPr>
          <p:nvPr>
            <p:ph type="title"/>
          </p:nvPr>
        </p:nvSpPr>
        <p:spPr bwMode="auto">
          <a:xfrm>
            <a:off x="381000" y="88900"/>
            <a:ext cx="8305800" cy="914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br>
              <a:rPr lang="en-US" altLang="en-US"/>
            </a:br>
            <a:endParaRPr lang="en-US" altLang="en-US"/>
          </a:p>
        </p:txBody>
      </p:sp>
      <p:sp>
        <p:nvSpPr>
          <p:cNvPr id="1028" name="Rectangle 3"/>
          <p:cNvSpPr>
            <a:spLocks noGrp="1" noChangeArrowheads="1"/>
          </p:cNvSpPr>
          <p:nvPr>
            <p:ph type="body" idx="1"/>
          </p:nvPr>
        </p:nvSpPr>
        <p:spPr bwMode="auto">
          <a:xfrm>
            <a:off x="393700" y="1460500"/>
            <a:ext cx="8293100" cy="485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239000" y="5905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r>
              <a:rPr lang="en-US" altLang="en-US"/>
              <a:t>v.1 </a:t>
            </a:r>
          </a:p>
          <a:p>
            <a:pPr>
              <a:defRPr/>
            </a:pPr>
            <a:fld id="{8EF4F7DA-5373-4A24-B1F2-0D4307511018}" type="slidenum">
              <a:rPr lang="en-US" altLang="en-US"/>
              <a:pPr>
                <a:defRPr/>
              </a:pPr>
              <a:t>‹#›</a:t>
            </a:fld>
            <a:endParaRPr lang="en-US" altLang="en-US"/>
          </a:p>
          <a:p>
            <a:pPr>
              <a:defRPr/>
            </a:pPr>
            <a:endParaRPr lang="en-US" altLang="en-US"/>
          </a:p>
        </p:txBody>
      </p:sp>
      <p:sp>
        <p:nvSpPr>
          <p:cNvPr id="1075" name="Rectangle 51"/>
          <p:cNvSpPr>
            <a:spLocks noChangeArrowheads="1"/>
          </p:cNvSpPr>
          <p:nvPr/>
        </p:nvSpPr>
        <p:spPr bwMode="auto">
          <a:xfrm>
            <a:off x="0" y="1131888"/>
            <a:ext cx="9144000" cy="74612"/>
          </a:xfrm>
          <a:prstGeom prst="rect">
            <a:avLst/>
          </a:prstGeom>
          <a:gradFill rotWithShape="0">
            <a:gsLst>
              <a:gs pos="0">
                <a:schemeClr val="folHlink"/>
              </a:gs>
              <a:gs pos="100000">
                <a:schemeClr val="folHlink">
                  <a:gamma/>
                  <a:shade val="0"/>
                  <a:invGamma/>
                </a:scheme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p:titleStyle>
    <p:body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Intro to MIS - MGS351</a:t>
            </a:r>
          </a:p>
        </p:txBody>
      </p:sp>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r>
              <a:rPr lang="en-US" sz="3600" dirty="0"/>
              <a:t>Obtain Valuable Information </a:t>
            </a:r>
          </a:p>
          <a:p>
            <a:pPr algn="ctr" eaLnBrk="1" hangingPunct="1">
              <a:buFont typeface="Arial" pitchFamily="34" charset="0"/>
              <a:buNone/>
            </a:pPr>
            <a:r>
              <a:rPr lang="en-US" sz="3600" dirty="0"/>
              <a:t>Using Queries</a:t>
            </a:r>
          </a:p>
          <a:p>
            <a:pPr algn="ctr" eaLnBrk="1" hangingPunct="1">
              <a:buFont typeface="Arial" pitchFamily="34" charset="0"/>
              <a:buNone/>
            </a:pPr>
            <a:endParaRPr lang="en-US" sz="3600" dirty="0"/>
          </a:p>
          <a:p>
            <a:pPr algn="ctr" eaLnBrk="1" hangingPunct="1">
              <a:buFont typeface="Arial" pitchFamily="34" charset="0"/>
              <a:buNone/>
            </a:pPr>
            <a:r>
              <a:rPr lang="en-US" sz="3600" dirty="0"/>
              <a:t>Chapter 4</a:t>
            </a:r>
          </a:p>
        </p:txBody>
      </p:sp>
    </p:spTree>
    <p:extLst>
      <p:ext uri="{BB962C8B-B14F-4D97-AF65-F5344CB8AC3E}">
        <p14:creationId xmlns:p14="http://schemas.microsoft.com/office/powerpoint/2010/main" val="2792978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BEB941C4-9378-40C2-BCAA-4E7AB3DD2C58}"/>
              </a:ext>
            </a:extLst>
          </p:cNvPr>
          <p:cNvSpPr>
            <a:spLocks noGrp="1" noChangeArrowheads="1"/>
          </p:cNvSpPr>
          <p:nvPr>
            <p:ph type="title"/>
          </p:nvPr>
        </p:nvSpPr>
        <p:spPr/>
        <p:txBody>
          <a:bodyPr/>
          <a:lstStyle/>
          <a:p>
            <a:r>
              <a:rPr lang="en-US" altLang="en-US" dirty="0">
                <a:latin typeface="Arial" panose="020B0604020202020204" pitchFamily="34" charset="0"/>
              </a:rPr>
              <a:t>Who has a GPA greater than 3.5?</a:t>
            </a:r>
          </a:p>
        </p:txBody>
      </p:sp>
      <p:pic>
        <p:nvPicPr>
          <p:cNvPr id="2" name="Picture 1" descr="Filter criteria where GPA greater than 3.50">
            <a:extLst>
              <a:ext uri="{FF2B5EF4-FFF2-40B4-BE49-F238E27FC236}">
                <a16:creationId xmlns:a16="http://schemas.microsoft.com/office/drawing/2014/main" id="{FDB54A6B-BFD2-4A9D-A0C4-BE0B2E5BCEBA}"/>
              </a:ext>
            </a:extLst>
          </p:cNvPr>
          <p:cNvPicPr>
            <a:picLocks noChangeAspect="1"/>
          </p:cNvPicPr>
          <p:nvPr/>
        </p:nvPicPr>
        <p:blipFill>
          <a:blip r:embed="rId3"/>
          <a:stretch>
            <a:fillRect/>
          </a:stretch>
        </p:blipFill>
        <p:spPr>
          <a:xfrm>
            <a:off x="1371600" y="2442624"/>
            <a:ext cx="6400800" cy="1972752"/>
          </a:xfrm>
          <a:prstGeom prst="rect">
            <a:avLst/>
          </a:prstGeom>
        </p:spPr>
      </p:pic>
    </p:spTree>
    <p:extLst>
      <p:ext uri="{BB962C8B-B14F-4D97-AF65-F5344CB8AC3E}">
        <p14:creationId xmlns:p14="http://schemas.microsoft.com/office/powerpoint/2010/main" val="4155636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DB6ADDDD-F7A2-4FB0-9BA8-B0F4E4271AEB}"/>
              </a:ext>
            </a:extLst>
          </p:cNvPr>
          <p:cNvSpPr>
            <a:spLocks noGrp="1" noChangeArrowheads="1"/>
          </p:cNvSpPr>
          <p:nvPr>
            <p:ph type="title"/>
          </p:nvPr>
        </p:nvSpPr>
        <p:spPr/>
        <p:txBody>
          <a:bodyPr/>
          <a:lstStyle/>
          <a:p>
            <a:r>
              <a:rPr lang="en-US" altLang="en-US" dirty="0">
                <a:latin typeface="Arial" panose="020B0604020202020204" pitchFamily="34" charset="0"/>
              </a:rPr>
              <a:t>Who has a GPA between 3.2 and 3.5?</a:t>
            </a:r>
          </a:p>
        </p:txBody>
      </p:sp>
      <p:pic>
        <p:nvPicPr>
          <p:cNvPr id="2" name="Picture 1" descr="Filter criteria where GPA greater than 3.20 and another criteria where GPA less than 3.50">
            <a:extLst>
              <a:ext uri="{FF2B5EF4-FFF2-40B4-BE49-F238E27FC236}">
                <a16:creationId xmlns:a16="http://schemas.microsoft.com/office/drawing/2014/main" id="{378610BC-66B4-4480-9F07-DE6C97E75FC3}"/>
              </a:ext>
            </a:extLst>
          </p:cNvPr>
          <p:cNvPicPr>
            <a:picLocks noChangeAspect="1"/>
          </p:cNvPicPr>
          <p:nvPr/>
        </p:nvPicPr>
        <p:blipFill>
          <a:blip r:embed="rId3"/>
          <a:stretch>
            <a:fillRect/>
          </a:stretch>
        </p:blipFill>
        <p:spPr>
          <a:xfrm>
            <a:off x="1371600" y="2247429"/>
            <a:ext cx="6400800" cy="3556000"/>
          </a:xfrm>
          <a:prstGeom prst="rect">
            <a:avLst/>
          </a:prstGeom>
        </p:spPr>
      </p:pic>
    </p:spTree>
    <p:extLst>
      <p:ext uri="{BB962C8B-B14F-4D97-AF65-F5344CB8AC3E}">
        <p14:creationId xmlns:p14="http://schemas.microsoft.com/office/powerpoint/2010/main" val="2936897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A852358D-CDE1-4820-9E19-055F35AB4D9E}"/>
              </a:ext>
            </a:extLst>
          </p:cNvPr>
          <p:cNvSpPr>
            <a:spLocks noGrp="1" noChangeArrowheads="1"/>
          </p:cNvSpPr>
          <p:nvPr>
            <p:ph type="title"/>
          </p:nvPr>
        </p:nvSpPr>
        <p:spPr/>
        <p:txBody>
          <a:bodyPr/>
          <a:lstStyle/>
          <a:p>
            <a:r>
              <a:rPr lang="en-US" altLang="en-US" dirty="0">
                <a:latin typeface="Arial" panose="020B0604020202020204" pitchFamily="34" charset="0"/>
              </a:rPr>
              <a:t>Who is a Senior OR Accounting major?</a:t>
            </a:r>
          </a:p>
        </p:txBody>
      </p:sp>
      <p:pic>
        <p:nvPicPr>
          <p:cNvPr id="3" name="Picture 2" descr="Filter criteria where Class equals SR and another criteria where Major equals MGA.  The filter logic is 1 OR 2">
            <a:extLst>
              <a:ext uri="{FF2B5EF4-FFF2-40B4-BE49-F238E27FC236}">
                <a16:creationId xmlns:a16="http://schemas.microsoft.com/office/drawing/2014/main" id="{D73B4A6C-A4D5-456B-812E-4B381ECA117D}"/>
              </a:ext>
            </a:extLst>
          </p:cNvPr>
          <p:cNvPicPr>
            <a:picLocks noChangeAspect="1"/>
          </p:cNvPicPr>
          <p:nvPr/>
        </p:nvPicPr>
        <p:blipFill>
          <a:blip r:embed="rId3"/>
          <a:stretch>
            <a:fillRect/>
          </a:stretch>
        </p:blipFill>
        <p:spPr>
          <a:xfrm>
            <a:off x="2019907" y="1430214"/>
            <a:ext cx="5027986" cy="4970589"/>
          </a:xfrm>
          <a:prstGeom prst="rect">
            <a:avLst/>
          </a:prstGeom>
        </p:spPr>
      </p:pic>
    </p:spTree>
    <p:extLst>
      <p:ext uri="{BB962C8B-B14F-4D97-AF65-F5344CB8AC3E}">
        <p14:creationId xmlns:p14="http://schemas.microsoft.com/office/powerpoint/2010/main" val="534984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8FBB0E00-204E-4248-BBB2-7AC23CC79912}"/>
              </a:ext>
            </a:extLst>
          </p:cNvPr>
          <p:cNvSpPr>
            <a:spLocks noGrp="1" noChangeArrowheads="1"/>
          </p:cNvSpPr>
          <p:nvPr>
            <p:ph type="title"/>
          </p:nvPr>
        </p:nvSpPr>
        <p:spPr/>
        <p:txBody>
          <a:bodyPr/>
          <a:lstStyle/>
          <a:p>
            <a:r>
              <a:rPr lang="en-US" altLang="en-US" dirty="0">
                <a:latin typeface="Arial" panose="020B0604020202020204" pitchFamily="34" charset="0"/>
              </a:rPr>
              <a:t>Who is a Senior AND Accounting major?</a:t>
            </a:r>
          </a:p>
        </p:txBody>
      </p:sp>
      <p:pic>
        <p:nvPicPr>
          <p:cNvPr id="2" name="Picture 1" descr="Filter criteria where Class equals SR and another criteria where Major equals MGA.  The filter logic is 1 AND 2">
            <a:extLst>
              <a:ext uri="{FF2B5EF4-FFF2-40B4-BE49-F238E27FC236}">
                <a16:creationId xmlns:a16="http://schemas.microsoft.com/office/drawing/2014/main" id="{32C40ACB-8133-4D28-8CBF-B22CC94014A3}"/>
              </a:ext>
            </a:extLst>
          </p:cNvPr>
          <p:cNvPicPr>
            <a:picLocks noChangeAspect="1"/>
          </p:cNvPicPr>
          <p:nvPr/>
        </p:nvPicPr>
        <p:blipFill>
          <a:blip r:embed="rId3"/>
          <a:stretch>
            <a:fillRect/>
          </a:stretch>
        </p:blipFill>
        <p:spPr>
          <a:xfrm>
            <a:off x="2057400" y="1434974"/>
            <a:ext cx="5029200" cy="4983061"/>
          </a:xfrm>
          <a:prstGeom prst="rect">
            <a:avLst/>
          </a:prstGeom>
        </p:spPr>
      </p:pic>
    </p:spTree>
    <p:extLst>
      <p:ext uri="{BB962C8B-B14F-4D97-AF65-F5344CB8AC3E}">
        <p14:creationId xmlns:p14="http://schemas.microsoft.com/office/powerpoint/2010/main" val="43896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02E328CA-08E3-4A45-9C9B-98BCD4034A00}"/>
              </a:ext>
            </a:extLst>
          </p:cNvPr>
          <p:cNvSpPr>
            <a:spLocks noGrp="1" noChangeArrowheads="1"/>
          </p:cNvSpPr>
          <p:nvPr>
            <p:ph type="title"/>
          </p:nvPr>
        </p:nvSpPr>
        <p:spPr/>
        <p:txBody>
          <a:bodyPr/>
          <a:lstStyle/>
          <a:p>
            <a:r>
              <a:rPr lang="en-US" altLang="en-US" dirty="0">
                <a:latin typeface="Arial" panose="020B0604020202020204" pitchFamily="34" charset="0"/>
              </a:rPr>
              <a:t>Who is a Jr or Sr and a </a:t>
            </a:r>
            <a:r>
              <a:rPr lang="en-US" altLang="en-US" dirty="0" err="1">
                <a:latin typeface="Arial" panose="020B0604020202020204" pitchFamily="34" charset="0"/>
              </a:rPr>
              <a:t>Mgmt</a:t>
            </a:r>
            <a:r>
              <a:rPr lang="en-US" altLang="en-US" dirty="0">
                <a:latin typeface="Arial" panose="020B0604020202020204" pitchFamily="34" charset="0"/>
              </a:rPr>
              <a:t> (MG) major?</a:t>
            </a:r>
          </a:p>
        </p:txBody>
      </p:sp>
      <p:pic>
        <p:nvPicPr>
          <p:cNvPr id="4" name="Picture 3" descr="Filter criteria where Class equals JR, SR and another criteria where Major equals MG.  The filter logic is 1 AND 2">
            <a:extLst>
              <a:ext uri="{FF2B5EF4-FFF2-40B4-BE49-F238E27FC236}">
                <a16:creationId xmlns:a16="http://schemas.microsoft.com/office/drawing/2014/main" id="{D323A242-6FB9-438D-81A8-85CE4B76C8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049" y="1464728"/>
            <a:ext cx="5029902" cy="5020376"/>
          </a:xfrm>
          <a:prstGeom prst="rect">
            <a:avLst/>
          </a:prstGeom>
        </p:spPr>
      </p:pic>
    </p:spTree>
    <p:extLst>
      <p:ext uri="{BB962C8B-B14F-4D97-AF65-F5344CB8AC3E}">
        <p14:creationId xmlns:p14="http://schemas.microsoft.com/office/powerpoint/2010/main" val="481765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DA2D76BF-395A-421E-A230-333003834D2A}"/>
              </a:ext>
            </a:extLst>
          </p:cNvPr>
          <p:cNvSpPr>
            <a:spLocks noGrp="1" noChangeArrowheads="1"/>
          </p:cNvSpPr>
          <p:nvPr>
            <p:ph type="title"/>
          </p:nvPr>
        </p:nvSpPr>
        <p:spPr/>
        <p:txBody>
          <a:bodyPr/>
          <a:lstStyle/>
          <a:p>
            <a:r>
              <a:rPr lang="en-US" altLang="en-US" dirty="0">
                <a:latin typeface="Arial" panose="020B0604020202020204" pitchFamily="34" charset="0"/>
              </a:rPr>
              <a:t>Who is a Jr or Sr and a (MG) major with a grade of A or B?</a:t>
            </a:r>
          </a:p>
        </p:txBody>
      </p:sp>
      <p:pic>
        <p:nvPicPr>
          <p:cNvPr id="3" name="Picture 2" descr="Filter criteria where Class equals JR, SR and another criteria where Major equals MG and a third criteria where Grade equals A, B.  The filter logic is 1 AND 2 AND 3.">
            <a:extLst>
              <a:ext uri="{FF2B5EF4-FFF2-40B4-BE49-F238E27FC236}">
                <a16:creationId xmlns:a16="http://schemas.microsoft.com/office/drawing/2014/main" id="{AF97B134-8A0F-4EBA-B104-612A4A433C82}"/>
              </a:ext>
            </a:extLst>
          </p:cNvPr>
          <p:cNvPicPr>
            <a:picLocks noChangeAspect="1"/>
          </p:cNvPicPr>
          <p:nvPr/>
        </p:nvPicPr>
        <p:blipFill>
          <a:blip r:embed="rId3"/>
          <a:stretch>
            <a:fillRect/>
          </a:stretch>
        </p:blipFill>
        <p:spPr>
          <a:xfrm>
            <a:off x="2476500" y="1512444"/>
            <a:ext cx="4191000" cy="5191125"/>
          </a:xfrm>
          <a:prstGeom prst="rect">
            <a:avLst/>
          </a:prstGeom>
        </p:spPr>
      </p:pic>
    </p:spTree>
    <p:extLst>
      <p:ext uri="{BB962C8B-B14F-4D97-AF65-F5344CB8AC3E}">
        <p14:creationId xmlns:p14="http://schemas.microsoft.com/office/powerpoint/2010/main" val="3047254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D318E9C4-5EFC-431E-B031-C70919A797B7}"/>
              </a:ext>
            </a:extLst>
          </p:cNvPr>
          <p:cNvSpPr>
            <a:spLocks noGrp="1" noChangeArrowheads="1"/>
          </p:cNvSpPr>
          <p:nvPr>
            <p:ph type="title"/>
          </p:nvPr>
        </p:nvSpPr>
        <p:spPr/>
        <p:txBody>
          <a:bodyPr/>
          <a:lstStyle/>
          <a:p>
            <a:r>
              <a:rPr lang="en-US" altLang="en-US">
                <a:latin typeface="Arial" panose="020B0604020202020204" pitchFamily="34" charset="0"/>
              </a:rPr>
              <a:t>Who is a not a Freshman?</a:t>
            </a:r>
          </a:p>
        </p:txBody>
      </p:sp>
      <p:pic>
        <p:nvPicPr>
          <p:cNvPr id="2" name="Picture 1" descr="Filter criteria where Class not equal to FR">
            <a:extLst>
              <a:ext uri="{FF2B5EF4-FFF2-40B4-BE49-F238E27FC236}">
                <a16:creationId xmlns:a16="http://schemas.microsoft.com/office/drawing/2014/main" id="{B287C178-21EA-4D43-B1D0-B38F9CB0D7E2}"/>
              </a:ext>
            </a:extLst>
          </p:cNvPr>
          <p:cNvPicPr>
            <a:picLocks noChangeAspect="1"/>
          </p:cNvPicPr>
          <p:nvPr/>
        </p:nvPicPr>
        <p:blipFill>
          <a:blip r:embed="rId3"/>
          <a:stretch>
            <a:fillRect/>
          </a:stretch>
        </p:blipFill>
        <p:spPr>
          <a:xfrm>
            <a:off x="1371600" y="2444806"/>
            <a:ext cx="6400800" cy="1968388"/>
          </a:xfrm>
          <a:prstGeom prst="rect">
            <a:avLst/>
          </a:prstGeom>
        </p:spPr>
      </p:pic>
    </p:spTree>
    <p:extLst>
      <p:ext uri="{BB962C8B-B14F-4D97-AF65-F5344CB8AC3E}">
        <p14:creationId xmlns:p14="http://schemas.microsoft.com/office/powerpoint/2010/main" val="2184405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7B4CDA-5525-4921-A119-9C49BE350FED}"/>
              </a:ext>
            </a:extLst>
          </p:cNvPr>
          <p:cNvSpPr>
            <a:spLocks noGrp="1" noChangeArrowheads="1"/>
          </p:cNvSpPr>
          <p:nvPr>
            <p:ph type="title"/>
          </p:nvPr>
        </p:nvSpPr>
        <p:spPr>
          <a:xfrm>
            <a:off x="381000" y="88900"/>
            <a:ext cx="8305800" cy="914400"/>
          </a:xfrm>
        </p:spPr>
        <p:txBody>
          <a:bodyPr/>
          <a:lstStyle/>
          <a:p>
            <a:r>
              <a:rPr lang="en-US" altLang="en-US" dirty="0">
                <a:latin typeface="Arial" panose="020B0604020202020204" pitchFamily="34" charset="0"/>
              </a:rPr>
              <a:t>Formula Fields</a:t>
            </a:r>
            <a:endParaRPr lang="en-US" altLang="en-US" sz="6000" dirty="0">
              <a:latin typeface="Arial" panose="020B0604020202020204" pitchFamily="34" charset="0"/>
            </a:endParaRPr>
          </a:p>
        </p:txBody>
      </p:sp>
      <p:sp>
        <p:nvSpPr>
          <p:cNvPr id="8195" name="Rectangle 5">
            <a:extLst>
              <a:ext uri="{FF2B5EF4-FFF2-40B4-BE49-F238E27FC236}">
                <a16:creationId xmlns:a16="http://schemas.microsoft.com/office/drawing/2014/main" id="{CEC68AB9-C2F4-47D1-8707-6450990ACBBF}"/>
              </a:ext>
            </a:extLst>
          </p:cNvPr>
          <p:cNvSpPr>
            <a:spLocks noGrp="1" noChangeArrowheads="1"/>
          </p:cNvSpPr>
          <p:nvPr>
            <p:ph type="body" idx="1"/>
          </p:nvPr>
        </p:nvSpPr>
        <p:spPr>
          <a:xfrm>
            <a:off x="393700" y="1321806"/>
            <a:ext cx="8293100" cy="4990094"/>
          </a:xfrm>
        </p:spPr>
        <p:txBody>
          <a:bodyPr/>
          <a:lstStyle/>
          <a:p>
            <a:pPr>
              <a:spcBef>
                <a:spcPts val="600"/>
              </a:spcBef>
              <a:spcAft>
                <a:spcPts val="600"/>
              </a:spcAft>
            </a:pPr>
            <a:r>
              <a:rPr lang="en-US" altLang="en-US" sz="3600" dirty="0">
                <a:latin typeface="Arial" panose="020B0604020202020204" pitchFamily="34" charset="0"/>
              </a:rPr>
              <a:t>Can perform simple calculations and complex operations to display calculated results.</a:t>
            </a:r>
          </a:p>
          <a:p>
            <a:pPr lvl="1">
              <a:spcBef>
                <a:spcPts val="600"/>
              </a:spcBef>
              <a:spcAft>
                <a:spcPts val="600"/>
              </a:spcAft>
            </a:pPr>
            <a:r>
              <a:rPr lang="en-US" altLang="en-US" sz="3200" dirty="0">
                <a:latin typeface="Arial" panose="020B0604020202020204" pitchFamily="34" charset="0"/>
              </a:rPr>
              <a:t>Number of days since last sales contact</a:t>
            </a:r>
          </a:p>
          <a:p>
            <a:pPr lvl="1">
              <a:spcBef>
                <a:spcPts val="600"/>
              </a:spcBef>
              <a:spcAft>
                <a:spcPts val="600"/>
              </a:spcAft>
            </a:pPr>
            <a:r>
              <a:rPr lang="en-US" altLang="en-US" sz="3200" dirty="0">
                <a:latin typeface="Arial" panose="020B0604020202020204" pitchFamily="34" charset="0"/>
              </a:rPr>
              <a:t>Profit margin calculation</a:t>
            </a:r>
          </a:p>
          <a:p>
            <a:pPr lvl="1">
              <a:spcBef>
                <a:spcPts val="600"/>
              </a:spcBef>
              <a:spcAft>
                <a:spcPts val="600"/>
              </a:spcAft>
            </a:pPr>
            <a:r>
              <a:rPr lang="en-US" altLang="en-US" sz="3200" dirty="0">
                <a:latin typeface="Arial" panose="020B0604020202020204" pitchFamily="34" charset="0"/>
              </a:rPr>
              <a:t>Volume discount calculation</a:t>
            </a:r>
          </a:p>
          <a:p>
            <a:pPr lvl="1">
              <a:spcBef>
                <a:spcPts val="600"/>
              </a:spcBef>
              <a:spcAft>
                <a:spcPts val="600"/>
              </a:spcAft>
            </a:pPr>
            <a:r>
              <a:rPr lang="en-US" altLang="en-US" sz="3200" dirty="0">
                <a:latin typeface="Arial" panose="020B0604020202020204" pitchFamily="34" charset="0"/>
              </a:rPr>
              <a:t>Account rating</a:t>
            </a:r>
          </a:p>
          <a:p>
            <a:pPr>
              <a:spcBef>
                <a:spcPts val="600"/>
              </a:spcBef>
              <a:spcAft>
                <a:spcPts val="600"/>
              </a:spcAft>
            </a:pPr>
            <a:r>
              <a:rPr lang="en-US" altLang="en-US" sz="3600" dirty="0">
                <a:latin typeface="Arial" panose="020B0604020202020204" pitchFamily="34" charset="0"/>
              </a:rPr>
              <a:t>Math, Text, Logical, Date, Summary and Advanced Functions</a:t>
            </a:r>
          </a:p>
          <a:p>
            <a:pPr>
              <a:spcBef>
                <a:spcPts val="600"/>
              </a:spcBef>
              <a:spcAft>
                <a:spcPts val="600"/>
              </a:spcAft>
            </a:pPr>
            <a:endParaRPr lang="en-US" altLang="en-US" sz="3600" dirty="0">
              <a:latin typeface="Arial" panose="020B0604020202020204" pitchFamily="34" charset="0"/>
            </a:endParaRPr>
          </a:p>
        </p:txBody>
      </p:sp>
    </p:spTree>
    <p:extLst>
      <p:ext uri="{BB962C8B-B14F-4D97-AF65-F5344CB8AC3E}">
        <p14:creationId xmlns:p14="http://schemas.microsoft.com/office/powerpoint/2010/main" val="677952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7B4CDA-5525-4921-A119-9C49BE350FED}"/>
              </a:ext>
            </a:extLst>
          </p:cNvPr>
          <p:cNvSpPr>
            <a:spLocks noGrp="1" noChangeArrowheads="1"/>
          </p:cNvSpPr>
          <p:nvPr>
            <p:ph type="title"/>
          </p:nvPr>
        </p:nvSpPr>
        <p:spPr>
          <a:xfrm>
            <a:off x="381000" y="88900"/>
            <a:ext cx="8305800" cy="914400"/>
          </a:xfrm>
        </p:spPr>
        <p:txBody>
          <a:bodyPr/>
          <a:lstStyle/>
          <a:p>
            <a:r>
              <a:rPr lang="en-US" altLang="en-US" dirty="0">
                <a:latin typeface="Arial" panose="020B0604020202020204" pitchFamily="34" charset="0"/>
              </a:rPr>
              <a:t>Formula Field - Math Examples</a:t>
            </a:r>
            <a:endParaRPr lang="en-US" altLang="en-US" sz="6000" dirty="0">
              <a:latin typeface="Arial" panose="020B0604020202020204" pitchFamily="34" charset="0"/>
            </a:endParaRPr>
          </a:p>
        </p:txBody>
      </p:sp>
      <p:sp>
        <p:nvSpPr>
          <p:cNvPr id="8195" name="Rectangle 5">
            <a:extLst>
              <a:ext uri="{FF2B5EF4-FFF2-40B4-BE49-F238E27FC236}">
                <a16:creationId xmlns:a16="http://schemas.microsoft.com/office/drawing/2014/main" id="{CEC68AB9-C2F4-47D1-8707-6450990ACBBF}"/>
              </a:ext>
            </a:extLst>
          </p:cNvPr>
          <p:cNvSpPr>
            <a:spLocks noGrp="1" noChangeArrowheads="1"/>
          </p:cNvSpPr>
          <p:nvPr>
            <p:ph type="body" idx="1"/>
          </p:nvPr>
        </p:nvSpPr>
        <p:spPr>
          <a:xfrm>
            <a:off x="393700" y="1321806"/>
            <a:ext cx="8293100" cy="4990094"/>
          </a:xfrm>
        </p:spPr>
        <p:txBody>
          <a:bodyPr/>
          <a:lstStyle/>
          <a:p>
            <a:pPr>
              <a:spcBef>
                <a:spcPts val="600"/>
              </a:spcBef>
              <a:spcAft>
                <a:spcPts val="600"/>
              </a:spcAft>
            </a:pPr>
            <a:r>
              <a:rPr lang="en-US" altLang="en-US" sz="3600" dirty="0">
                <a:latin typeface="Arial" panose="020B0604020202020204" pitchFamily="34" charset="0"/>
              </a:rPr>
              <a:t>Add, Subtract, Multiply and Divide</a:t>
            </a:r>
          </a:p>
          <a:p>
            <a:pPr>
              <a:spcBef>
                <a:spcPts val="600"/>
              </a:spcBef>
              <a:spcAft>
                <a:spcPts val="600"/>
              </a:spcAft>
            </a:pPr>
            <a:r>
              <a:rPr lang="en-US" altLang="en-US" sz="3600" dirty="0">
                <a:latin typeface="Arial" panose="020B0604020202020204" pitchFamily="34" charset="0"/>
              </a:rPr>
              <a:t>Exponents</a:t>
            </a:r>
          </a:p>
          <a:p>
            <a:pPr>
              <a:spcBef>
                <a:spcPts val="600"/>
              </a:spcBef>
              <a:spcAft>
                <a:spcPts val="600"/>
              </a:spcAft>
            </a:pPr>
            <a:r>
              <a:rPr lang="en-US" altLang="en-US" sz="3600" dirty="0">
                <a:latin typeface="Arial" panose="020B0604020202020204" pitchFamily="34" charset="0"/>
              </a:rPr>
              <a:t>Order of Operations using ( )</a:t>
            </a:r>
          </a:p>
          <a:p>
            <a:pPr>
              <a:spcBef>
                <a:spcPts val="600"/>
              </a:spcBef>
              <a:spcAft>
                <a:spcPts val="600"/>
              </a:spcAft>
            </a:pPr>
            <a:r>
              <a:rPr lang="en-US" altLang="en-US" sz="3600" dirty="0">
                <a:latin typeface="Arial" panose="020B0604020202020204" pitchFamily="34" charset="0"/>
              </a:rPr>
              <a:t>MIN, MAX, SQRT, ABS, MOD</a:t>
            </a:r>
          </a:p>
          <a:p>
            <a:pPr>
              <a:spcBef>
                <a:spcPts val="600"/>
              </a:spcBef>
              <a:spcAft>
                <a:spcPts val="600"/>
              </a:spcAft>
            </a:pPr>
            <a:r>
              <a:rPr lang="en-US" altLang="en-US" sz="3600" dirty="0">
                <a:latin typeface="Arial" panose="020B0604020202020204" pitchFamily="34" charset="0"/>
              </a:rPr>
              <a:t>ROUND</a:t>
            </a:r>
          </a:p>
          <a:p>
            <a:pPr>
              <a:spcBef>
                <a:spcPts val="600"/>
              </a:spcBef>
              <a:spcAft>
                <a:spcPts val="600"/>
              </a:spcAft>
            </a:pPr>
            <a:endParaRPr lang="en-US" altLang="en-US" sz="3600" dirty="0">
              <a:latin typeface="Arial" panose="020B0604020202020204" pitchFamily="34" charset="0"/>
            </a:endParaRPr>
          </a:p>
        </p:txBody>
      </p:sp>
    </p:spTree>
    <p:extLst>
      <p:ext uri="{BB962C8B-B14F-4D97-AF65-F5344CB8AC3E}">
        <p14:creationId xmlns:p14="http://schemas.microsoft.com/office/powerpoint/2010/main" val="1943969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2AB1CB4-8770-4A90-9A91-4833645C0585}"/>
              </a:ext>
            </a:extLst>
          </p:cNvPr>
          <p:cNvSpPr>
            <a:spLocks noGrp="1" noChangeArrowheads="1"/>
          </p:cNvSpPr>
          <p:nvPr>
            <p:ph type="title"/>
          </p:nvPr>
        </p:nvSpPr>
        <p:spPr/>
        <p:txBody>
          <a:bodyPr/>
          <a:lstStyle/>
          <a:p>
            <a:r>
              <a:rPr lang="en-US" altLang="en-US" dirty="0">
                <a:latin typeface="Arial" panose="020B0604020202020204" pitchFamily="34" charset="0"/>
              </a:rPr>
              <a:t>Math Calculation - Average Exam</a:t>
            </a:r>
            <a:endParaRPr lang="en-US" altLang="en-US" sz="6000" dirty="0">
              <a:latin typeface="Arial" panose="020B0604020202020204" pitchFamily="34" charset="0"/>
            </a:endParaRPr>
          </a:p>
        </p:txBody>
      </p:sp>
      <p:sp>
        <p:nvSpPr>
          <p:cNvPr id="65539" name="Rectangle 3">
            <a:extLst>
              <a:ext uri="{FF2B5EF4-FFF2-40B4-BE49-F238E27FC236}">
                <a16:creationId xmlns:a16="http://schemas.microsoft.com/office/drawing/2014/main" id="{1124CE0E-E069-4BF9-B0AF-4A98B6B2D36C}"/>
              </a:ext>
            </a:extLst>
          </p:cNvPr>
          <p:cNvSpPr>
            <a:spLocks noGrp="1" noChangeArrowheads="1"/>
          </p:cNvSpPr>
          <p:nvPr>
            <p:ph type="body" idx="1"/>
          </p:nvPr>
        </p:nvSpPr>
        <p:spPr>
          <a:xfrm>
            <a:off x="381000" y="5732207"/>
            <a:ext cx="8229600" cy="845574"/>
          </a:xfrm>
        </p:spPr>
        <p:txBody>
          <a:bodyPr/>
          <a:lstStyle/>
          <a:p>
            <a:pPr marL="0" indent="0" algn="ctr">
              <a:spcBef>
                <a:spcPts val="600"/>
              </a:spcBef>
              <a:buNone/>
            </a:pPr>
            <a:r>
              <a:rPr lang="en-US" altLang="en-US" sz="3600" dirty="0">
                <a:latin typeface="Arial" panose="020B0604020202020204" pitchFamily="34" charset="0"/>
              </a:rPr>
              <a:t>( </a:t>
            </a:r>
            <a:r>
              <a:rPr lang="en-US" altLang="en-US" sz="3600" dirty="0" err="1">
                <a:latin typeface="Arial" panose="020B0604020202020204" pitchFamily="34" charset="0"/>
              </a:rPr>
              <a:t>Midterm__c</a:t>
            </a:r>
            <a:r>
              <a:rPr lang="en-US" altLang="en-US" sz="3600" dirty="0">
                <a:latin typeface="Arial" panose="020B0604020202020204" pitchFamily="34" charset="0"/>
              </a:rPr>
              <a:t>  +  </a:t>
            </a:r>
            <a:r>
              <a:rPr lang="en-US" altLang="en-US" sz="3600" dirty="0" err="1">
                <a:latin typeface="Arial" panose="020B0604020202020204" pitchFamily="34" charset="0"/>
              </a:rPr>
              <a:t>Final__c</a:t>
            </a:r>
            <a:r>
              <a:rPr lang="en-US" altLang="en-US" sz="3600" dirty="0">
                <a:latin typeface="Arial" panose="020B0604020202020204" pitchFamily="34" charset="0"/>
              </a:rPr>
              <a:t> ) / 2</a:t>
            </a:r>
            <a:endParaRPr lang="en-US" altLang="en-US" sz="3600" dirty="0">
              <a:highlight>
                <a:srgbClr val="66CCFF"/>
              </a:highlight>
              <a:latin typeface="Arial" panose="020B0604020202020204" pitchFamily="34" charset="0"/>
            </a:endParaRPr>
          </a:p>
        </p:txBody>
      </p:sp>
      <p:pic>
        <p:nvPicPr>
          <p:cNvPr id="2" name="Picture 1" descr="Screenshot of list view of records containing Full Name, Midterm, Final and Average Exam.">
            <a:extLst>
              <a:ext uri="{FF2B5EF4-FFF2-40B4-BE49-F238E27FC236}">
                <a16:creationId xmlns:a16="http://schemas.microsoft.com/office/drawing/2014/main" id="{5086BE2E-D4A6-4427-BBC3-67A6A4F022EB}"/>
              </a:ext>
            </a:extLst>
          </p:cNvPr>
          <p:cNvPicPr>
            <a:picLocks noChangeAspect="1"/>
          </p:cNvPicPr>
          <p:nvPr/>
        </p:nvPicPr>
        <p:blipFill>
          <a:blip r:embed="rId3"/>
          <a:stretch>
            <a:fillRect/>
          </a:stretch>
        </p:blipFill>
        <p:spPr>
          <a:xfrm>
            <a:off x="970244" y="1545902"/>
            <a:ext cx="7203511" cy="3766195"/>
          </a:xfrm>
          <a:prstGeom prst="rect">
            <a:avLst/>
          </a:prstGeom>
        </p:spPr>
      </p:pic>
    </p:spTree>
    <p:extLst>
      <p:ext uri="{BB962C8B-B14F-4D97-AF65-F5344CB8AC3E}">
        <p14:creationId xmlns:p14="http://schemas.microsoft.com/office/powerpoint/2010/main" val="324784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50"/>
          <p:cNvSpPr>
            <a:spLocks noGrp="1" noChangeArrowheads="1"/>
          </p:cNvSpPr>
          <p:nvPr>
            <p:ph type="title"/>
          </p:nvPr>
        </p:nvSpPr>
        <p:spPr/>
        <p:txBody>
          <a:bodyPr/>
          <a:lstStyle/>
          <a:p>
            <a:r>
              <a:rPr lang="en-US" altLang="en-US" dirty="0">
                <a:latin typeface="Arial" panose="020B0604020202020204" pitchFamily="34" charset="0"/>
              </a:rPr>
              <a:t>Chapter Overview</a:t>
            </a:r>
          </a:p>
        </p:txBody>
      </p:sp>
      <p:sp>
        <p:nvSpPr>
          <p:cNvPr id="6147" name="Rectangle 2051"/>
          <p:cNvSpPr>
            <a:spLocks noGrp="1" noChangeArrowheads="1"/>
          </p:cNvSpPr>
          <p:nvPr>
            <p:ph type="body" idx="1"/>
          </p:nvPr>
        </p:nvSpPr>
        <p:spPr>
          <a:xfrm>
            <a:off x="381000" y="1376517"/>
            <a:ext cx="8534400" cy="4490884"/>
          </a:xfrm>
        </p:spPr>
        <p:txBody>
          <a:bodyPr/>
          <a:lstStyle/>
          <a:p>
            <a:pPr>
              <a:spcBef>
                <a:spcPts val="600"/>
              </a:spcBef>
              <a:spcAft>
                <a:spcPts val="600"/>
              </a:spcAft>
            </a:pPr>
            <a:r>
              <a:rPr lang="en-US" altLang="en-US" sz="3600" dirty="0">
                <a:latin typeface="Arial" panose="020B0604020202020204" pitchFamily="34" charset="0"/>
              </a:rPr>
              <a:t>Queries</a:t>
            </a:r>
          </a:p>
          <a:p>
            <a:pPr>
              <a:spcBef>
                <a:spcPts val="600"/>
              </a:spcBef>
              <a:spcAft>
                <a:spcPts val="600"/>
              </a:spcAft>
            </a:pPr>
            <a:r>
              <a:rPr lang="en-US" altLang="en-US" sz="3600" dirty="0">
                <a:latin typeface="Arial" panose="020B0604020202020204" pitchFamily="34" charset="0"/>
              </a:rPr>
              <a:t>List Views</a:t>
            </a:r>
          </a:p>
          <a:p>
            <a:pPr>
              <a:spcBef>
                <a:spcPts val="600"/>
              </a:spcBef>
              <a:spcAft>
                <a:spcPts val="600"/>
              </a:spcAft>
            </a:pPr>
            <a:r>
              <a:rPr lang="en-US" altLang="en-US" sz="3600" dirty="0">
                <a:latin typeface="Arial" panose="020B0604020202020204" pitchFamily="34" charset="0"/>
              </a:rPr>
              <a:t>Formula Fields</a:t>
            </a:r>
          </a:p>
          <a:p>
            <a:pPr lvl="1">
              <a:spcBef>
                <a:spcPts val="600"/>
              </a:spcBef>
              <a:spcAft>
                <a:spcPts val="600"/>
              </a:spcAft>
            </a:pPr>
            <a:r>
              <a:rPr lang="en-US" altLang="en-US" sz="3200" dirty="0">
                <a:latin typeface="Arial" panose="020B0604020202020204" pitchFamily="34" charset="0"/>
              </a:rPr>
              <a:t>Mathematical Operators and Functions (+,-,*,/)</a:t>
            </a:r>
          </a:p>
          <a:p>
            <a:pPr lvl="1">
              <a:spcBef>
                <a:spcPts val="600"/>
              </a:spcBef>
              <a:spcAft>
                <a:spcPts val="600"/>
              </a:spcAft>
            </a:pPr>
            <a:r>
              <a:rPr lang="en-US" altLang="en-US" sz="3200" dirty="0">
                <a:latin typeface="Arial" panose="020B0604020202020204" pitchFamily="34" charset="0"/>
              </a:rPr>
              <a:t>Text Operators (Concatenation)</a:t>
            </a:r>
          </a:p>
          <a:p>
            <a:pPr lvl="1">
              <a:spcBef>
                <a:spcPts val="600"/>
              </a:spcBef>
              <a:spcAft>
                <a:spcPts val="600"/>
              </a:spcAft>
            </a:pPr>
            <a:r>
              <a:rPr lang="en-US" altLang="en-US" sz="3200" dirty="0">
                <a:latin typeface="Arial" panose="020B0604020202020204" pitchFamily="34" charset="0"/>
              </a:rPr>
              <a:t>Logical Operators and Functions (IF)</a:t>
            </a:r>
          </a:p>
          <a:p>
            <a:pPr>
              <a:spcBef>
                <a:spcPts val="600"/>
              </a:spcBef>
              <a:spcAft>
                <a:spcPts val="600"/>
              </a:spcAft>
            </a:pPr>
            <a:r>
              <a:rPr lang="en-US" altLang="en-US" sz="3600" dirty="0">
                <a:latin typeface="Arial" panose="020B0604020202020204" pitchFamily="34" charset="0"/>
              </a:rPr>
              <a:t>Salesforce Object Query Language</a:t>
            </a:r>
          </a:p>
        </p:txBody>
      </p:sp>
    </p:spTree>
    <p:extLst>
      <p:ext uri="{BB962C8B-B14F-4D97-AF65-F5344CB8AC3E}">
        <p14:creationId xmlns:p14="http://schemas.microsoft.com/office/powerpoint/2010/main" val="37208046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7B4CDA-5525-4921-A119-9C49BE350FED}"/>
              </a:ext>
            </a:extLst>
          </p:cNvPr>
          <p:cNvSpPr>
            <a:spLocks noGrp="1" noChangeArrowheads="1"/>
          </p:cNvSpPr>
          <p:nvPr>
            <p:ph type="title"/>
          </p:nvPr>
        </p:nvSpPr>
        <p:spPr>
          <a:xfrm>
            <a:off x="381000" y="88900"/>
            <a:ext cx="8305800" cy="914400"/>
          </a:xfrm>
        </p:spPr>
        <p:txBody>
          <a:bodyPr/>
          <a:lstStyle/>
          <a:p>
            <a:r>
              <a:rPr lang="en-US" altLang="en-US" dirty="0">
                <a:latin typeface="Arial" panose="020B0604020202020204" pitchFamily="34" charset="0"/>
              </a:rPr>
              <a:t>Formula Field - Text Examples</a:t>
            </a:r>
            <a:endParaRPr lang="en-US" altLang="en-US" sz="6000" dirty="0">
              <a:latin typeface="Arial" panose="020B0604020202020204" pitchFamily="34" charset="0"/>
            </a:endParaRPr>
          </a:p>
        </p:txBody>
      </p:sp>
      <p:sp>
        <p:nvSpPr>
          <p:cNvPr id="8195" name="Rectangle 5">
            <a:extLst>
              <a:ext uri="{FF2B5EF4-FFF2-40B4-BE49-F238E27FC236}">
                <a16:creationId xmlns:a16="http://schemas.microsoft.com/office/drawing/2014/main" id="{CEC68AB9-C2F4-47D1-8707-6450990ACBBF}"/>
              </a:ext>
            </a:extLst>
          </p:cNvPr>
          <p:cNvSpPr>
            <a:spLocks noGrp="1" noChangeArrowheads="1"/>
          </p:cNvSpPr>
          <p:nvPr>
            <p:ph type="body" idx="1"/>
          </p:nvPr>
        </p:nvSpPr>
        <p:spPr>
          <a:xfrm>
            <a:off x="393700" y="1321806"/>
            <a:ext cx="8293100" cy="4990094"/>
          </a:xfrm>
        </p:spPr>
        <p:txBody>
          <a:bodyPr/>
          <a:lstStyle/>
          <a:p>
            <a:pPr>
              <a:spcBef>
                <a:spcPts val="600"/>
              </a:spcBef>
              <a:spcAft>
                <a:spcPts val="600"/>
              </a:spcAft>
            </a:pPr>
            <a:r>
              <a:rPr lang="en-US" altLang="en-US" sz="3600" dirty="0">
                <a:latin typeface="Arial" panose="020B0604020202020204" pitchFamily="34" charset="0"/>
              </a:rPr>
              <a:t>Concatenate (&amp;)</a:t>
            </a:r>
          </a:p>
          <a:p>
            <a:pPr>
              <a:spcBef>
                <a:spcPts val="600"/>
              </a:spcBef>
              <a:spcAft>
                <a:spcPts val="600"/>
              </a:spcAft>
            </a:pPr>
            <a:r>
              <a:rPr lang="en-US" altLang="en-US" sz="3600" dirty="0">
                <a:latin typeface="Arial" panose="020B0604020202020204" pitchFamily="34" charset="0"/>
              </a:rPr>
              <a:t>LEN</a:t>
            </a:r>
          </a:p>
          <a:p>
            <a:pPr>
              <a:spcBef>
                <a:spcPts val="600"/>
              </a:spcBef>
              <a:spcAft>
                <a:spcPts val="600"/>
              </a:spcAft>
            </a:pPr>
            <a:r>
              <a:rPr lang="en-US" altLang="en-US" sz="3600" dirty="0">
                <a:latin typeface="Arial" panose="020B0604020202020204" pitchFamily="34" charset="0"/>
              </a:rPr>
              <a:t>LEFT, MID, RIGHT</a:t>
            </a:r>
          </a:p>
          <a:p>
            <a:pPr>
              <a:spcBef>
                <a:spcPts val="600"/>
              </a:spcBef>
              <a:spcAft>
                <a:spcPts val="600"/>
              </a:spcAft>
            </a:pPr>
            <a:r>
              <a:rPr lang="en-US" altLang="en-US" sz="3600" dirty="0">
                <a:latin typeface="Arial" panose="020B0604020202020204" pitchFamily="34" charset="0"/>
              </a:rPr>
              <a:t>LOWER, UPPER</a:t>
            </a:r>
          </a:p>
          <a:p>
            <a:pPr>
              <a:spcBef>
                <a:spcPts val="600"/>
              </a:spcBef>
              <a:spcAft>
                <a:spcPts val="600"/>
              </a:spcAft>
            </a:pPr>
            <a:r>
              <a:rPr lang="en-US" altLang="en-US" sz="3600" dirty="0">
                <a:latin typeface="Arial" panose="020B0604020202020204" pitchFamily="34" charset="0"/>
              </a:rPr>
              <a:t>VALUE, TEXT</a:t>
            </a:r>
          </a:p>
          <a:p>
            <a:pPr>
              <a:spcBef>
                <a:spcPts val="600"/>
              </a:spcBef>
              <a:spcAft>
                <a:spcPts val="600"/>
              </a:spcAft>
            </a:pPr>
            <a:r>
              <a:rPr lang="en-US" altLang="en-US" sz="3600" dirty="0">
                <a:latin typeface="Arial" panose="020B0604020202020204" pitchFamily="34" charset="0"/>
              </a:rPr>
              <a:t>BEGINS, CONTAINS</a:t>
            </a:r>
          </a:p>
          <a:p>
            <a:pPr>
              <a:spcBef>
                <a:spcPts val="600"/>
              </a:spcBef>
              <a:spcAft>
                <a:spcPts val="600"/>
              </a:spcAft>
            </a:pPr>
            <a:r>
              <a:rPr lang="en-US" altLang="en-US" sz="3600" dirty="0">
                <a:latin typeface="Arial" panose="020B0604020202020204" pitchFamily="34" charset="0"/>
              </a:rPr>
              <a:t>FIND, SUBSTITUTE</a:t>
            </a:r>
          </a:p>
          <a:p>
            <a:pPr>
              <a:spcBef>
                <a:spcPts val="600"/>
              </a:spcBef>
              <a:spcAft>
                <a:spcPts val="600"/>
              </a:spcAft>
            </a:pPr>
            <a:r>
              <a:rPr lang="en-US" altLang="en-US" sz="3600" dirty="0">
                <a:latin typeface="Arial" panose="020B0604020202020204" pitchFamily="34" charset="0"/>
              </a:rPr>
              <a:t>TRIM</a:t>
            </a:r>
          </a:p>
          <a:p>
            <a:pPr>
              <a:spcBef>
                <a:spcPts val="600"/>
              </a:spcBef>
              <a:spcAft>
                <a:spcPts val="600"/>
              </a:spcAft>
            </a:pPr>
            <a:endParaRPr lang="en-US" altLang="en-US" sz="3600" dirty="0">
              <a:latin typeface="Arial" panose="020B0604020202020204" pitchFamily="34" charset="0"/>
            </a:endParaRPr>
          </a:p>
        </p:txBody>
      </p:sp>
    </p:spTree>
    <p:extLst>
      <p:ext uri="{BB962C8B-B14F-4D97-AF65-F5344CB8AC3E}">
        <p14:creationId xmlns:p14="http://schemas.microsoft.com/office/powerpoint/2010/main" val="3630793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2AB1CB4-8770-4A90-9A91-4833645C0585}"/>
              </a:ext>
            </a:extLst>
          </p:cNvPr>
          <p:cNvSpPr>
            <a:spLocks noGrp="1" noChangeArrowheads="1"/>
          </p:cNvSpPr>
          <p:nvPr>
            <p:ph type="title"/>
          </p:nvPr>
        </p:nvSpPr>
        <p:spPr/>
        <p:txBody>
          <a:bodyPr/>
          <a:lstStyle/>
          <a:p>
            <a:r>
              <a:rPr lang="en-US" altLang="en-US">
                <a:latin typeface="Arial" panose="020B0604020202020204" pitchFamily="34" charset="0"/>
              </a:rPr>
              <a:t>Concatenation</a:t>
            </a:r>
            <a:endParaRPr lang="en-US" altLang="en-US" sz="6000">
              <a:latin typeface="Arial" panose="020B0604020202020204" pitchFamily="34" charset="0"/>
            </a:endParaRPr>
          </a:p>
        </p:txBody>
      </p:sp>
      <p:sp>
        <p:nvSpPr>
          <p:cNvPr id="65539" name="Rectangle 3">
            <a:extLst>
              <a:ext uri="{FF2B5EF4-FFF2-40B4-BE49-F238E27FC236}">
                <a16:creationId xmlns:a16="http://schemas.microsoft.com/office/drawing/2014/main" id="{1124CE0E-E069-4BF9-B0AF-4A98B6B2D36C}"/>
              </a:ext>
            </a:extLst>
          </p:cNvPr>
          <p:cNvSpPr>
            <a:spLocks noGrp="1" noChangeArrowheads="1"/>
          </p:cNvSpPr>
          <p:nvPr>
            <p:ph type="body" idx="1"/>
          </p:nvPr>
        </p:nvSpPr>
        <p:spPr>
          <a:xfrm>
            <a:off x="381000" y="1519084"/>
            <a:ext cx="8229600" cy="4272116"/>
          </a:xfrm>
        </p:spPr>
        <p:txBody>
          <a:bodyPr/>
          <a:lstStyle/>
          <a:p>
            <a:pPr>
              <a:spcBef>
                <a:spcPts val="600"/>
              </a:spcBef>
              <a:spcAft>
                <a:spcPts val="600"/>
              </a:spcAft>
            </a:pPr>
            <a:r>
              <a:rPr lang="en-US" altLang="en-US" sz="3600" dirty="0">
                <a:latin typeface="Arial" panose="020B0604020202020204" pitchFamily="34" charset="0"/>
              </a:rPr>
              <a:t>Used to combine multiple fields together or to add extra formatting in a formula field.</a:t>
            </a:r>
          </a:p>
          <a:p>
            <a:pPr>
              <a:spcBef>
                <a:spcPts val="600"/>
              </a:spcBef>
              <a:spcAft>
                <a:spcPts val="600"/>
              </a:spcAft>
            </a:pPr>
            <a:r>
              <a:rPr lang="en-US" altLang="en-US" sz="3600" dirty="0">
                <a:latin typeface="Arial" panose="020B0604020202020204" pitchFamily="34" charset="0"/>
              </a:rPr>
              <a:t>The ampersand sign </a:t>
            </a:r>
            <a:r>
              <a:rPr lang="en-US" altLang="en-US" sz="3600" dirty="0">
                <a:highlight>
                  <a:srgbClr val="FFFF00"/>
                </a:highlight>
                <a:latin typeface="Arial" panose="020B0604020202020204" pitchFamily="34" charset="0"/>
              </a:rPr>
              <a:t>&amp;</a:t>
            </a:r>
            <a:r>
              <a:rPr lang="en-US" altLang="en-US" sz="3600" dirty="0">
                <a:latin typeface="Arial" panose="020B0604020202020204" pitchFamily="34" charset="0"/>
              </a:rPr>
              <a:t> connects multiple fields and strings of text.</a:t>
            </a:r>
          </a:p>
          <a:p>
            <a:pPr>
              <a:spcBef>
                <a:spcPts val="600"/>
              </a:spcBef>
              <a:spcAft>
                <a:spcPts val="600"/>
              </a:spcAft>
            </a:pPr>
            <a:r>
              <a:rPr lang="en-US" altLang="en-US" sz="3600" dirty="0">
                <a:latin typeface="Arial" panose="020B0604020202020204" pitchFamily="34" charset="0"/>
              </a:rPr>
              <a:t>Fields are referenced by their </a:t>
            </a:r>
            <a:r>
              <a:rPr lang="en-US" altLang="en-US" sz="3600" dirty="0">
                <a:highlight>
                  <a:srgbClr val="66CCFF"/>
                </a:highlight>
                <a:latin typeface="Arial" panose="020B0604020202020204" pitchFamily="34" charset="0"/>
              </a:rPr>
              <a:t>field</a:t>
            </a:r>
            <a:r>
              <a:rPr lang="en-US" altLang="en-US" sz="3600" dirty="0">
                <a:latin typeface="Arial" panose="020B0604020202020204" pitchFamily="34" charset="0"/>
              </a:rPr>
              <a:t> </a:t>
            </a:r>
            <a:r>
              <a:rPr lang="en-US" altLang="en-US" sz="3600" dirty="0">
                <a:highlight>
                  <a:srgbClr val="66CCFF"/>
                </a:highlight>
                <a:latin typeface="Arial" panose="020B0604020202020204" pitchFamily="34" charset="0"/>
              </a:rPr>
              <a:t>name</a:t>
            </a:r>
            <a:r>
              <a:rPr lang="en-US" altLang="en-US" sz="3600" dirty="0">
                <a:latin typeface="Arial" panose="020B0604020202020204" pitchFamily="34" charset="0"/>
              </a:rPr>
              <a:t> and </a:t>
            </a:r>
            <a:r>
              <a:rPr lang="en-US" altLang="en-US" sz="3600" dirty="0">
                <a:highlight>
                  <a:srgbClr val="66FFCC"/>
                </a:highlight>
                <a:latin typeface="Arial" panose="020B0604020202020204" pitchFamily="34" charset="0"/>
              </a:rPr>
              <a:t>text strings</a:t>
            </a:r>
            <a:r>
              <a:rPr lang="en-US" altLang="en-US" sz="3600" dirty="0">
                <a:latin typeface="Arial" panose="020B0604020202020204" pitchFamily="34" charset="0"/>
              </a:rPr>
              <a:t> are enclosed in double quotes.</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41917560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2AB1CB4-8770-4A90-9A91-4833645C0585}"/>
              </a:ext>
            </a:extLst>
          </p:cNvPr>
          <p:cNvSpPr>
            <a:spLocks noGrp="1" noChangeArrowheads="1"/>
          </p:cNvSpPr>
          <p:nvPr>
            <p:ph type="title"/>
          </p:nvPr>
        </p:nvSpPr>
        <p:spPr/>
        <p:txBody>
          <a:bodyPr/>
          <a:lstStyle/>
          <a:p>
            <a:r>
              <a:rPr lang="en-US" altLang="en-US" dirty="0">
                <a:latin typeface="Arial" panose="020B0604020202020204" pitchFamily="34" charset="0"/>
              </a:rPr>
              <a:t>Concatenation - Full Name</a:t>
            </a:r>
            <a:endParaRPr lang="en-US" altLang="en-US" sz="6000" dirty="0">
              <a:latin typeface="Arial" panose="020B0604020202020204" pitchFamily="34" charset="0"/>
            </a:endParaRPr>
          </a:p>
        </p:txBody>
      </p:sp>
      <p:sp>
        <p:nvSpPr>
          <p:cNvPr id="65539" name="Rectangle 3">
            <a:extLst>
              <a:ext uri="{FF2B5EF4-FFF2-40B4-BE49-F238E27FC236}">
                <a16:creationId xmlns:a16="http://schemas.microsoft.com/office/drawing/2014/main" id="{1124CE0E-E069-4BF9-B0AF-4A98B6B2D36C}"/>
              </a:ext>
            </a:extLst>
          </p:cNvPr>
          <p:cNvSpPr>
            <a:spLocks noGrp="1" noChangeArrowheads="1"/>
          </p:cNvSpPr>
          <p:nvPr>
            <p:ph type="body" idx="1"/>
          </p:nvPr>
        </p:nvSpPr>
        <p:spPr>
          <a:xfrm>
            <a:off x="381000" y="5732207"/>
            <a:ext cx="8229600" cy="845574"/>
          </a:xfrm>
        </p:spPr>
        <p:txBody>
          <a:bodyPr/>
          <a:lstStyle/>
          <a:p>
            <a:pPr marL="0" indent="0">
              <a:spcBef>
                <a:spcPts val="600"/>
              </a:spcBef>
              <a:buNone/>
            </a:pPr>
            <a:r>
              <a:rPr lang="en-US" altLang="en-US" sz="3600" dirty="0" err="1">
                <a:highlight>
                  <a:srgbClr val="66CCFF"/>
                </a:highlight>
                <a:latin typeface="Arial" panose="020B0604020202020204" pitchFamily="34" charset="0"/>
              </a:rPr>
              <a:t>First_Name__c</a:t>
            </a:r>
            <a:r>
              <a:rPr lang="en-US" altLang="en-US" sz="3600" dirty="0">
                <a:latin typeface="Arial" panose="020B0604020202020204" pitchFamily="34" charset="0"/>
              </a:rPr>
              <a:t> </a:t>
            </a:r>
            <a:r>
              <a:rPr lang="en-US" altLang="en-US" sz="3600" dirty="0">
                <a:highlight>
                  <a:srgbClr val="FFFF00"/>
                </a:highlight>
                <a:latin typeface="Arial" panose="020B0604020202020204" pitchFamily="34" charset="0"/>
              </a:rPr>
              <a:t>&amp;</a:t>
            </a:r>
            <a:r>
              <a:rPr lang="en-US" altLang="en-US" sz="3600" dirty="0">
                <a:latin typeface="Arial" panose="020B0604020202020204" pitchFamily="34" charset="0"/>
              </a:rPr>
              <a:t> </a:t>
            </a:r>
            <a:r>
              <a:rPr lang="en-US" altLang="en-US" sz="3600" dirty="0">
                <a:highlight>
                  <a:srgbClr val="66FFCC"/>
                </a:highlight>
                <a:latin typeface="Arial" panose="020B0604020202020204" pitchFamily="34" charset="0"/>
              </a:rPr>
              <a:t>" "</a:t>
            </a:r>
            <a:r>
              <a:rPr lang="en-US" altLang="en-US" sz="3600" dirty="0">
                <a:latin typeface="Arial" panose="020B0604020202020204" pitchFamily="34" charset="0"/>
              </a:rPr>
              <a:t> </a:t>
            </a:r>
            <a:r>
              <a:rPr lang="en-US" altLang="en-US" sz="3600" dirty="0">
                <a:highlight>
                  <a:srgbClr val="FFFF00"/>
                </a:highlight>
                <a:latin typeface="Arial" panose="020B0604020202020204" pitchFamily="34" charset="0"/>
              </a:rPr>
              <a:t>&amp;</a:t>
            </a:r>
            <a:r>
              <a:rPr lang="en-US" altLang="en-US" sz="3600" dirty="0">
                <a:latin typeface="Arial" panose="020B0604020202020204" pitchFamily="34" charset="0"/>
              </a:rPr>
              <a:t> </a:t>
            </a:r>
            <a:r>
              <a:rPr lang="en-US" altLang="en-US" sz="3600" dirty="0" err="1">
                <a:highlight>
                  <a:srgbClr val="66CCFF"/>
                </a:highlight>
                <a:latin typeface="Arial" panose="020B0604020202020204" pitchFamily="34" charset="0"/>
              </a:rPr>
              <a:t>Last_Name__c</a:t>
            </a:r>
            <a:endParaRPr lang="en-US" altLang="en-US" sz="3600" dirty="0">
              <a:highlight>
                <a:srgbClr val="66CCFF"/>
              </a:highlight>
              <a:latin typeface="Arial" panose="020B0604020202020204" pitchFamily="34" charset="0"/>
            </a:endParaRPr>
          </a:p>
        </p:txBody>
      </p:sp>
      <p:pic>
        <p:nvPicPr>
          <p:cNvPr id="3" name="Picture 2" descr="Screenshot of list view of records containing First Name, Last Name and Full Name.">
            <a:extLst>
              <a:ext uri="{FF2B5EF4-FFF2-40B4-BE49-F238E27FC236}">
                <a16:creationId xmlns:a16="http://schemas.microsoft.com/office/drawing/2014/main" id="{28C2EAF7-63D8-4E4A-A0BC-C32C78686FA4}"/>
              </a:ext>
            </a:extLst>
          </p:cNvPr>
          <p:cNvPicPr>
            <a:picLocks noChangeAspect="1"/>
          </p:cNvPicPr>
          <p:nvPr/>
        </p:nvPicPr>
        <p:blipFill>
          <a:blip r:embed="rId3"/>
          <a:stretch>
            <a:fillRect/>
          </a:stretch>
        </p:blipFill>
        <p:spPr>
          <a:xfrm>
            <a:off x="1850922" y="1541208"/>
            <a:ext cx="5289755" cy="3915792"/>
          </a:xfrm>
          <a:prstGeom prst="rect">
            <a:avLst/>
          </a:prstGeom>
        </p:spPr>
      </p:pic>
    </p:spTree>
    <p:extLst>
      <p:ext uri="{BB962C8B-B14F-4D97-AF65-F5344CB8AC3E}">
        <p14:creationId xmlns:p14="http://schemas.microsoft.com/office/powerpoint/2010/main" val="1419501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2AB1CB4-8770-4A90-9A91-4833645C0585}"/>
              </a:ext>
            </a:extLst>
          </p:cNvPr>
          <p:cNvSpPr>
            <a:spLocks noGrp="1" noChangeArrowheads="1"/>
          </p:cNvSpPr>
          <p:nvPr>
            <p:ph type="title"/>
          </p:nvPr>
        </p:nvSpPr>
        <p:spPr/>
        <p:txBody>
          <a:bodyPr/>
          <a:lstStyle/>
          <a:p>
            <a:r>
              <a:rPr lang="en-US" altLang="en-US" dirty="0">
                <a:latin typeface="Arial" panose="020B0604020202020204" pitchFamily="34" charset="0"/>
              </a:rPr>
              <a:t>Concatenation - Name Major</a:t>
            </a:r>
            <a:endParaRPr lang="en-US" altLang="en-US" sz="6000" dirty="0">
              <a:latin typeface="Arial" panose="020B0604020202020204" pitchFamily="34" charset="0"/>
            </a:endParaRPr>
          </a:p>
        </p:txBody>
      </p:sp>
      <p:sp>
        <p:nvSpPr>
          <p:cNvPr id="65539" name="Rectangle 3">
            <a:extLst>
              <a:ext uri="{FF2B5EF4-FFF2-40B4-BE49-F238E27FC236}">
                <a16:creationId xmlns:a16="http://schemas.microsoft.com/office/drawing/2014/main" id="{1124CE0E-E069-4BF9-B0AF-4A98B6B2D36C}"/>
              </a:ext>
            </a:extLst>
          </p:cNvPr>
          <p:cNvSpPr>
            <a:spLocks noGrp="1" noChangeArrowheads="1"/>
          </p:cNvSpPr>
          <p:nvPr>
            <p:ph type="body" idx="1"/>
          </p:nvPr>
        </p:nvSpPr>
        <p:spPr>
          <a:xfrm>
            <a:off x="381000" y="5732207"/>
            <a:ext cx="8229600" cy="845574"/>
          </a:xfrm>
        </p:spPr>
        <p:txBody>
          <a:bodyPr/>
          <a:lstStyle/>
          <a:p>
            <a:pPr marL="0" indent="0">
              <a:spcBef>
                <a:spcPts val="600"/>
              </a:spcBef>
              <a:buNone/>
            </a:pPr>
            <a:r>
              <a:rPr lang="en-US" altLang="en-US" sz="3600" dirty="0" err="1">
                <a:highlight>
                  <a:srgbClr val="66CCFF"/>
                </a:highlight>
                <a:latin typeface="Arial" panose="020B0604020202020204" pitchFamily="34" charset="0"/>
              </a:rPr>
              <a:t>Full_Name__c</a:t>
            </a:r>
            <a:r>
              <a:rPr lang="en-US" altLang="en-US" sz="3600" dirty="0">
                <a:latin typeface="Arial" panose="020B0604020202020204" pitchFamily="34" charset="0"/>
              </a:rPr>
              <a:t> </a:t>
            </a:r>
            <a:r>
              <a:rPr lang="en-US" altLang="en-US" sz="3600" dirty="0">
                <a:highlight>
                  <a:srgbClr val="FFFF00"/>
                </a:highlight>
                <a:latin typeface="Arial" panose="020B0604020202020204" pitchFamily="34" charset="0"/>
              </a:rPr>
              <a:t>&amp;</a:t>
            </a:r>
            <a:r>
              <a:rPr lang="en-US" altLang="en-US" sz="3600" dirty="0">
                <a:latin typeface="Arial" panose="020B0604020202020204" pitchFamily="34" charset="0"/>
              </a:rPr>
              <a:t> </a:t>
            </a:r>
            <a:r>
              <a:rPr lang="en-US" altLang="en-US" sz="3600" dirty="0">
                <a:highlight>
                  <a:srgbClr val="66FFCC"/>
                </a:highlight>
                <a:latin typeface="Arial" panose="020B0604020202020204" pitchFamily="34" charset="0"/>
              </a:rPr>
              <a:t>" ("</a:t>
            </a:r>
            <a:r>
              <a:rPr lang="en-US" altLang="en-US" sz="3600" dirty="0">
                <a:latin typeface="Arial" panose="020B0604020202020204" pitchFamily="34" charset="0"/>
              </a:rPr>
              <a:t> </a:t>
            </a:r>
            <a:r>
              <a:rPr lang="en-US" altLang="en-US" sz="3600" dirty="0">
                <a:highlight>
                  <a:srgbClr val="FFFF00"/>
                </a:highlight>
                <a:latin typeface="Arial" panose="020B0604020202020204" pitchFamily="34" charset="0"/>
              </a:rPr>
              <a:t>&amp;</a:t>
            </a:r>
            <a:r>
              <a:rPr lang="en-US" altLang="en-US" sz="3600" dirty="0">
                <a:latin typeface="Arial" panose="020B0604020202020204" pitchFamily="34" charset="0"/>
              </a:rPr>
              <a:t>  </a:t>
            </a:r>
            <a:r>
              <a:rPr lang="en-US" altLang="en-US" sz="3600" dirty="0" err="1">
                <a:highlight>
                  <a:srgbClr val="66CCFF"/>
                </a:highlight>
                <a:latin typeface="Arial" panose="020B0604020202020204" pitchFamily="34" charset="0"/>
              </a:rPr>
              <a:t>Major__c</a:t>
            </a:r>
            <a:r>
              <a:rPr lang="en-US" altLang="en-US" sz="3600" dirty="0">
                <a:latin typeface="Arial" panose="020B0604020202020204" pitchFamily="34" charset="0"/>
              </a:rPr>
              <a:t> </a:t>
            </a:r>
            <a:r>
              <a:rPr lang="en-US" altLang="en-US" sz="3600" dirty="0">
                <a:highlight>
                  <a:srgbClr val="FFFF00"/>
                </a:highlight>
                <a:latin typeface="Arial" panose="020B0604020202020204" pitchFamily="34" charset="0"/>
              </a:rPr>
              <a:t>&amp;</a:t>
            </a:r>
            <a:r>
              <a:rPr lang="en-US" altLang="en-US" sz="3600" dirty="0">
                <a:latin typeface="Arial" panose="020B0604020202020204" pitchFamily="34" charset="0"/>
              </a:rPr>
              <a:t> </a:t>
            </a:r>
            <a:r>
              <a:rPr lang="en-US" altLang="en-US" sz="3600" dirty="0">
                <a:highlight>
                  <a:srgbClr val="66FFCC"/>
                </a:highlight>
                <a:latin typeface="Arial" panose="020B0604020202020204" pitchFamily="34" charset="0"/>
              </a:rPr>
              <a:t>")"</a:t>
            </a:r>
          </a:p>
        </p:txBody>
      </p:sp>
      <p:pic>
        <p:nvPicPr>
          <p:cNvPr id="4" name="Picture 3" descr="Screenshot of list view of records containing Name Major expression.">
            <a:extLst>
              <a:ext uri="{FF2B5EF4-FFF2-40B4-BE49-F238E27FC236}">
                <a16:creationId xmlns:a16="http://schemas.microsoft.com/office/drawing/2014/main" id="{75B0AA46-9C8B-4F01-AD46-0B033EC22A20}"/>
              </a:ext>
            </a:extLst>
          </p:cNvPr>
          <p:cNvPicPr>
            <a:picLocks noChangeAspect="1"/>
          </p:cNvPicPr>
          <p:nvPr/>
        </p:nvPicPr>
        <p:blipFill>
          <a:blip r:embed="rId3"/>
          <a:stretch>
            <a:fillRect/>
          </a:stretch>
        </p:blipFill>
        <p:spPr>
          <a:xfrm>
            <a:off x="2940652" y="1382290"/>
            <a:ext cx="3262696" cy="4093419"/>
          </a:xfrm>
          <a:prstGeom prst="rect">
            <a:avLst/>
          </a:prstGeom>
        </p:spPr>
      </p:pic>
    </p:spTree>
    <p:extLst>
      <p:ext uri="{BB962C8B-B14F-4D97-AF65-F5344CB8AC3E}">
        <p14:creationId xmlns:p14="http://schemas.microsoft.com/office/powerpoint/2010/main" val="2388364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2AB1CB4-8770-4A90-9A91-4833645C0585}"/>
              </a:ext>
            </a:extLst>
          </p:cNvPr>
          <p:cNvSpPr>
            <a:spLocks noGrp="1" noChangeArrowheads="1"/>
          </p:cNvSpPr>
          <p:nvPr>
            <p:ph type="title"/>
          </p:nvPr>
        </p:nvSpPr>
        <p:spPr/>
        <p:txBody>
          <a:bodyPr/>
          <a:lstStyle/>
          <a:p>
            <a:r>
              <a:rPr lang="en-US" altLang="en-US" dirty="0">
                <a:latin typeface="Arial" panose="020B0604020202020204" pitchFamily="34" charset="0"/>
              </a:rPr>
              <a:t>Concatenation - GPA Grade</a:t>
            </a:r>
            <a:endParaRPr lang="en-US" altLang="en-US" sz="6000" dirty="0">
              <a:latin typeface="Arial" panose="020B0604020202020204" pitchFamily="34" charset="0"/>
            </a:endParaRPr>
          </a:p>
        </p:txBody>
      </p:sp>
      <p:sp>
        <p:nvSpPr>
          <p:cNvPr id="65539" name="Rectangle 3">
            <a:extLst>
              <a:ext uri="{FF2B5EF4-FFF2-40B4-BE49-F238E27FC236}">
                <a16:creationId xmlns:a16="http://schemas.microsoft.com/office/drawing/2014/main" id="{1124CE0E-E069-4BF9-B0AF-4A98B6B2D36C}"/>
              </a:ext>
            </a:extLst>
          </p:cNvPr>
          <p:cNvSpPr>
            <a:spLocks noGrp="1" noChangeArrowheads="1"/>
          </p:cNvSpPr>
          <p:nvPr>
            <p:ph type="body" idx="1"/>
          </p:nvPr>
        </p:nvSpPr>
        <p:spPr>
          <a:xfrm>
            <a:off x="0" y="5732207"/>
            <a:ext cx="9143999" cy="845574"/>
          </a:xfrm>
        </p:spPr>
        <p:txBody>
          <a:bodyPr>
            <a:normAutofit fontScale="92500"/>
          </a:bodyPr>
          <a:lstStyle/>
          <a:p>
            <a:pPr marL="0" indent="0" algn="ctr">
              <a:spcBef>
                <a:spcPts val="600"/>
              </a:spcBef>
              <a:buNone/>
            </a:pPr>
            <a:r>
              <a:rPr lang="sv-SE" altLang="en-US" sz="3200" dirty="0">
                <a:highlight>
                  <a:srgbClr val="66FFCC"/>
                </a:highlight>
                <a:latin typeface="Arial" panose="020B0604020202020204" pitchFamily="34" charset="0"/>
              </a:rPr>
              <a:t>"GPA: "</a:t>
            </a:r>
            <a:r>
              <a:rPr lang="sv-SE" altLang="en-US" sz="3200" dirty="0">
                <a:latin typeface="Arial" panose="020B0604020202020204" pitchFamily="34" charset="0"/>
              </a:rPr>
              <a:t> </a:t>
            </a:r>
            <a:r>
              <a:rPr lang="sv-SE" altLang="en-US" sz="3200" dirty="0">
                <a:highlight>
                  <a:srgbClr val="FFFF00"/>
                </a:highlight>
                <a:latin typeface="Arial" panose="020B0604020202020204" pitchFamily="34" charset="0"/>
              </a:rPr>
              <a:t>&amp;</a:t>
            </a:r>
            <a:r>
              <a:rPr lang="sv-SE" altLang="en-US" sz="3200" dirty="0">
                <a:latin typeface="Arial" panose="020B0604020202020204" pitchFamily="34" charset="0"/>
              </a:rPr>
              <a:t> </a:t>
            </a:r>
            <a:r>
              <a:rPr lang="sv-SE" altLang="en-US" sz="3200" dirty="0">
                <a:highlight>
                  <a:srgbClr val="66CCFF"/>
                </a:highlight>
                <a:latin typeface="Arial" panose="020B0604020202020204" pitchFamily="34" charset="0"/>
              </a:rPr>
              <a:t>TEXT(GPA__c)</a:t>
            </a:r>
            <a:r>
              <a:rPr lang="sv-SE" altLang="en-US" sz="3200" dirty="0">
                <a:latin typeface="Arial" panose="020B0604020202020204" pitchFamily="34" charset="0"/>
              </a:rPr>
              <a:t> </a:t>
            </a:r>
            <a:r>
              <a:rPr lang="sv-SE" altLang="en-US" sz="3200" dirty="0">
                <a:highlight>
                  <a:srgbClr val="FFFF00"/>
                </a:highlight>
                <a:latin typeface="Arial" panose="020B0604020202020204" pitchFamily="34" charset="0"/>
              </a:rPr>
              <a:t>&amp;</a:t>
            </a:r>
            <a:r>
              <a:rPr lang="sv-SE" altLang="en-US" sz="3200" dirty="0">
                <a:latin typeface="Arial" panose="020B0604020202020204" pitchFamily="34" charset="0"/>
              </a:rPr>
              <a:t> </a:t>
            </a:r>
            <a:r>
              <a:rPr lang="sv-SE" altLang="en-US" sz="3200" dirty="0">
                <a:highlight>
                  <a:srgbClr val="66FFCC"/>
                </a:highlight>
                <a:latin typeface="Arial" panose="020B0604020202020204" pitchFamily="34" charset="0"/>
              </a:rPr>
              <a:t>" - Grade: "</a:t>
            </a:r>
            <a:r>
              <a:rPr lang="sv-SE" altLang="en-US" sz="3200" dirty="0">
                <a:latin typeface="Arial" panose="020B0604020202020204" pitchFamily="34" charset="0"/>
              </a:rPr>
              <a:t> </a:t>
            </a:r>
            <a:r>
              <a:rPr lang="sv-SE" altLang="en-US" sz="3200" dirty="0">
                <a:highlight>
                  <a:srgbClr val="FFFF00"/>
                </a:highlight>
                <a:latin typeface="Arial" panose="020B0604020202020204" pitchFamily="34" charset="0"/>
              </a:rPr>
              <a:t>&amp;</a:t>
            </a:r>
            <a:r>
              <a:rPr lang="sv-SE" altLang="en-US" sz="3200" dirty="0">
                <a:latin typeface="Arial" panose="020B0604020202020204" pitchFamily="34" charset="0"/>
              </a:rPr>
              <a:t> </a:t>
            </a:r>
            <a:r>
              <a:rPr lang="sv-SE" altLang="en-US" sz="3200" dirty="0">
                <a:highlight>
                  <a:srgbClr val="66CCFF"/>
                </a:highlight>
                <a:latin typeface="Arial" panose="020B0604020202020204" pitchFamily="34" charset="0"/>
              </a:rPr>
              <a:t>Grade__c</a:t>
            </a:r>
            <a:endParaRPr lang="en-US" altLang="en-US" sz="3200" dirty="0">
              <a:highlight>
                <a:srgbClr val="66CCFF"/>
              </a:highlight>
              <a:latin typeface="Arial" panose="020B0604020202020204" pitchFamily="34" charset="0"/>
            </a:endParaRPr>
          </a:p>
        </p:txBody>
      </p:sp>
      <p:pic>
        <p:nvPicPr>
          <p:cNvPr id="2" name="Picture 1" descr="Screenshot of list view of records containing GPA, Grade and GPA Grade expression.">
            <a:extLst>
              <a:ext uri="{FF2B5EF4-FFF2-40B4-BE49-F238E27FC236}">
                <a16:creationId xmlns:a16="http://schemas.microsoft.com/office/drawing/2014/main" id="{B680ED70-0F80-4658-BDEE-F5187340A074}"/>
              </a:ext>
            </a:extLst>
          </p:cNvPr>
          <p:cNvPicPr>
            <a:picLocks noChangeAspect="1"/>
          </p:cNvPicPr>
          <p:nvPr/>
        </p:nvPicPr>
        <p:blipFill>
          <a:blip r:embed="rId3"/>
          <a:stretch>
            <a:fillRect/>
          </a:stretch>
        </p:blipFill>
        <p:spPr>
          <a:xfrm>
            <a:off x="2131506" y="1396269"/>
            <a:ext cx="4880988" cy="4065461"/>
          </a:xfrm>
          <a:prstGeom prst="rect">
            <a:avLst/>
          </a:prstGeom>
        </p:spPr>
      </p:pic>
      <p:cxnSp>
        <p:nvCxnSpPr>
          <p:cNvPr id="6" name="Straight Arrow Connector 5">
            <a:extLst>
              <a:ext uri="{FF2B5EF4-FFF2-40B4-BE49-F238E27FC236}">
                <a16:creationId xmlns:a16="http://schemas.microsoft.com/office/drawing/2014/main" id="{141DA469-1A31-4198-A6F8-E62BE692DC41}"/>
              </a:ext>
            </a:extLst>
          </p:cNvPr>
          <p:cNvCxnSpPr>
            <a:cxnSpLocks/>
          </p:cNvCxnSpPr>
          <p:nvPr/>
        </p:nvCxnSpPr>
        <p:spPr bwMode="auto">
          <a:xfrm flipH="1" flipV="1">
            <a:off x="1258530" y="6154994"/>
            <a:ext cx="747251" cy="380799"/>
          </a:xfrm>
          <a:prstGeom prst="straightConnector1">
            <a:avLst/>
          </a:prstGeom>
          <a:ln>
            <a:headEnd type="none" w="med" len="med"/>
            <a:tailEnd type="arrow"/>
          </a:ln>
        </p:spPr>
        <p:style>
          <a:lnRef idx="3">
            <a:schemeClr val="accent4"/>
          </a:lnRef>
          <a:fillRef idx="0">
            <a:schemeClr val="accent4"/>
          </a:fillRef>
          <a:effectRef idx="2">
            <a:schemeClr val="accent4"/>
          </a:effectRef>
          <a:fontRef idx="minor">
            <a:schemeClr val="tx1"/>
          </a:fontRef>
        </p:style>
      </p:cxnSp>
      <p:sp>
        <p:nvSpPr>
          <p:cNvPr id="7" name="TextBox 6">
            <a:extLst>
              <a:ext uri="{FF2B5EF4-FFF2-40B4-BE49-F238E27FC236}">
                <a16:creationId xmlns:a16="http://schemas.microsoft.com/office/drawing/2014/main" id="{C963E5E9-7A21-4F39-94BB-CB29B29FBDBF}"/>
              </a:ext>
            </a:extLst>
          </p:cNvPr>
          <p:cNvSpPr txBox="1">
            <a:spLocks noChangeArrowheads="1"/>
          </p:cNvSpPr>
          <p:nvPr/>
        </p:nvSpPr>
        <p:spPr bwMode="auto">
          <a:xfrm>
            <a:off x="1652874" y="6448148"/>
            <a:ext cx="9572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a:latin typeface="Calibri" panose="020F0502020204030204" pitchFamily="34" charset="0"/>
                <a:cs typeface="Arial" panose="020B0604020202020204" pitchFamily="34" charset="0"/>
              </a:rPr>
              <a:t>Space</a:t>
            </a:r>
          </a:p>
        </p:txBody>
      </p:sp>
      <p:cxnSp>
        <p:nvCxnSpPr>
          <p:cNvPr id="10" name="Straight Arrow Connector 9">
            <a:extLst>
              <a:ext uri="{FF2B5EF4-FFF2-40B4-BE49-F238E27FC236}">
                <a16:creationId xmlns:a16="http://schemas.microsoft.com/office/drawing/2014/main" id="{06F5E7D7-4F57-425A-8D76-5F66E313496D}"/>
              </a:ext>
            </a:extLst>
          </p:cNvPr>
          <p:cNvCxnSpPr>
            <a:cxnSpLocks/>
          </p:cNvCxnSpPr>
          <p:nvPr/>
        </p:nvCxnSpPr>
        <p:spPr bwMode="auto">
          <a:xfrm flipH="1" flipV="1">
            <a:off x="5132440" y="6194322"/>
            <a:ext cx="546017" cy="442451"/>
          </a:xfrm>
          <a:prstGeom prst="straightConnector1">
            <a:avLst/>
          </a:prstGeom>
          <a:ln>
            <a:headEnd type="none" w="med" len="med"/>
            <a:tailEnd type="arrow"/>
          </a:ln>
        </p:spPr>
        <p:style>
          <a:lnRef idx="3">
            <a:schemeClr val="accent4"/>
          </a:lnRef>
          <a:fillRef idx="0">
            <a:schemeClr val="accent4"/>
          </a:fillRef>
          <a:effectRef idx="2">
            <a:schemeClr val="accent4"/>
          </a:effectRef>
          <a:fontRef idx="minor">
            <a:schemeClr val="tx1"/>
          </a:fontRef>
        </p:style>
      </p:cxnSp>
      <p:sp>
        <p:nvSpPr>
          <p:cNvPr id="11" name="TextBox 10">
            <a:extLst>
              <a:ext uri="{FF2B5EF4-FFF2-40B4-BE49-F238E27FC236}">
                <a16:creationId xmlns:a16="http://schemas.microsoft.com/office/drawing/2014/main" id="{858528F2-F550-40B6-B1C5-E8CCD6AAF992}"/>
              </a:ext>
            </a:extLst>
          </p:cNvPr>
          <p:cNvSpPr txBox="1">
            <a:spLocks noChangeArrowheads="1"/>
          </p:cNvSpPr>
          <p:nvPr/>
        </p:nvSpPr>
        <p:spPr bwMode="auto">
          <a:xfrm>
            <a:off x="5521876" y="6512060"/>
            <a:ext cx="9572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a:latin typeface="Calibri" panose="020F0502020204030204" pitchFamily="34" charset="0"/>
                <a:cs typeface="Arial" panose="020B0604020202020204" pitchFamily="34" charset="0"/>
              </a:rPr>
              <a:t>Space</a:t>
            </a:r>
          </a:p>
        </p:txBody>
      </p:sp>
      <p:cxnSp>
        <p:nvCxnSpPr>
          <p:cNvPr id="13" name="Straight Arrow Connector 12">
            <a:extLst>
              <a:ext uri="{FF2B5EF4-FFF2-40B4-BE49-F238E27FC236}">
                <a16:creationId xmlns:a16="http://schemas.microsoft.com/office/drawing/2014/main" id="{78859E28-06F1-43D2-A381-4DFC0BA91C66}"/>
              </a:ext>
            </a:extLst>
          </p:cNvPr>
          <p:cNvCxnSpPr>
            <a:cxnSpLocks/>
          </p:cNvCxnSpPr>
          <p:nvPr/>
        </p:nvCxnSpPr>
        <p:spPr bwMode="auto">
          <a:xfrm flipV="1">
            <a:off x="6302477" y="6194323"/>
            <a:ext cx="393291" cy="442450"/>
          </a:xfrm>
          <a:prstGeom prst="straightConnector1">
            <a:avLst/>
          </a:prstGeom>
          <a:ln>
            <a:headEnd type="none" w="med" len="med"/>
            <a:tailEnd type="arrow"/>
          </a:ln>
        </p:spPr>
        <p:style>
          <a:lnRef idx="3">
            <a:schemeClr val="accent4"/>
          </a:lnRef>
          <a:fillRef idx="0">
            <a:schemeClr val="accent4"/>
          </a:fillRef>
          <a:effectRef idx="2">
            <a:schemeClr val="accent4"/>
          </a:effectRef>
          <a:fontRef idx="minor">
            <a:schemeClr val="tx1"/>
          </a:fontRef>
        </p:style>
      </p:cxnSp>
      <p:cxnSp>
        <p:nvCxnSpPr>
          <p:cNvPr id="19" name="Straight Arrow Connector 18">
            <a:extLst>
              <a:ext uri="{FF2B5EF4-FFF2-40B4-BE49-F238E27FC236}">
                <a16:creationId xmlns:a16="http://schemas.microsoft.com/office/drawing/2014/main" id="{6EC143B7-B56F-4D72-A9C5-FB2717689FA2}"/>
              </a:ext>
            </a:extLst>
          </p:cNvPr>
          <p:cNvCxnSpPr>
            <a:cxnSpLocks/>
          </p:cNvCxnSpPr>
          <p:nvPr/>
        </p:nvCxnSpPr>
        <p:spPr bwMode="auto">
          <a:xfrm flipH="1" flipV="1">
            <a:off x="5442644" y="6194323"/>
            <a:ext cx="235813" cy="442450"/>
          </a:xfrm>
          <a:prstGeom prst="straightConnector1">
            <a:avLst/>
          </a:prstGeom>
          <a:ln>
            <a:headEnd type="none" w="med" len="med"/>
            <a:tailEnd type="arrow"/>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610112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7B4CDA-5525-4921-A119-9C49BE350FED}"/>
              </a:ext>
            </a:extLst>
          </p:cNvPr>
          <p:cNvSpPr>
            <a:spLocks noGrp="1" noChangeArrowheads="1"/>
          </p:cNvSpPr>
          <p:nvPr>
            <p:ph type="title"/>
          </p:nvPr>
        </p:nvSpPr>
        <p:spPr>
          <a:xfrm>
            <a:off x="381000" y="88900"/>
            <a:ext cx="8305800" cy="914400"/>
          </a:xfrm>
        </p:spPr>
        <p:txBody>
          <a:bodyPr/>
          <a:lstStyle/>
          <a:p>
            <a:r>
              <a:rPr lang="en-US" altLang="en-US" dirty="0">
                <a:latin typeface="Arial" panose="020B0604020202020204" pitchFamily="34" charset="0"/>
              </a:rPr>
              <a:t>Formula Field - Logical Examples</a:t>
            </a:r>
            <a:endParaRPr lang="en-US" altLang="en-US" sz="6000" dirty="0">
              <a:latin typeface="Arial" panose="020B0604020202020204" pitchFamily="34" charset="0"/>
            </a:endParaRPr>
          </a:p>
        </p:txBody>
      </p:sp>
      <p:sp>
        <p:nvSpPr>
          <p:cNvPr id="8195" name="Rectangle 5">
            <a:extLst>
              <a:ext uri="{FF2B5EF4-FFF2-40B4-BE49-F238E27FC236}">
                <a16:creationId xmlns:a16="http://schemas.microsoft.com/office/drawing/2014/main" id="{CEC68AB9-C2F4-47D1-8707-6450990ACBBF}"/>
              </a:ext>
            </a:extLst>
          </p:cNvPr>
          <p:cNvSpPr>
            <a:spLocks noGrp="1" noChangeArrowheads="1"/>
          </p:cNvSpPr>
          <p:nvPr>
            <p:ph type="body" idx="1"/>
          </p:nvPr>
        </p:nvSpPr>
        <p:spPr>
          <a:xfrm>
            <a:off x="393700" y="1321806"/>
            <a:ext cx="8293100" cy="4990094"/>
          </a:xfrm>
        </p:spPr>
        <p:txBody>
          <a:bodyPr/>
          <a:lstStyle/>
          <a:p>
            <a:pPr>
              <a:spcBef>
                <a:spcPts val="600"/>
              </a:spcBef>
              <a:spcAft>
                <a:spcPts val="600"/>
              </a:spcAft>
            </a:pPr>
            <a:r>
              <a:rPr lang="en-US" altLang="en-US" sz="3600" dirty="0">
                <a:latin typeface="Arial" panose="020B0604020202020204" pitchFamily="34" charset="0"/>
              </a:rPr>
              <a:t>=, ==, !=, &lt;&gt;, &lt;, &gt;, &lt;=, &gt;=, &amp;&amp;, ||</a:t>
            </a:r>
          </a:p>
          <a:p>
            <a:pPr>
              <a:spcBef>
                <a:spcPts val="600"/>
              </a:spcBef>
              <a:spcAft>
                <a:spcPts val="600"/>
              </a:spcAft>
            </a:pPr>
            <a:r>
              <a:rPr lang="en-US" altLang="en-US" sz="3600" dirty="0">
                <a:latin typeface="Arial" panose="020B0604020202020204" pitchFamily="34" charset="0"/>
              </a:rPr>
              <a:t>IF</a:t>
            </a:r>
          </a:p>
          <a:p>
            <a:pPr>
              <a:spcBef>
                <a:spcPts val="600"/>
              </a:spcBef>
              <a:spcAft>
                <a:spcPts val="600"/>
              </a:spcAft>
            </a:pPr>
            <a:r>
              <a:rPr lang="en-US" altLang="en-US" sz="3600" dirty="0">
                <a:latin typeface="Arial" panose="020B0604020202020204" pitchFamily="34" charset="0"/>
              </a:rPr>
              <a:t>AND, OR , NOT</a:t>
            </a:r>
          </a:p>
          <a:p>
            <a:pPr>
              <a:spcBef>
                <a:spcPts val="600"/>
              </a:spcBef>
              <a:spcAft>
                <a:spcPts val="600"/>
              </a:spcAft>
            </a:pPr>
            <a:r>
              <a:rPr lang="en-US" altLang="en-US" sz="3600" dirty="0">
                <a:latin typeface="Arial" panose="020B0604020202020204" pitchFamily="34" charset="0"/>
              </a:rPr>
              <a:t>ISBLANK, ISNULL, ISNUMBER</a:t>
            </a:r>
          </a:p>
          <a:p>
            <a:pPr>
              <a:spcBef>
                <a:spcPts val="600"/>
              </a:spcBef>
              <a:spcAft>
                <a:spcPts val="600"/>
              </a:spcAft>
            </a:pPr>
            <a:r>
              <a:rPr lang="en-US" altLang="en-US" sz="3600" dirty="0">
                <a:latin typeface="Arial" panose="020B0604020202020204" pitchFamily="34" charset="0"/>
              </a:rPr>
              <a:t>CASE</a:t>
            </a:r>
          </a:p>
          <a:p>
            <a:pPr>
              <a:spcBef>
                <a:spcPts val="600"/>
              </a:spcBef>
              <a:spcAft>
                <a:spcPts val="600"/>
              </a:spcAft>
            </a:pPr>
            <a:endParaRPr lang="en-US" altLang="en-US" sz="3600" dirty="0">
              <a:latin typeface="Arial" panose="020B0604020202020204" pitchFamily="34" charset="0"/>
            </a:endParaRPr>
          </a:p>
        </p:txBody>
      </p:sp>
    </p:spTree>
    <p:extLst>
      <p:ext uri="{BB962C8B-B14F-4D97-AF65-F5344CB8AC3E}">
        <p14:creationId xmlns:p14="http://schemas.microsoft.com/office/powerpoint/2010/main" val="2653963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10FEA4C2-1FE9-4DA0-AC21-E88D107945FC}"/>
              </a:ext>
            </a:extLst>
          </p:cNvPr>
          <p:cNvSpPr>
            <a:spLocks noGrp="1" noChangeArrowheads="1"/>
          </p:cNvSpPr>
          <p:nvPr>
            <p:ph type="title"/>
          </p:nvPr>
        </p:nvSpPr>
        <p:spPr/>
        <p:txBody>
          <a:bodyPr/>
          <a:lstStyle/>
          <a:p>
            <a:r>
              <a:rPr lang="en-US" altLang="en-US" dirty="0">
                <a:latin typeface="Arial" panose="020B0604020202020204" pitchFamily="34" charset="0"/>
              </a:rPr>
              <a:t>IF Expression</a:t>
            </a:r>
            <a:endParaRPr lang="en-US" altLang="en-US" sz="6000" dirty="0">
              <a:latin typeface="Arial" panose="020B0604020202020204" pitchFamily="34" charset="0"/>
            </a:endParaRPr>
          </a:p>
        </p:txBody>
      </p:sp>
      <p:sp>
        <p:nvSpPr>
          <p:cNvPr id="71683" name="Rectangle 3">
            <a:extLst>
              <a:ext uri="{FF2B5EF4-FFF2-40B4-BE49-F238E27FC236}">
                <a16:creationId xmlns:a16="http://schemas.microsoft.com/office/drawing/2014/main" id="{F8440689-2F79-4792-BFA2-046908004168}"/>
              </a:ext>
            </a:extLst>
          </p:cNvPr>
          <p:cNvSpPr>
            <a:spLocks noGrp="1" noChangeArrowheads="1"/>
          </p:cNvSpPr>
          <p:nvPr>
            <p:ph type="body" idx="1"/>
          </p:nvPr>
        </p:nvSpPr>
        <p:spPr>
          <a:xfrm>
            <a:off x="381000" y="1676400"/>
            <a:ext cx="8534400" cy="4876800"/>
          </a:xfrm>
        </p:spPr>
        <p:txBody>
          <a:bodyPr/>
          <a:lstStyle/>
          <a:p>
            <a:pPr>
              <a:spcBef>
                <a:spcPts val="600"/>
              </a:spcBef>
              <a:spcAft>
                <a:spcPts val="600"/>
              </a:spcAft>
            </a:pPr>
            <a:r>
              <a:rPr lang="en-US" altLang="en-US" sz="3200" dirty="0">
                <a:latin typeface="Arial" panose="020B0604020202020204" pitchFamily="34" charset="0"/>
              </a:rPr>
              <a:t>Use to conditionally evaluate data, and dynamically generate output based on it.</a:t>
            </a:r>
          </a:p>
          <a:p>
            <a:pPr marL="0" indent="0" algn="ctr">
              <a:spcBef>
                <a:spcPts val="600"/>
              </a:spcBef>
              <a:spcAft>
                <a:spcPts val="600"/>
              </a:spcAft>
              <a:buNone/>
            </a:pPr>
            <a:r>
              <a:rPr lang="en-US" dirty="0"/>
              <a:t>IF(</a:t>
            </a:r>
            <a:r>
              <a:rPr lang="en-US" i="1" dirty="0" err="1">
                <a:highlight>
                  <a:srgbClr val="CCECFF"/>
                </a:highlight>
              </a:rPr>
              <a:t>logical_test</a:t>
            </a:r>
            <a:r>
              <a:rPr lang="en-US" dirty="0"/>
              <a:t>, </a:t>
            </a:r>
            <a:r>
              <a:rPr lang="en-US" i="1" dirty="0" err="1">
                <a:highlight>
                  <a:srgbClr val="FFFFCC"/>
                </a:highlight>
              </a:rPr>
              <a:t>output_if_true</a:t>
            </a:r>
            <a:r>
              <a:rPr lang="en-US" dirty="0"/>
              <a:t>, </a:t>
            </a:r>
            <a:r>
              <a:rPr lang="en-US" i="1" dirty="0" err="1">
                <a:highlight>
                  <a:srgbClr val="66FFCC"/>
                </a:highlight>
              </a:rPr>
              <a:t>output_if_false</a:t>
            </a:r>
            <a:r>
              <a:rPr lang="en-US" dirty="0"/>
              <a:t>)</a:t>
            </a:r>
            <a:endParaRPr lang="en-US" altLang="en-US" dirty="0">
              <a:latin typeface="Arial" panose="020B0604020202020204" pitchFamily="34" charset="0"/>
            </a:endParaRPr>
          </a:p>
          <a:p>
            <a:pPr>
              <a:spcBef>
                <a:spcPts val="600"/>
              </a:spcBef>
              <a:spcAft>
                <a:spcPts val="600"/>
              </a:spcAft>
            </a:pPr>
            <a:endParaRPr lang="en-US" altLang="en-US" sz="3200" dirty="0">
              <a:latin typeface="Arial" panose="020B0604020202020204" pitchFamily="34" charset="0"/>
            </a:endParaRPr>
          </a:p>
          <a:p>
            <a:pPr>
              <a:spcBef>
                <a:spcPts val="600"/>
              </a:spcBef>
              <a:spcAft>
                <a:spcPts val="600"/>
              </a:spcAft>
            </a:pPr>
            <a:r>
              <a:rPr lang="en-US" altLang="en-US" sz="3200" dirty="0">
                <a:latin typeface="Arial" panose="020B0604020202020204" pitchFamily="34" charset="0"/>
              </a:rPr>
              <a:t>In other words, a formula field can be created to display “Graduating” for seniors and “Continuing” for all other students.</a:t>
            </a:r>
          </a:p>
          <a:p>
            <a:pPr marL="0" indent="0" algn="ctr">
              <a:spcBef>
                <a:spcPts val="600"/>
              </a:spcBef>
              <a:spcAft>
                <a:spcPts val="600"/>
              </a:spcAft>
              <a:buNone/>
            </a:pPr>
            <a:r>
              <a:rPr lang="en-US" dirty="0"/>
              <a:t>IF(</a:t>
            </a:r>
            <a:r>
              <a:rPr lang="en-US" i="1" dirty="0">
                <a:highlight>
                  <a:srgbClr val="CCECFF"/>
                </a:highlight>
              </a:rPr>
              <a:t>Class is equal to SR</a:t>
            </a:r>
            <a:r>
              <a:rPr lang="en-US" i="1" dirty="0"/>
              <a:t>, </a:t>
            </a:r>
            <a:r>
              <a:rPr lang="en-US" i="1" dirty="0">
                <a:highlight>
                  <a:srgbClr val="FFFFCC"/>
                </a:highlight>
              </a:rPr>
              <a:t>display </a:t>
            </a:r>
            <a:r>
              <a:rPr lang="en-US" b="1" i="1" dirty="0">
                <a:highlight>
                  <a:srgbClr val="FFFFCC"/>
                </a:highlight>
              </a:rPr>
              <a:t>Graduating</a:t>
            </a:r>
            <a:r>
              <a:rPr lang="en-US" i="1" dirty="0"/>
              <a:t>, otherwise </a:t>
            </a:r>
            <a:r>
              <a:rPr lang="en-US" i="1" dirty="0">
                <a:highlight>
                  <a:srgbClr val="66FFCC"/>
                </a:highlight>
              </a:rPr>
              <a:t>display </a:t>
            </a:r>
            <a:r>
              <a:rPr lang="en-US" b="1" i="1" dirty="0">
                <a:highlight>
                  <a:srgbClr val="66FFCC"/>
                </a:highlight>
              </a:rPr>
              <a:t>Continuing</a:t>
            </a:r>
            <a:r>
              <a:rPr lang="en-US" dirty="0"/>
              <a:t>)</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37759853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2AB1CB4-8770-4A90-9A91-4833645C0585}"/>
              </a:ext>
            </a:extLst>
          </p:cNvPr>
          <p:cNvSpPr>
            <a:spLocks noGrp="1" noChangeArrowheads="1"/>
          </p:cNvSpPr>
          <p:nvPr>
            <p:ph type="title"/>
          </p:nvPr>
        </p:nvSpPr>
        <p:spPr/>
        <p:txBody>
          <a:bodyPr/>
          <a:lstStyle/>
          <a:p>
            <a:r>
              <a:rPr lang="en-US" altLang="en-US" dirty="0">
                <a:latin typeface="Arial" panose="020B0604020202020204" pitchFamily="34" charset="0"/>
              </a:rPr>
              <a:t>IF Expression - Status</a:t>
            </a:r>
            <a:endParaRPr lang="en-US" altLang="en-US" sz="6000" dirty="0">
              <a:latin typeface="Arial" panose="020B0604020202020204" pitchFamily="34" charset="0"/>
            </a:endParaRPr>
          </a:p>
        </p:txBody>
      </p:sp>
      <p:sp>
        <p:nvSpPr>
          <p:cNvPr id="65539" name="Rectangle 3">
            <a:extLst>
              <a:ext uri="{FF2B5EF4-FFF2-40B4-BE49-F238E27FC236}">
                <a16:creationId xmlns:a16="http://schemas.microsoft.com/office/drawing/2014/main" id="{1124CE0E-E069-4BF9-B0AF-4A98B6B2D36C}"/>
              </a:ext>
            </a:extLst>
          </p:cNvPr>
          <p:cNvSpPr>
            <a:spLocks noGrp="1" noChangeArrowheads="1"/>
          </p:cNvSpPr>
          <p:nvPr>
            <p:ph type="body" idx="1"/>
          </p:nvPr>
        </p:nvSpPr>
        <p:spPr>
          <a:xfrm>
            <a:off x="0" y="5732207"/>
            <a:ext cx="9144000" cy="845574"/>
          </a:xfrm>
        </p:spPr>
        <p:txBody>
          <a:bodyPr/>
          <a:lstStyle/>
          <a:p>
            <a:pPr marL="0" indent="0" algn="ctr">
              <a:spcBef>
                <a:spcPts val="600"/>
              </a:spcBef>
              <a:buNone/>
            </a:pPr>
            <a:r>
              <a:rPr lang="en-US" altLang="en-US" sz="3300" dirty="0">
                <a:latin typeface="Arial" panose="020B0604020202020204" pitchFamily="34" charset="0"/>
              </a:rPr>
              <a:t>IF(</a:t>
            </a:r>
            <a:r>
              <a:rPr lang="en-US" altLang="en-US" sz="3300" dirty="0" err="1">
                <a:highlight>
                  <a:srgbClr val="CCECFF"/>
                </a:highlight>
                <a:latin typeface="Arial" panose="020B0604020202020204" pitchFamily="34" charset="0"/>
              </a:rPr>
              <a:t>Class__c</a:t>
            </a:r>
            <a:r>
              <a:rPr lang="en-US" altLang="en-US" sz="3300" dirty="0">
                <a:highlight>
                  <a:srgbClr val="CCECFF"/>
                </a:highlight>
                <a:latin typeface="Arial" panose="020B0604020202020204" pitchFamily="34" charset="0"/>
              </a:rPr>
              <a:t> = "SR"</a:t>
            </a:r>
            <a:r>
              <a:rPr lang="en-US" altLang="en-US" sz="3300" dirty="0">
                <a:latin typeface="Arial" panose="020B0604020202020204" pitchFamily="34" charset="0"/>
              </a:rPr>
              <a:t>, "</a:t>
            </a:r>
            <a:r>
              <a:rPr lang="en-US" altLang="en-US" sz="3300" dirty="0">
                <a:highlight>
                  <a:srgbClr val="FFFFCC"/>
                </a:highlight>
                <a:latin typeface="Arial" panose="020B0604020202020204" pitchFamily="34" charset="0"/>
              </a:rPr>
              <a:t>Graduating</a:t>
            </a:r>
            <a:r>
              <a:rPr lang="en-US" altLang="en-US" sz="3300" dirty="0">
                <a:latin typeface="Arial" panose="020B0604020202020204" pitchFamily="34" charset="0"/>
              </a:rPr>
              <a:t>", "</a:t>
            </a:r>
            <a:r>
              <a:rPr lang="en-US" altLang="en-US" sz="3300" dirty="0">
                <a:highlight>
                  <a:srgbClr val="66FFCC"/>
                </a:highlight>
                <a:latin typeface="Arial" panose="020B0604020202020204" pitchFamily="34" charset="0"/>
              </a:rPr>
              <a:t>Continuing</a:t>
            </a:r>
            <a:r>
              <a:rPr lang="en-US" altLang="en-US" sz="3300" dirty="0">
                <a:latin typeface="Arial" panose="020B0604020202020204" pitchFamily="34" charset="0"/>
              </a:rPr>
              <a:t>")</a:t>
            </a:r>
            <a:endParaRPr lang="en-US" altLang="en-US" sz="3300" dirty="0">
              <a:highlight>
                <a:srgbClr val="66FFCC"/>
              </a:highlight>
              <a:latin typeface="Arial" panose="020B0604020202020204" pitchFamily="34" charset="0"/>
            </a:endParaRPr>
          </a:p>
        </p:txBody>
      </p:sp>
      <p:pic>
        <p:nvPicPr>
          <p:cNvPr id="2" name="Picture 1" descr="Screenshot of list view of records containing Full Name, Class and Status expression.">
            <a:extLst>
              <a:ext uri="{FF2B5EF4-FFF2-40B4-BE49-F238E27FC236}">
                <a16:creationId xmlns:a16="http://schemas.microsoft.com/office/drawing/2014/main" id="{8D251D3A-0A6D-404B-9F30-AC6B83C6D5C9}"/>
              </a:ext>
            </a:extLst>
          </p:cNvPr>
          <p:cNvPicPr>
            <a:picLocks noChangeAspect="1"/>
          </p:cNvPicPr>
          <p:nvPr/>
        </p:nvPicPr>
        <p:blipFill>
          <a:blip r:embed="rId3"/>
          <a:stretch>
            <a:fillRect/>
          </a:stretch>
        </p:blipFill>
        <p:spPr>
          <a:xfrm>
            <a:off x="2119482" y="1258677"/>
            <a:ext cx="4828836" cy="4340646"/>
          </a:xfrm>
          <a:prstGeom prst="rect">
            <a:avLst/>
          </a:prstGeom>
        </p:spPr>
      </p:pic>
    </p:spTree>
    <p:extLst>
      <p:ext uri="{BB962C8B-B14F-4D97-AF65-F5344CB8AC3E}">
        <p14:creationId xmlns:p14="http://schemas.microsoft.com/office/powerpoint/2010/main" val="22649874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2AB1CB4-8770-4A90-9A91-4833645C0585}"/>
              </a:ext>
            </a:extLst>
          </p:cNvPr>
          <p:cNvSpPr>
            <a:spLocks noGrp="1" noChangeArrowheads="1"/>
          </p:cNvSpPr>
          <p:nvPr>
            <p:ph type="title"/>
          </p:nvPr>
        </p:nvSpPr>
        <p:spPr/>
        <p:txBody>
          <a:bodyPr/>
          <a:lstStyle/>
          <a:p>
            <a:r>
              <a:rPr lang="en-US" altLang="en-US" dirty="0">
                <a:latin typeface="Arial" panose="020B0604020202020204" pitchFamily="34" charset="0"/>
              </a:rPr>
              <a:t>IF Expression - Level</a:t>
            </a:r>
            <a:endParaRPr lang="en-US" altLang="en-US" sz="6000" dirty="0">
              <a:latin typeface="Arial" panose="020B0604020202020204" pitchFamily="34" charset="0"/>
            </a:endParaRPr>
          </a:p>
        </p:txBody>
      </p:sp>
      <p:sp>
        <p:nvSpPr>
          <p:cNvPr id="65539" name="Rectangle 3">
            <a:extLst>
              <a:ext uri="{FF2B5EF4-FFF2-40B4-BE49-F238E27FC236}">
                <a16:creationId xmlns:a16="http://schemas.microsoft.com/office/drawing/2014/main" id="{1124CE0E-E069-4BF9-B0AF-4A98B6B2D36C}"/>
              </a:ext>
            </a:extLst>
          </p:cNvPr>
          <p:cNvSpPr>
            <a:spLocks noGrp="1" noChangeArrowheads="1"/>
          </p:cNvSpPr>
          <p:nvPr>
            <p:ph type="body" idx="1"/>
          </p:nvPr>
        </p:nvSpPr>
        <p:spPr>
          <a:xfrm>
            <a:off x="0" y="1342718"/>
            <a:ext cx="9144000" cy="5515282"/>
          </a:xfrm>
        </p:spPr>
        <p:txBody>
          <a:bodyPr/>
          <a:lstStyle/>
          <a:p>
            <a:pPr marL="0" indent="0" algn="ctr">
              <a:spcBef>
                <a:spcPts val="600"/>
              </a:spcBef>
              <a:spcAft>
                <a:spcPts val="600"/>
              </a:spcAft>
              <a:buNone/>
            </a:pPr>
            <a:r>
              <a:rPr lang="en-US" altLang="en-US" sz="3200" dirty="0">
                <a:latin typeface="Arial" panose="020B0604020202020204" pitchFamily="34" charset="0"/>
              </a:rPr>
              <a:t>Display “</a:t>
            </a:r>
            <a:r>
              <a:rPr lang="en-US" altLang="en-US" sz="3200" dirty="0">
                <a:highlight>
                  <a:srgbClr val="FFFFCC"/>
                </a:highlight>
                <a:latin typeface="Arial" panose="020B0604020202020204" pitchFamily="34" charset="0"/>
              </a:rPr>
              <a:t>Underclassman</a:t>
            </a:r>
            <a:r>
              <a:rPr lang="en-US" altLang="en-US" sz="3200" dirty="0">
                <a:latin typeface="Arial" panose="020B0604020202020204" pitchFamily="34" charset="0"/>
              </a:rPr>
              <a:t>” for FR and SO students and “</a:t>
            </a:r>
            <a:r>
              <a:rPr lang="en-US" altLang="en-US" sz="3200" dirty="0">
                <a:highlight>
                  <a:srgbClr val="66FFCC"/>
                </a:highlight>
                <a:latin typeface="Arial" panose="020B0604020202020204" pitchFamily="34" charset="0"/>
              </a:rPr>
              <a:t>Upperclassman</a:t>
            </a:r>
            <a:r>
              <a:rPr lang="en-US" altLang="en-US" sz="3200" dirty="0">
                <a:latin typeface="Arial" panose="020B0604020202020204" pitchFamily="34" charset="0"/>
              </a:rPr>
              <a:t>” for JR and SR students</a:t>
            </a:r>
          </a:p>
          <a:p>
            <a:pPr marL="0" indent="0" algn="ctr">
              <a:spcBef>
                <a:spcPts val="600"/>
              </a:spcBef>
              <a:spcAft>
                <a:spcPts val="600"/>
              </a:spcAft>
              <a:buNone/>
            </a:pPr>
            <a:endParaRPr lang="en-US" altLang="en-US" sz="3200" dirty="0">
              <a:latin typeface="Arial" panose="020B0604020202020204" pitchFamily="34" charset="0"/>
            </a:endParaRPr>
          </a:p>
          <a:p>
            <a:pPr marL="0" indent="0" algn="ctr">
              <a:spcBef>
                <a:spcPts val="600"/>
              </a:spcBef>
              <a:spcAft>
                <a:spcPts val="600"/>
              </a:spcAft>
              <a:buNone/>
            </a:pPr>
            <a:endParaRPr lang="en-US" altLang="en-US" sz="3200" dirty="0">
              <a:latin typeface="Arial" panose="020B0604020202020204" pitchFamily="34" charset="0"/>
            </a:endParaRPr>
          </a:p>
          <a:p>
            <a:pPr marL="0" indent="0" algn="ctr">
              <a:spcBef>
                <a:spcPts val="600"/>
              </a:spcBef>
              <a:spcAft>
                <a:spcPts val="600"/>
              </a:spcAft>
              <a:buNone/>
            </a:pPr>
            <a:endParaRPr lang="en-US" altLang="en-US" sz="3200" dirty="0">
              <a:latin typeface="Arial" panose="020B0604020202020204" pitchFamily="34" charset="0"/>
            </a:endParaRPr>
          </a:p>
          <a:p>
            <a:pPr marL="0" indent="0" algn="ctr">
              <a:spcBef>
                <a:spcPts val="600"/>
              </a:spcBef>
              <a:spcAft>
                <a:spcPts val="600"/>
              </a:spcAft>
              <a:buNone/>
            </a:pPr>
            <a:endParaRPr lang="en-US" altLang="en-US" sz="3200" dirty="0">
              <a:latin typeface="Arial" panose="020B0604020202020204" pitchFamily="34" charset="0"/>
            </a:endParaRPr>
          </a:p>
          <a:p>
            <a:pPr marL="0" indent="0" algn="ctr">
              <a:spcBef>
                <a:spcPts val="600"/>
              </a:spcBef>
              <a:spcAft>
                <a:spcPts val="600"/>
              </a:spcAft>
              <a:buNone/>
            </a:pPr>
            <a:endParaRPr lang="en-US" altLang="en-US" sz="3200" dirty="0">
              <a:latin typeface="Arial" panose="020B0604020202020204" pitchFamily="34" charset="0"/>
            </a:endParaRPr>
          </a:p>
          <a:p>
            <a:pPr marL="0" indent="0" algn="ctr">
              <a:spcBef>
                <a:spcPts val="600"/>
              </a:spcBef>
              <a:spcAft>
                <a:spcPts val="600"/>
              </a:spcAft>
              <a:buNone/>
            </a:pPr>
            <a:r>
              <a:rPr lang="en-US" altLang="en-US" sz="3400" dirty="0">
                <a:latin typeface="Arial" panose="020B0604020202020204" pitchFamily="34" charset="0"/>
              </a:rPr>
              <a:t>IF(</a:t>
            </a:r>
            <a:r>
              <a:rPr lang="en-US" altLang="en-US" sz="3400" dirty="0">
                <a:highlight>
                  <a:srgbClr val="CCECFF"/>
                </a:highlight>
                <a:latin typeface="Arial" panose="020B0604020202020204" pitchFamily="34" charset="0"/>
              </a:rPr>
              <a:t>OR (</a:t>
            </a:r>
            <a:r>
              <a:rPr lang="en-US" altLang="en-US" sz="3400" dirty="0" err="1">
                <a:highlight>
                  <a:srgbClr val="CCECFF"/>
                </a:highlight>
                <a:latin typeface="Arial" panose="020B0604020202020204" pitchFamily="34" charset="0"/>
              </a:rPr>
              <a:t>Class__c</a:t>
            </a:r>
            <a:r>
              <a:rPr lang="en-US" altLang="en-US" sz="3400" dirty="0">
                <a:highlight>
                  <a:srgbClr val="CCECFF"/>
                </a:highlight>
                <a:latin typeface="Arial" panose="020B0604020202020204" pitchFamily="34" charset="0"/>
              </a:rPr>
              <a:t> ="FR", </a:t>
            </a:r>
            <a:r>
              <a:rPr lang="en-US" altLang="en-US" sz="3400" dirty="0" err="1">
                <a:highlight>
                  <a:srgbClr val="CCECFF"/>
                </a:highlight>
                <a:latin typeface="Arial" panose="020B0604020202020204" pitchFamily="34" charset="0"/>
              </a:rPr>
              <a:t>Class__c</a:t>
            </a:r>
            <a:r>
              <a:rPr lang="en-US" altLang="en-US" sz="3400" dirty="0">
                <a:highlight>
                  <a:srgbClr val="CCECFF"/>
                </a:highlight>
                <a:latin typeface="Arial" panose="020B0604020202020204" pitchFamily="34" charset="0"/>
              </a:rPr>
              <a:t> ="SO")</a:t>
            </a:r>
            <a:r>
              <a:rPr lang="en-US" altLang="en-US" sz="3400" dirty="0">
                <a:latin typeface="Arial" panose="020B0604020202020204" pitchFamily="34" charset="0"/>
              </a:rPr>
              <a:t>, "</a:t>
            </a:r>
            <a:r>
              <a:rPr lang="en-US" altLang="en-US" sz="3400" dirty="0">
                <a:highlight>
                  <a:srgbClr val="FFFFCC"/>
                </a:highlight>
                <a:latin typeface="Arial" panose="020B0604020202020204" pitchFamily="34" charset="0"/>
              </a:rPr>
              <a:t>Underclassman</a:t>
            </a:r>
            <a:r>
              <a:rPr lang="en-US" altLang="en-US" sz="3400" dirty="0">
                <a:latin typeface="Arial" panose="020B0604020202020204" pitchFamily="34" charset="0"/>
              </a:rPr>
              <a:t>", "</a:t>
            </a:r>
            <a:r>
              <a:rPr lang="en-US" altLang="en-US" sz="3400" dirty="0">
                <a:highlight>
                  <a:srgbClr val="66FFCC"/>
                </a:highlight>
                <a:latin typeface="Arial" panose="020B0604020202020204" pitchFamily="34" charset="0"/>
              </a:rPr>
              <a:t>Upperclassman</a:t>
            </a:r>
            <a:r>
              <a:rPr lang="en-US" altLang="en-US" sz="3400" dirty="0">
                <a:latin typeface="Arial" panose="020B0604020202020204" pitchFamily="34" charset="0"/>
              </a:rPr>
              <a:t>")</a:t>
            </a:r>
            <a:endParaRPr lang="en-US" altLang="en-US" sz="3400" dirty="0">
              <a:highlight>
                <a:srgbClr val="66FFCC"/>
              </a:highlight>
              <a:latin typeface="Arial" panose="020B0604020202020204" pitchFamily="34" charset="0"/>
            </a:endParaRPr>
          </a:p>
        </p:txBody>
      </p:sp>
      <p:pic>
        <p:nvPicPr>
          <p:cNvPr id="4" name="Picture 3" descr="Screenshot of list view of records containing Full Name, Class and Level expression.">
            <a:extLst>
              <a:ext uri="{FF2B5EF4-FFF2-40B4-BE49-F238E27FC236}">
                <a16:creationId xmlns:a16="http://schemas.microsoft.com/office/drawing/2014/main" id="{E9EF37F8-29BB-4714-8F4A-84EF3CA080C6}"/>
              </a:ext>
            </a:extLst>
          </p:cNvPr>
          <p:cNvPicPr>
            <a:picLocks noChangeAspect="1"/>
          </p:cNvPicPr>
          <p:nvPr/>
        </p:nvPicPr>
        <p:blipFill>
          <a:blip r:embed="rId3"/>
          <a:stretch>
            <a:fillRect/>
          </a:stretch>
        </p:blipFill>
        <p:spPr>
          <a:xfrm>
            <a:off x="2231699" y="2548975"/>
            <a:ext cx="4680601" cy="2966307"/>
          </a:xfrm>
          <a:prstGeom prst="rect">
            <a:avLst/>
          </a:prstGeom>
        </p:spPr>
      </p:pic>
    </p:spTree>
    <p:extLst>
      <p:ext uri="{BB962C8B-B14F-4D97-AF65-F5344CB8AC3E}">
        <p14:creationId xmlns:p14="http://schemas.microsoft.com/office/powerpoint/2010/main" val="20842388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055E2CAE-6A67-472F-8FBB-0235A0AE8C72}"/>
              </a:ext>
            </a:extLst>
          </p:cNvPr>
          <p:cNvSpPr>
            <a:spLocks noGrp="1" noChangeArrowheads="1"/>
          </p:cNvSpPr>
          <p:nvPr>
            <p:ph type="title"/>
          </p:nvPr>
        </p:nvSpPr>
        <p:spPr/>
        <p:txBody>
          <a:bodyPr/>
          <a:lstStyle/>
          <a:p>
            <a:r>
              <a:rPr lang="en-US" altLang="en-US" dirty="0">
                <a:latin typeface="Arial" panose="020B0604020202020204" pitchFamily="34" charset="0"/>
              </a:rPr>
              <a:t>Nested IF Expression - Performance</a:t>
            </a:r>
            <a:endParaRPr lang="en-US" altLang="en-US" sz="4400" dirty="0">
              <a:latin typeface="Arial" panose="020B0604020202020204" pitchFamily="34" charset="0"/>
            </a:endParaRPr>
          </a:p>
        </p:txBody>
      </p:sp>
      <p:sp>
        <p:nvSpPr>
          <p:cNvPr id="81923" name="Rectangle 3">
            <a:extLst>
              <a:ext uri="{FF2B5EF4-FFF2-40B4-BE49-F238E27FC236}">
                <a16:creationId xmlns:a16="http://schemas.microsoft.com/office/drawing/2014/main" id="{9383021C-3F70-48EE-9536-64EC43D7DD81}"/>
              </a:ext>
            </a:extLst>
          </p:cNvPr>
          <p:cNvSpPr>
            <a:spLocks noGrp="1" noChangeArrowheads="1"/>
          </p:cNvSpPr>
          <p:nvPr>
            <p:ph type="body" idx="1"/>
          </p:nvPr>
        </p:nvSpPr>
        <p:spPr>
          <a:xfrm>
            <a:off x="380999" y="1526458"/>
            <a:ext cx="8581931" cy="3136077"/>
          </a:xfrm>
        </p:spPr>
        <p:txBody>
          <a:bodyPr/>
          <a:lstStyle/>
          <a:p>
            <a:pPr marL="0" indent="0">
              <a:lnSpc>
                <a:spcPct val="90000"/>
              </a:lnSpc>
              <a:buNone/>
            </a:pPr>
            <a:r>
              <a:rPr lang="en-US" altLang="en-US" sz="3600" dirty="0">
                <a:latin typeface="Arial" panose="020B0604020202020204" pitchFamily="34" charset="0"/>
              </a:rPr>
              <a:t>Display the performance rating for each student based on their course grade.</a:t>
            </a:r>
          </a:p>
          <a:p>
            <a:pPr lvl="1">
              <a:lnSpc>
                <a:spcPct val="90000"/>
              </a:lnSpc>
              <a:buFontTx/>
              <a:buNone/>
            </a:pPr>
            <a:endParaRPr lang="en-US" altLang="en-US" sz="1800" dirty="0">
              <a:latin typeface="Arial" panose="020B0604020202020204" pitchFamily="34" charset="0"/>
            </a:endParaRPr>
          </a:p>
          <a:p>
            <a:pPr lvl="1">
              <a:lnSpc>
                <a:spcPct val="90000"/>
              </a:lnSpc>
              <a:buFontTx/>
              <a:buNone/>
            </a:pPr>
            <a:r>
              <a:rPr lang="en-US" altLang="en-US" sz="3200" dirty="0">
                <a:latin typeface="Arial" panose="020B0604020202020204" pitchFamily="34" charset="0"/>
              </a:rPr>
              <a:t>Satisfactory		[A, A-, B+, B, B-, C+, C]</a:t>
            </a:r>
          </a:p>
          <a:p>
            <a:pPr lvl="1">
              <a:lnSpc>
                <a:spcPct val="90000"/>
              </a:lnSpc>
              <a:buFontTx/>
              <a:buNone/>
            </a:pPr>
            <a:r>
              <a:rPr lang="en-US" altLang="en-US" sz="3200" dirty="0">
                <a:latin typeface="Arial" panose="020B0604020202020204" pitchFamily="34" charset="0"/>
              </a:rPr>
              <a:t>Marginal		[C-, D]</a:t>
            </a:r>
          </a:p>
          <a:p>
            <a:pPr lvl="1">
              <a:lnSpc>
                <a:spcPct val="90000"/>
              </a:lnSpc>
              <a:buFontTx/>
              <a:buNone/>
            </a:pPr>
            <a:r>
              <a:rPr lang="en-US" altLang="en-US" sz="3200" dirty="0">
                <a:latin typeface="Arial" panose="020B0604020202020204" pitchFamily="34" charset="0"/>
              </a:rPr>
              <a:t>Unsatisfactory	[F]</a:t>
            </a:r>
          </a:p>
        </p:txBody>
      </p:sp>
      <p:sp>
        <p:nvSpPr>
          <p:cNvPr id="6" name="Rectangle 3">
            <a:extLst>
              <a:ext uri="{FF2B5EF4-FFF2-40B4-BE49-F238E27FC236}">
                <a16:creationId xmlns:a16="http://schemas.microsoft.com/office/drawing/2014/main" id="{AF163EDD-3B07-4D88-A327-C59D87A79DCA}"/>
              </a:ext>
            </a:extLst>
          </p:cNvPr>
          <p:cNvSpPr txBox="1">
            <a:spLocks noChangeArrowheads="1"/>
          </p:cNvSpPr>
          <p:nvPr/>
        </p:nvSpPr>
        <p:spPr bwMode="auto">
          <a:xfrm>
            <a:off x="0" y="5043948"/>
            <a:ext cx="9144000" cy="165181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a:lstStyle>
          <a:p>
            <a:pPr marL="114300" indent="0">
              <a:spcBef>
                <a:spcPts val="600"/>
              </a:spcBef>
              <a:buFont typeface="Wingdings" pitchFamily="2" charset="2"/>
              <a:buNone/>
            </a:pPr>
            <a:r>
              <a:rPr lang="en-US" altLang="en-US" sz="3600" kern="0" dirty="0">
                <a:latin typeface="Arial" panose="020B0604020202020204" pitchFamily="34" charset="0"/>
              </a:rPr>
              <a:t>IF(</a:t>
            </a:r>
            <a:r>
              <a:rPr lang="en-US" altLang="en-US" sz="3600" kern="0" dirty="0" err="1">
                <a:highlight>
                  <a:srgbClr val="CCECFF"/>
                </a:highlight>
                <a:latin typeface="Arial" panose="020B0604020202020204" pitchFamily="34" charset="0"/>
              </a:rPr>
              <a:t>Grade__c</a:t>
            </a:r>
            <a:r>
              <a:rPr lang="en-US" altLang="en-US" sz="3600" kern="0" dirty="0">
                <a:highlight>
                  <a:srgbClr val="CCECFF"/>
                </a:highlight>
                <a:latin typeface="Arial" panose="020B0604020202020204" pitchFamily="34" charset="0"/>
              </a:rPr>
              <a:t> = "F"</a:t>
            </a:r>
            <a:r>
              <a:rPr lang="en-US" altLang="en-US" sz="3600" kern="0" dirty="0">
                <a:latin typeface="Arial" panose="020B0604020202020204" pitchFamily="34" charset="0"/>
              </a:rPr>
              <a:t>, "</a:t>
            </a:r>
            <a:r>
              <a:rPr lang="en-US" altLang="en-US" sz="3600" kern="0" dirty="0">
                <a:highlight>
                  <a:srgbClr val="FFFFCC"/>
                </a:highlight>
                <a:latin typeface="Arial" panose="020B0604020202020204" pitchFamily="34" charset="0"/>
              </a:rPr>
              <a:t>Unsatisfactory</a:t>
            </a:r>
            <a:r>
              <a:rPr lang="en-US" altLang="en-US" sz="3600" kern="0" dirty="0">
                <a:latin typeface="Arial" panose="020B0604020202020204" pitchFamily="34" charset="0"/>
              </a:rPr>
              <a:t>",   IF(</a:t>
            </a:r>
            <a:r>
              <a:rPr lang="en-US" altLang="en-US" sz="3600" kern="0" dirty="0">
                <a:highlight>
                  <a:srgbClr val="CCECFF"/>
                </a:highlight>
                <a:latin typeface="Arial" panose="020B0604020202020204" pitchFamily="34" charset="0"/>
              </a:rPr>
              <a:t>OR (</a:t>
            </a:r>
            <a:r>
              <a:rPr lang="en-US" altLang="en-US" sz="3600" kern="0" dirty="0" err="1">
                <a:highlight>
                  <a:srgbClr val="CCECFF"/>
                </a:highlight>
                <a:latin typeface="Arial" panose="020B0604020202020204" pitchFamily="34" charset="0"/>
              </a:rPr>
              <a:t>Grade__c</a:t>
            </a:r>
            <a:r>
              <a:rPr lang="en-US" altLang="en-US" sz="3600" kern="0" dirty="0">
                <a:highlight>
                  <a:srgbClr val="CCECFF"/>
                </a:highlight>
                <a:latin typeface="Arial" panose="020B0604020202020204" pitchFamily="34" charset="0"/>
              </a:rPr>
              <a:t> ="D", </a:t>
            </a:r>
            <a:r>
              <a:rPr lang="en-US" altLang="en-US" sz="3600" kern="0" dirty="0" err="1">
                <a:highlight>
                  <a:srgbClr val="CCECFF"/>
                </a:highlight>
                <a:latin typeface="Arial" panose="020B0604020202020204" pitchFamily="34" charset="0"/>
              </a:rPr>
              <a:t>Grade__c</a:t>
            </a:r>
            <a:r>
              <a:rPr lang="en-US" altLang="en-US" sz="3600" kern="0" dirty="0">
                <a:highlight>
                  <a:srgbClr val="CCECFF"/>
                </a:highlight>
                <a:latin typeface="Arial" panose="020B0604020202020204" pitchFamily="34" charset="0"/>
              </a:rPr>
              <a:t> = "C-"</a:t>
            </a:r>
            <a:r>
              <a:rPr lang="en-US" altLang="en-US" sz="3600" kern="0" dirty="0">
                <a:latin typeface="Arial" panose="020B0604020202020204" pitchFamily="34" charset="0"/>
              </a:rPr>
              <a:t>), "</a:t>
            </a:r>
            <a:r>
              <a:rPr lang="en-US" altLang="en-US" sz="3600" kern="0" dirty="0">
                <a:highlight>
                  <a:srgbClr val="FFFFCC"/>
                </a:highlight>
                <a:latin typeface="Arial" panose="020B0604020202020204" pitchFamily="34" charset="0"/>
              </a:rPr>
              <a:t>Marginal</a:t>
            </a:r>
            <a:r>
              <a:rPr lang="en-US" altLang="en-US" sz="3600" kern="0" dirty="0">
                <a:latin typeface="Arial" panose="020B0604020202020204" pitchFamily="34" charset="0"/>
              </a:rPr>
              <a:t>", "</a:t>
            </a:r>
            <a:r>
              <a:rPr lang="en-US" altLang="en-US" sz="3600" kern="0" dirty="0">
                <a:highlight>
                  <a:srgbClr val="66FFCC"/>
                </a:highlight>
                <a:latin typeface="Arial" panose="020B0604020202020204" pitchFamily="34" charset="0"/>
              </a:rPr>
              <a:t>Satisfactory</a:t>
            </a:r>
            <a:r>
              <a:rPr lang="en-US" altLang="en-US" sz="3600" kern="0" dirty="0">
                <a:latin typeface="Arial" panose="020B0604020202020204" pitchFamily="34" charset="0"/>
              </a:rPr>
              <a:t>"))</a:t>
            </a:r>
          </a:p>
        </p:txBody>
      </p:sp>
    </p:spTree>
    <p:extLst>
      <p:ext uri="{BB962C8B-B14F-4D97-AF65-F5344CB8AC3E}">
        <p14:creationId xmlns:p14="http://schemas.microsoft.com/office/powerpoint/2010/main" val="1574818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7B4CDA-5525-4921-A119-9C49BE350FED}"/>
              </a:ext>
            </a:extLst>
          </p:cNvPr>
          <p:cNvSpPr>
            <a:spLocks noGrp="1" noChangeArrowheads="1"/>
          </p:cNvSpPr>
          <p:nvPr>
            <p:ph type="title"/>
          </p:nvPr>
        </p:nvSpPr>
        <p:spPr>
          <a:xfrm>
            <a:off x="381000" y="88900"/>
            <a:ext cx="8305800" cy="914400"/>
          </a:xfrm>
        </p:spPr>
        <p:txBody>
          <a:bodyPr/>
          <a:lstStyle/>
          <a:p>
            <a:r>
              <a:rPr lang="en-US" altLang="en-US">
                <a:latin typeface="Arial" panose="020B0604020202020204" pitchFamily="34" charset="0"/>
              </a:rPr>
              <a:t>Queries</a:t>
            </a:r>
            <a:endParaRPr lang="en-US" altLang="en-US" sz="6000">
              <a:latin typeface="Arial" panose="020B0604020202020204" pitchFamily="34" charset="0"/>
            </a:endParaRPr>
          </a:p>
        </p:txBody>
      </p:sp>
      <p:sp>
        <p:nvSpPr>
          <p:cNvPr id="8195" name="Rectangle 5">
            <a:extLst>
              <a:ext uri="{FF2B5EF4-FFF2-40B4-BE49-F238E27FC236}">
                <a16:creationId xmlns:a16="http://schemas.microsoft.com/office/drawing/2014/main" id="{CEC68AB9-C2F4-47D1-8707-6450990ACBBF}"/>
              </a:ext>
            </a:extLst>
          </p:cNvPr>
          <p:cNvSpPr>
            <a:spLocks noGrp="1" noChangeArrowheads="1"/>
          </p:cNvSpPr>
          <p:nvPr>
            <p:ph type="body" idx="1"/>
          </p:nvPr>
        </p:nvSpPr>
        <p:spPr/>
        <p:txBody>
          <a:bodyPr/>
          <a:lstStyle/>
          <a:p>
            <a:pPr>
              <a:spcBef>
                <a:spcPts val="600"/>
              </a:spcBef>
              <a:spcAft>
                <a:spcPts val="600"/>
              </a:spcAft>
            </a:pPr>
            <a:r>
              <a:rPr lang="en-US" altLang="en-US" sz="3600" dirty="0">
                <a:latin typeface="Arial" panose="020B0604020202020204" pitchFamily="34" charset="0"/>
              </a:rPr>
              <a:t>Allow you to ask questions (queries) about data in the database.</a:t>
            </a:r>
          </a:p>
          <a:p>
            <a:pPr>
              <a:spcBef>
                <a:spcPts val="600"/>
              </a:spcBef>
              <a:spcAft>
                <a:spcPts val="600"/>
              </a:spcAft>
            </a:pPr>
            <a:r>
              <a:rPr lang="en-US" altLang="en-US" sz="3600" dirty="0">
                <a:latin typeface="Arial" panose="020B0604020202020204" pitchFamily="34" charset="0"/>
              </a:rPr>
              <a:t>Accomplished through the use of:</a:t>
            </a:r>
          </a:p>
          <a:p>
            <a:pPr lvl="1">
              <a:spcBef>
                <a:spcPts val="600"/>
              </a:spcBef>
              <a:spcAft>
                <a:spcPts val="600"/>
              </a:spcAft>
            </a:pPr>
            <a:r>
              <a:rPr lang="en-US" altLang="en-US" sz="3200" dirty="0">
                <a:latin typeface="Arial" panose="020B0604020202020204" pitchFamily="34" charset="0"/>
              </a:rPr>
              <a:t>List Views</a:t>
            </a:r>
          </a:p>
          <a:p>
            <a:pPr lvl="2">
              <a:spcBef>
                <a:spcPts val="600"/>
              </a:spcBef>
              <a:spcAft>
                <a:spcPts val="600"/>
              </a:spcAft>
            </a:pPr>
            <a:r>
              <a:rPr lang="en-US" altLang="en-US" sz="3200" dirty="0">
                <a:latin typeface="Arial" panose="020B0604020202020204" pitchFamily="34" charset="0"/>
              </a:rPr>
              <a:t>Limit fields displayed</a:t>
            </a:r>
          </a:p>
          <a:p>
            <a:pPr lvl="2">
              <a:spcBef>
                <a:spcPts val="600"/>
              </a:spcBef>
              <a:spcAft>
                <a:spcPts val="600"/>
              </a:spcAft>
            </a:pPr>
            <a:r>
              <a:rPr lang="en-US" altLang="en-US" sz="3200" dirty="0">
                <a:latin typeface="Arial" panose="020B0604020202020204" pitchFamily="34" charset="0"/>
              </a:rPr>
              <a:t>Sort and filter results</a:t>
            </a:r>
          </a:p>
          <a:p>
            <a:pPr lvl="2">
              <a:spcBef>
                <a:spcPts val="600"/>
              </a:spcBef>
              <a:spcAft>
                <a:spcPts val="600"/>
              </a:spcAft>
            </a:pPr>
            <a:r>
              <a:rPr lang="en-US" altLang="en-US" sz="3200" dirty="0">
                <a:latin typeface="Arial" panose="020B0604020202020204" pitchFamily="34" charset="0"/>
              </a:rPr>
              <a:t>Apply filter logic </a:t>
            </a:r>
          </a:p>
          <a:p>
            <a:pPr lvl="1">
              <a:spcBef>
                <a:spcPts val="600"/>
              </a:spcBef>
              <a:spcAft>
                <a:spcPts val="600"/>
              </a:spcAft>
            </a:pPr>
            <a:r>
              <a:rPr lang="en-US" altLang="en-US" sz="3200" dirty="0">
                <a:latin typeface="Arial" panose="020B0604020202020204" pitchFamily="34" charset="0"/>
              </a:rPr>
              <a:t>Salesforce Object Query Language</a:t>
            </a:r>
          </a:p>
        </p:txBody>
      </p:sp>
    </p:spTree>
    <p:extLst>
      <p:ext uri="{BB962C8B-B14F-4D97-AF65-F5344CB8AC3E}">
        <p14:creationId xmlns:p14="http://schemas.microsoft.com/office/powerpoint/2010/main" val="2657434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2AB1CB4-8770-4A90-9A91-4833645C0585}"/>
              </a:ext>
            </a:extLst>
          </p:cNvPr>
          <p:cNvSpPr>
            <a:spLocks noGrp="1" noChangeArrowheads="1"/>
          </p:cNvSpPr>
          <p:nvPr>
            <p:ph type="title"/>
          </p:nvPr>
        </p:nvSpPr>
        <p:spPr/>
        <p:txBody>
          <a:bodyPr/>
          <a:lstStyle/>
          <a:p>
            <a:r>
              <a:rPr lang="en-US" altLang="en-US" dirty="0">
                <a:latin typeface="Arial" panose="020B0604020202020204" pitchFamily="34" charset="0"/>
              </a:rPr>
              <a:t>Nested IF Expression - Performance</a:t>
            </a:r>
            <a:endParaRPr lang="en-US" altLang="en-US" sz="6000" dirty="0">
              <a:latin typeface="Arial" panose="020B0604020202020204" pitchFamily="34" charset="0"/>
            </a:endParaRPr>
          </a:p>
        </p:txBody>
      </p:sp>
      <p:sp>
        <p:nvSpPr>
          <p:cNvPr id="65539" name="Rectangle 3">
            <a:extLst>
              <a:ext uri="{FF2B5EF4-FFF2-40B4-BE49-F238E27FC236}">
                <a16:creationId xmlns:a16="http://schemas.microsoft.com/office/drawing/2014/main" id="{1124CE0E-E069-4BF9-B0AF-4A98B6B2D36C}"/>
              </a:ext>
            </a:extLst>
          </p:cNvPr>
          <p:cNvSpPr>
            <a:spLocks noGrp="1" noChangeArrowheads="1"/>
          </p:cNvSpPr>
          <p:nvPr>
            <p:ph type="body" idx="1"/>
          </p:nvPr>
        </p:nvSpPr>
        <p:spPr>
          <a:xfrm>
            <a:off x="0" y="5043948"/>
            <a:ext cx="9144000" cy="1651817"/>
          </a:xfrm>
        </p:spPr>
        <p:txBody>
          <a:bodyPr/>
          <a:lstStyle/>
          <a:p>
            <a:pPr marL="114300" indent="0">
              <a:spcBef>
                <a:spcPts val="600"/>
              </a:spcBef>
              <a:buNone/>
            </a:pPr>
            <a:r>
              <a:rPr lang="en-US" altLang="en-US" sz="3600" dirty="0">
                <a:latin typeface="Arial" panose="020B0604020202020204" pitchFamily="34" charset="0"/>
              </a:rPr>
              <a:t>IF(</a:t>
            </a:r>
            <a:r>
              <a:rPr lang="en-US" altLang="en-US" sz="3600" dirty="0" err="1">
                <a:highlight>
                  <a:srgbClr val="CCECFF"/>
                </a:highlight>
                <a:latin typeface="Arial" panose="020B0604020202020204" pitchFamily="34" charset="0"/>
              </a:rPr>
              <a:t>Grade__c</a:t>
            </a:r>
            <a:r>
              <a:rPr lang="en-US" altLang="en-US" sz="3600" dirty="0">
                <a:highlight>
                  <a:srgbClr val="CCECFF"/>
                </a:highlight>
                <a:latin typeface="Arial" panose="020B0604020202020204" pitchFamily="34" charset="0"/>
              </a:rPr>
              <a:t> = "F"</a:t>
            </a:r>
            <a:r>
              <a:rPr lang="en-US" altLang="en-US" sz="3600" dirty="0">
                <a:latin typeface="Arial" panose="020B0604020202020204" pitchFamily="34" charset="0"/>
              </a:rPr>
              <a:t>, "</a:t>
            </a:r>
            <a:r>
              <a:rPr lang="en-US" altLang="en-US" sz="3600" dirty="0">
                <a:highlight>
                  <a:srgbClr val="FFFFCC"/>
                </a:highlight>
                <a:latin typeface="Arial" panose="020B0604020202020204" pitchFamily="34" charset="0"/>
              </a:rPr>
              <a:t>Unsatisfactory</a:t>
            </a:r>
            <a:r>
              <a:rPr lang="en-US" altLang="en-US" sz="3600" dirty="0">
                <a:latin typeface="Arial" panose="020B0604020202020204" pitchFamily="34" charset="0"/>
              </a:rPr>
              <a:t>",   IF(</a:t>
            </a:r>
            <a:r>
              <a:rPr lang="en-US" altLang="en-US" sz="3600" dirty="0">
                <a:highlight>
                  <a:srgbClr val="CCECFF"/>
                </a:highlight>
                <a:latin typeface="Arial" panose="020B0604020202020204" pitchFamily="34" charset="0"/>
              </a:rPr>
              <a:t>OR (</a:t>
            </a:r>
            <a:r>
              <a:rPr lang="en-US" altLang="en-US" sz="3600" dirty="0" err="1">
                <a:highlight>
                  <a:srgbClr val="CCECFF"/>
                </a:highlight>
                <a:latin typeface="Arial" panose="020B0604020202020204" pitchFamily="34" charset="0"/>
              </a:rPr>
              <a:t>Grade__c</a:t>
            </a:r>
            <a:r>
              <a:rPr lang="en-US" altLang="en-US" sz="3600" dirty="0">
                <a:highlight>
                  <a:srgbClr val="CCECFF"/>
                </a:highlight>
                <a:latin typeface="Arial" panose="020B0604020202020204" pitchFamily="34" charset="0"/>
              </a:rPr>
              <a:t> ="D", </a:t>
            </a:r>
            <a:r>
              <a:rPr lang="en-US" altLang="en-US" sz="3600" dirty="0" err="1">
                <a:highlight>
                  <a:srgbClr val="CCECFF"/>
                </a:highlight>
                <a:latin typeface="Arial" panose="020B0604020202020204" pitchFamily="34" charset="0"/>
              </a:rPr>
              <a:t>Grade__c</a:t>
            </a:r>
            <a:r>
              <a:rPr lang="en-US" altLang="en-US" sz="3600" dirty="0">
                <a:highlight>
                  <a:srgbClr val="CCECFF"/>
                </a:highlight>
                <a:latin typeface="Arial" panose="020B0604020202020204" pitchFamily="34" charset="0"/>
              </a:rPr>
              <a:t> = "C-"</a:t>
            </a:r>
            <a:r>
              <a:rPr lang="en-US" altLang="en-US" sz="3600" dirty="0">
                <a:latin typeface="Arial" panose="020B0604020202020204" pitchFamily="34" charset="0"/>
              </a:rPr>
              <a:t>), "</a:t>
            </a:r>
            <a:r>
              <a:rPr lang="en-US" altLang="en-US" sz="3600" dirty="0">
                <a:highlight>
                  <a:srgbClr val="FFFFCC"/>
                </a:highlight>
                <a:latin typeface="Arial" panose="020B0604020202020204" pitchFamily="34" charset="0"/>
              </a:rPr>
              <a:t>Marginal</a:t>
            </a:r>
            <a:r>
              <a:rPr lang="en-US" altLang="en-US" sz="3600" dirty="0">
                <a:latin typeface="Arial" panose="020B0604020202020204" pitchFamily="34" charset="0"/>
              </a:rPr>
              <a:t>", "</a:t>
            </a:r>
            <a:r>
              <a:rPr lang="en-US" altLang="en-US" sz="3600" dirty="0">
                <a:highlight>
                  <a:srgbClr val="66FFCC"/>
                </a:highlight>
                <a:latin typeface="Arial" panose="020B0604020202020204" pitchFamily="34" charset="0"/>
              </a:rPr>
              <a:t>Satisfactory</a:t>
            </a:r>
            <a:r>
              <a:rPr lang="en-US" altLang="en-US" sz="3600" dirty="0">
                <a:latin typeface="Arial" panose="020B0604020202020204" pitchFamily="34" charset="0"/>
              </a:rPr>
              <a:t>"))</a:t>
            </a:r>
          </a:p>
        </p:txBody>
      </p:sp>
      <p:pic>
        <p:nvPicPr>
          <p:cNvPr id="6" name="Picture 5" descr="Screenshot of list view of records containing Full Name, Grade and Performance expression.">
            <a:extLst>
              <a:ext uri="{FF2B5EF4-FFF2-40B4-BE49-F238E27FC236}">
                <a16:creationId xmlns:a16="http://schemas.microsoft.com/office/drawing/2014/main" id="{FB095DD9-E49E-4086-B56A-B6D12A27CEFC}"/>
              </a:ext>
            </a:extLst>
          </p:cNvPr>
          <p:cNvPicPr>
            <a:picLocks noChangeAspect="1"/>
          </p:cNvPicPr>
          <p:nvPr/>
        </p:nvPicPr>
        <p:blipFill>
          <a:blip r:embed="rId3"/>
          <a:stretch>
            <a:fillRect/>
          </a:stretch>
        </p:blipFill>
        <p:spPr>
          <a:xfrm>
            <a:off x="1782081" y="1568244"/>
            <a:ext cx="5579838" cy="3249561"/>
          </a:xfrm>
          <a:prstGeom prst="rect">
            <a:avLst/>
          </a:prstGeom>
        </p:spPr>
      </p:pic>
    </p:spTree>
    <p:extLst>
      <p:ext uri="{BB962C8B-B14F-4D97-AF65-F5344CB8AC3E}">
        <p14:creationId xmlns:p14="http://schemas.microsoft.com/office/powerpoint/2010/main" val="15797522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62963" y="1460500"/>
            <a:ext cx="8799968" cy="4851400"/>
          </a:xfrm>
        </p:spPr>
        <p:txBody>
          <a:bodyPr/>
          <a:lstStyle/>
          <a:p>
            <a:pPr algn="ctr" eaLnBrk="1" hangingPunct="1">
              <a:buFont typeface="Arial" pitchFamily="34" charset="0"/>
              <a:buNone/>
            </a:pPr>
            <a:endParaRPr lang="en-US" sz="3600" b="1" dirty="0"/>
          </a:p>
          <a:p>
            <a:pPr algn="ctr" eaLnBrk="1" hangingPunct="1">
              <a:buFont typeface="Arial" pitchFamily="34" charset="0"/>
              <a:buNone/>
            </a:pPr>
            <a:endParaRPr lang="en-US" altLang="en-US" sz="3600" dirty="0">
              <a:latin typeface="Arial" panose="020B0604020202020204" pitchFamily="34" charset="0"/>
            </a:endParaRPr>
          </a:p>
          <a:p>
            <a:pPr algn="ctr" eaLnBrk="1" hangingPunct="1">
              <a:buFont typeface="Arial" pitchFamily="34" charset="0"/>
              <a:buNone/>
            </a:pPr>
            <a:r>
              <a:rPr lang="en-US" altLang="en-US" sz="3600" dirty="0">
                <a:latin typeface="Arial" panose="020B0604020202020204" pitchFamily="34" charset="0"/>
              </a:rPr>
              <a:t>Who has a last name exactly six characters long?</a:t>
            </a:r>
          </a:p>
          <a:p>
            <a:pPr algn="ctr" eaLnBrk="1" hangingPunct="1">
              <a:buFont typeface="Arial" pitchFamily="34" charset="0"/>
              <a:buNone/>
            </a:pPr>
            <a:endParaRPr lang="en-US" sz="3600" dirty="0">
              <a:latin typeface="Arial" panose="020B0604020202020204" pitchFamily="34" charset="0"/>
            </a:endParaRPr>
          </a:p>
          <a:p>
            <a:pPr algn="ctr" eaLnBrk="1" hangingPunct="1">
              <a:buFont typeface="Arial" pitchFamily="34" charset="0"/>
              <a:buNone/>
            </a:pPr>
            <a:r>
              <a:rPr lang="en-US" sz="3600" dirty="0">
                <a:latin typeface="Arial" panose="020B0604020202020204" pitchFamily="34" charset="0"/>
              </a:rPr>
              <a:t>Sort a list view by Class order - Freshman, Sophomore, Junior, Senior</a:t>
            </a:r>
            <a:endParaRPr lang="en-US" sz="3600" dirty="0"/>
          </a:p>
        </p:txBody>
      </p:sp>
      <p:sp>
        <p:nvSpPr>
          <p:cNvPr id="3" name="Rectangle 2">
            <a:extLst>
              <a:ext uri="{FF2B5EF4-FFF2-40B4-BE49-F238E27FC236}">
                <a16:creationId xmlns:a16="http://schemas.microsoft.com/office/drawing/2014/main" id="{05C7A07B-589D-4D26-8E35-D725AFEE6A89}"/>
              </a:ext>
            </a:extLst>
          </p:cNvPr>
          <p:cNvSpPr>
            <a:spLocks noGrp="1" noChangeArrowheads="1"/>
          </p:cNvSpPr>
          <p:nvPr>
            <p:ph type="title"/>
          </p:nvPr>
        </p:nvSpPr>
        <p:spPr>
          <a:xfrm>
            <a:off x="381000" y="88900"/>
            <a:ext cx="8305800" cy="914400"/>
          </a:xfrm>
        </p:spPr>
        <p:txBody>
          <a:bodyPr/>
          <a:lstStyle/>
          <a:p>
            <a:r>
              <a:rPr lang="en-US" altLang="en-US" dirty="0">
                <a:latin typeface="Arial" panose="020B0604020202020204" pitchFamily="34" charset="0"/>
              </a:rPr>
              <a:t>Challenge Problems</a:t>
            </a:r>
            <a:endParaRPr lang="en-US" altLang="en-US" sz="6000" dirty="0">
              <a:latin typeface="Arial" panose="020B0604020202020204" pitchFamily="34" charset="0"/>
            </a:endParaRPr>
          </a:p>
        </p:txBody>
      </p:sp>
    </p:spTree>
    <p:extLst>
      <p:ext uri="{BB962C8B-B14F-4D97-AF65-F5344CB8AC3E}">
        <p14:creationId xmlns:p14="http://schemas.microsoft.com/office/powerpoint/2010/main" val="23203162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D318E9C4-5EFC-431E-B031-C70919A797B7}"/>
              </a:ext>
            </a:extLst>
          </p:cNvPr>
          <p:cNvSpPr>
            <a:spLocks noGrp="1" noChangeArrowheads="1"/>
          </p:cNvSpPr>
          <p:nvPr>
            <p:ph type="title"/>
          </p:nvPr>
        </p:nvSpPr>
        <p:spPr>
          <a:xfrm>
            <a:off x="380999" y="88900"/>
            <a:ext cx="8487697" cy="914400"/>
          </a:xfrm>
        </p:spPr>
        <p:txBody>
          <a:bodyPr/>
          <a:lstStyle/>
          <a:p>
            <a:r>
              <a:rPr lang="en-US" altLang="en-US" dirty="0">
                <a:latin typeface="Arial" panose="020B0604020202020204" pitchFamily="34" charset="0"/>
              </a:rPr>
              <a:t>Salesforce Object Query Language - SOQL</a:t>
            </a:r>
          </a:p>
        </p:txBody>
      </p:sp>
      <p:pic>
        <p:nvPicPr>
          <p:cNvPr id="4" name="Picture 3" descr="Screenshot of Salesforce Developer Console and a simple Salesforce Object Query Language example.&#10;&#10;Select Student_Name__C, Person_Number__C, GPA__c, Major__c from MGS_Student__C where Major__C='MG'">
            <a:extLst>
              <a:ext uri="{FF2B5EF4-FFF2-40B4-BE49-F238E27FC236}">
                <a16:creationId xmlns:a16="http://schemas.microsoft.com/office/drawing/2014/main" id="{4F9D18F5-82E1-4BA5-BF63-558D45A6A0F5}"/>
              </a:ext>
            </a:extLst>
          </p:cNvPr>
          <p:cNvPicPr>
            <a:picLocks noChangeAspect="1"/>
          </p:cNvPicPr>
          <p:nvPr/>
        </p:nvPicPr>
        <p:blipFill>
          <a:blip r:embed="rId3"/>
          <a:stretch>
            <a:fillRect/>
          </a:stretch>
        </p:blipFill>
        <p:spPr>
          <a:xfrm>
            <a:off x="0" y="1314156"/>
            <a:ext cx="9144000" cy="5527535"/>
          </a:xfrm>
          <a:prstGeom prst="rect">
            <a:avLst/>
          </a:prstGeom>
        </p:spPr>
      </p:pic>
    </p:spTree>
    <p:extLst>
      <p:ext uri="{BB962C8B-B14F-4D97-AF65-F5344CB8AC3E}">
        <p14:creationId xmlns:p14="http://schemas.microsoft.com/office/powerpoint/2010/main" val="3017398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endParaRPr lang="en-US" sz="3600" dirty="0"/>
          </a:p>
          <a:p>
            <a:pPr algn="ctr" eaLnBrk="1" hangingPunct="1">
              <a:buFont typeface="Arial" pitchFamily="34" charset="0"/>
              <a:buNone/>
            </a:pPr>
            <a:r>
              <a:rPr lang="en-US" sz="3600" dirty="0"/>
              <a:t>List View Examples</a:t>
            </a:r>
          </a:p>
        </p:txBody>
      </p:sp>
    </p:spTree>
    <p:extLst>
      <p:ext uri="{BB962C8B-B14F-4D97-AF65-F5344CB8AC3E}">
        <p14:creationId xmlns:p14="http://schemas.microsoft.com/office/powerpoint/2010/main" val="1606439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FA50A64-E4D8-44B8-B5C8-9A80CC2C86A1}"/>
              </a:ext>
            </a:extLst>
          </p:cNvPr>
          <p:cNvSpPr>
            <a:spLocks noGrp="1" noChangeArrowheads="1"/>
          </p:cNvSpPr>
          <p:nvPr>
            <p:ph type="title"/>
          </p:nvPr>
        </p:nvSpPr>
        <p:spPr/>
        <p:txBody>
          <a:bodyPr/>
          <a:lstStyle/>
          <a:p>
            <a:r>
              <a:rPr lang="en-US" altLang="en-US" dirty="0">
                <a:latin typeface="Arial" panose="020B0604020202020204" pitchFamily="34" charset="0"/>
              </a:rPr>
              <a:t>Who is in MGS351 sorted by person number?</a:t>
            </a:r>
          </a:p>
        </p:txBody>
      </p:sp>
      <p:pic>
        <p:nvPicPr>
          <p:cNvPr id="2" name="Picture 1" descr="Screenshot of Salesforce List View window with the Recently Viewed Arrow highlighted and the All option selected.  The gear icon is also highlighted to point out where to customize the list view fields.">
            <a:extLst>
              <a:ext uri="{FF2B5EF4-FFF2-40B4-BE49-F238E27FC236}">
                <a16:creationId xmlns:a16="http://schemas.microsoft.com/office/drawing/2014/main" id="{4298CDA8-6F63-4AA3-A91E-2D81E15B07F2}"/>
              </a:ext>
            </a:extLst>
          </p:cNvPr>
          <p:cNvPicPr>
            <a:picLocks noChangeAspect="1"/>
          </p:cNvPicPr>
          <p:nvPr/>
        </p:nvPicPr>
        <p:blipFill>
          <a:blip r:embed="rId3"/>
          <a:stretch>
            <a:fillRect/>
          </a:stretch>
        </p:blipFill>
        <p:spPr>
          <a:xfrm>
            <a:off x="0" y="2211927"/>
            <a:ext cx="9144000" cy="2434146"/>
          </a:xfrm>
          <a:prstGeom prst="rect">
            <a:avLst/>
          </a:prstGeom>
        </p:spPr>
      </p:pic>
      <p:sp>
        <p:nvSpPr>
          <p:cNvPr id="5" name="Rectangle 4">
            <a:extLst>
              <a:ext uri="{FF2B5EF4-FFF2-40B4-BE49-F238E27FC236}">
                <a16:creationId xmlns:a16="http://schemas.microsoft.com/office/drawing/2014/main" id="{816FC171-8031-450F-B386-795F26FC714F}"/>
              </a:ext>
            </a:extLst>
          </p:cNvPr>
          <p:cNvSpPr/>
          <p:nvPr/>
        </p:nvSpPr>
        <p:spPr bwMode="auto">
          <a:xfrm>
            <a:off x="609600" y="3057832"/>
            <a:ext cx="1924721" cy="29251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6" name="Rectangle 5">
            <a:extLst>
              <a:ext uri="{FF2B5EF4-FFF2-40B4-BE49-F238E27FC236}">
                <a16:creationId xmlns:a16="http://schemas.microsoft.com/office/drawing/2014/main" id="{BC4FDAEF-5865-44CE-936F-73A5E28E39B8}"/>
              </a:ext>
            </a:extLst>
          </p:cNvPr>
          <p:cNvSpPr/>
          <p:nvPr/>
        </p:nvSpPr>
        <p:spPr bwMode="auto">
          <a:xfrm>
            <a:off x="1868131" y="2459129"/>
            <a:ext cx="265470" cy="29251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7" name="Rectangle 6">
            <a:extLst>
              <a:ext uri="{FF2B5EF4-FFF2-40B4-BE49-F238E27FC236}">
                <a16:creationId xmlns:a16="http://schemas.microsoft.com/office/drawing/2014/main" id="{2F3713D5-EB6E-4776-B4F6-925DBE80B3BD}"/>
              </a:ext>
            </a:extLst>
          </p:cNvPr>
          <p:cNvSpPr/>
          <p:nvPr/>
        </p:nvSpPr>
        <p:spPr bwMode="auto">
          <a:xfrm>
            <a:off x="6909401" y="2751639"/>
            <a:ext cx="366467" cy="29251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351413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E9FDB48-6F0F-43FE-874F-84AEC8459E93}"/>
              </a:ext>
            </a:extLst>
          </p:cNvPr>
          <p:cNvSpPr>
            <a:spLocks noGrp="1" noChangeArrowheads="1"/>
          </p:cNvSpPr>
          <p:nvPr>
            <p:ph type="title"/>
          </p:nvPr>
        </p:nvSpPr>
        <p:spPr/>
        <p:txBody>
          <a:bodyPr/>
          <a:lstStyle/>
          <a:p>
            <a:r>
              <a:rPr lang="en-US" altLang="en-US">
                <a:latin typeface="Arial" panose="020B0604020202020204" pitchFamily="34" charset="0"/>
              </a:rPr>
              <a:t>Who are Juniors in MGS351?</a:t>
            </a:r>
          </a:p>
        </p:txBody>
      </p:sp>
      <p:pic>
        <p:nvPicPr>
          <p:cNvPr id="2" name="Picture 1" descr="Filter criteria where Class equals JR">
            <a:extLst>
              <a:ext uri="{FF2B5EF4-FFF2-40B4-BE49-F238E27FC236}">
                <a16:creationId xmlns:a16="http://schemas.microsoft.com/office/drawing/2014/main" id="{41101D14-455A-41E9-B4E1-DB99AB70DDF5}"/>
              </a:ext>
            </a:extLst>
          </p:cNvPr>
          <p:cNvPicPr>
            <a:picLocks noChangeAspect="1"/>
          </p:cNvPicPr>
          <p:nvPr/>
        </p:nvPicPr>
        <p:blipFill>
          <a:blip r:embed="rId3"/>
          <a:stretch>
            <a:fillRect/>
          </a:stretch>
        </p:blipFill>
        <p:spPr>
          <a:xfrm>
            <a:off x="1350711" y="2362954"/>
            <a:ext cx="6442578" cy="1973656"/>
          </a:xfrm>
          <a:prstGeom prst="rect">
            <a:avLst/>
          </a:prstGeom>
        </p:spPr>
      </p:pic>
    </p:spTree>
    <p:extLst>
      <p:ext uri="{BB962C8B-B14F-4D97-AF65-F5344CB8AC3E}">
        <p14:creationId xmlns:p14="http://schemas.microsoft.com/office/powerpoint/2010/main" val="1236015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92F7C7D2-EC72-4657-9CB5-6649B097E541}"/>
              </a:ext>
            </a:extLst>
          </p:cNvPr>
          <p:cNvSpPr>
            <a:spLocks noGrp="1" noChangeArrowheads="1"/>
          </p:cNvSpPr>
          <p:nvPr>
            <p:ph type="title"/>
          </p:nvPr>
        </p:nvSpPr>
        <p:spPr/>
        <p:txBody>
          <a:bodyPr/>
          <a:lstStyle/>
          <a:p>
            <a:r>
              <a:rPr lang="en-US" altLang="en-US" dirty="0">
                <a:latin typeface="Arial" panose="020B0604020202020204" pitchFamily="34" charset="0"/>
              </a:rPr>
              <a:t>Who are Fr, So, and Jr students in MGS351?</a:t>
            </a:r>
          </a:p>
        </p:txBody>
      </p:sp>
      <p:pic>
        <p:nvPicPr>
          <p:cNvPr id="2" name="Picture 1" descr="Filter criteria where Class equals FR, SO, JR">
            <a:extLst>
              <a:ext uri="{FF2B5EF4-FFF2-40B4-BE49-F238E27FC236}">
                <a16:creationId xmlns:a16="http://schemas.microsoft.com/office/drawing/2014/main" id="{C4B8CA5C-01A5-4117-A183-8ADBBF2D8931}"/>
              </a:ext>
            </a:extLst>
          </p:cNvPr>
          <p:cNvPicPr>
            <a:picLocks noChangeAspect="1"/>
          </p:cNvPicPr>
          <p:nvPr/>
        </p:nvPicPr>
        <p:blipFill>
          <a:blip r:embed="rId3"/>
          <a:stretch>
            <a:fillRect/>
          </a:stretch>
        </p:blipFill>
        <p:spPr>
          <a:xfrm>
            <a:off x="1371600" y="2447544"/>
            <a:ext cx="6400800" cy="1962912"/>
          </a:xfrm>
          <a:prstGeom prst="rect">
            <a:avLst/>
          </a:prstGeom>
        </p:spPr>
      </p:pic>
    </p:spTree>
    <p:extLst>
      <p:ext uri="{BB962C8B-B14F-4D97-AF65-F5344CB8AC3E}">
        <p14:creationId xmlns:p14="http://schemas.microsoft.com/office/powerpoint/2010/main" val="1864610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BEE0B4E5-F8C5-4CDC-A724-48168E522B5C}"/>
              </a:ext>
            </a:extLst>
          </p:cNvPr>
          <p:cNvSpPr>
            <a:spLocks noGrp="1" noChangeArrowheads="1"/>
          </p:cNvSpPr>
          <p:nvPr>
            <p:ph type="title"/>
          </p:nvPr>
        </p:nvSpPr>
        <p:spPr/>
        <p:txBody>
          <a:bodyPr/>
          <a:lstStyle/>
          <a:p>
            <a:r>
              <a:rPr lang="en-US" altLang="en-US" dirty="0">
                <a:latin typeface="Arial" panose="020B0604020202020204" pitchFamily="34" charset="0"/>
              </a:rPr>
              <a:t>Who doesn’t have a grade yet?</a:t>
            </a:r>
          </a:p>
        </p:txBody>
      </p:sp>
      <p:pic>
        <p:nvPicPr>
          <p:cNvPr id="3" name="Picture 2" descr="Filter criteria where Grade equals&#10;&#10;Nothing!  It's left blank.">
            <a:extLst>
              <a:ext uri="{FF2B5EF4-FFF2-40B4-BE49-F238E27FC236}">
                <a16:creationId xmlns:a16="http://schemas.microsoft.com/office/drawing/2014/main" id="{412F840B-C55D-48A0-85D4-01F3F90F3937}"/>
              </a:ext>
            </a:extLst>
          </p:cNvPr>
          <p:cNvPicPr>
            <a:picLocks noChangeAspect="1"/>
          </p:cNvPicPr>
          <p:nvPr/>
        </p:nvPicPr>
        <p:blipFill>
          <a:blip r:embed="rId3"/>
          <a:stretch>
            <a:fillRect/>
          </a:stretch>
        </p:blipFill>
        <p:spPr>
          <a:xfrm>
            <a:off x="1371600" y="2446979"/>
            <a:ext cx="6400800" cy="1964042"/>
          </a:xfrm>
          <a:prstGeom prst="rect">
            <a:avLst/>
          </a:prstGeom>
        </p:spPr>
      </p:pic>
    </p:spTree>
    <p:extLst>
      <p:ext uri="{BB962C8B-B14F-4D97-AF65-F5344CB8AC3E}">
        <p14:creationId xmlns:p14="http://schemas.microsoft.com/office/powerpoint/2010/main" val="3217724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ECDD222D-4F20-4DFC-9643-9296CD456623}"/>
              </a:ext>
            </a:extLst>
          </p:cNvPr>
          <p:cNvSpPr>
            <a:spLocks noGrp="1" noChangeArrowheads="1"/>
          </p:cNvSpPr>
          <p:nvPr>
            <p:ph type="title"/>
          </p:nvPr>
        </p:nvSpPr>
        <p:spPr/>
        <p:txBody>
          <a:bodyPr/>
          <a:lstStyle/>
          <a:p>
            <a:r>
              <a:rPr lang="en-US" altLang="en-US" dirty="0">
                <a:latin typeface="Arial" panose="020B0604020202020204" pitchFamily="34" charset="0"/>
              </a:rPr>
              <a:t>Who has a last name beginning with the letter M?</a:t>
            </a:r>
          </a:p>
        </p:txBody>
      </p:sp>
      <p:pic>
        <p:nvPicPr>
          <p:cNvPr id="2" name="Picture 1" descr="Filter criteria where Last Name starts with M">
            <a:extLst>
              <a:ext uri="{FF2B5EF4-FFF2-40B4-BE49-F238E27FC236}">
                <a16:creationId xmlns:a16="http://schemas.microsoft.com/office/drawing/2014/main" id="{EACCF1E0-E1B4-4204-A92B-90CBC881E88E}"/>
              </a:ext>
            </a:extLst>
          </p:cNvPr>
          <p:cNvPicPr>
            <a:picLocks noChangeAspect="1"/>
          </p:cNvPicPr>
          <p:nvPr/>
        </p:nvPicPr>
        <p:blipFill>
          <a:blip r:embed="rId3"/>
          <a:stretch>
            <a:fillRect/>
          </a:stretch>
        </p:blipFill>
        <p:spPr>
          <a:xfrm>
            <a:off x="1371600" y="2456191"/>
            <a:ext cx="6400800" cy="1945618"/>
          </a:xfrm>
          <a:prstGeom prst="rect">
            <a:avLst/>
          </a:prstGeom>
        </p:spPr>
      </p:pic>
    </p:spTree>
    <p:extLst>
      <p:ext uri="{BB962C8B-B14F-4D97-AF65-F5344CB8AC3E}">
        <p14:creationId xmlns:p14="http://schemas.microsoft.com/office/powerpoint/2010/main" val="2701501524"/>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Office\Templates\Blank Presentation.pot</Template>
  <TotalTime>0</TotalTime>
  <Words>775</Words>
  <Application>Microsoft Office PowerPoint</Application>
  <PresentationFormat>On-screen Show (4:3)</PresentationFormat>
  <Paragraphs>143</Paragraphs>
  <Slides>32</Slides>
  <Notes>32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Times New Roman</vt:lpstr>
      <vt:lpstr>Wingdings</vt:lpstr>
      <vt:lpstr>Blank Presentation</vt:lpstr>
      <vt:lpstr>Intro to MIS - MGS351</vt:lpstr>
      <vt:lpstr>Chapter Overview</vt:lpstr>
      <vt:lpstr>Queries</vt:lpstr>
      <vt:lpstr>PowerPoint Presentation</vt:lpstr>
      <vt:lpstr>Who is in MGS351 sorted by person number?</vt:lpstr>
      <vt:lpstr>Who are Juniors in MGS351?</vt:lpstr>
      <vt:lpstr>Who are Fr, So, and Jr students in MGS351?</vt:lpstr>
      <vt:lpstr>Who doesn’t have a grade yet?</vt:lpstr>
      <vt:lpstr>Who has a last name beginning with the letter M?</vt:lpstr>
      <vt:lpstr>Who has a GPA greater than 3.5?</vt:lpstr>
      <vt:lpstr>Who has a GPA between 3.2 and 3.5?</vt:lpstr>
      <vt:lpstr>Who is a Senior OR Accounting major?</vt:lpstr>
      <vt:lpstr>Who is a Senior AND Accounting major?</vt:lpstr>
      <vt:lpstr>Who is a Jr or Sr and a Mgmt (MG) major?</vt:lpstr>
      <vt:lpstr>Who is a Jr or Sr and a (MG) major with a grade of A or B?</vt:lpstr>
      <vt:lpstr>Who is a not a Freshman?</vt:lpstr>
      <vt:lpstr>Formula Fields</vt:lpstr>
      <vt:lpstr>Formula Field - Math Examples</vt:lpstr>
      <vt:lpstr>Math Calculation - Average Exam</vt:lpstr>
      <vt:lpstr>Formula Field - Text Examples</vt:lpstr>
      <vt:lpstr>Concatenation</vt:lpstr>
      <vt:lpstr>Concatenation - Full Name</vt:lpstr>
      <vt:lpstr>Concatenation - Name Major</vt:lpstr>
      <vt:lpstr>Concatenation - GPA Grade</vt:lpstr>
      <vt:lpstr>Formula Field - Logical Examples</vt:lpstr>
      <vt:lpstr>IF Expression</vt:lpstr>
      <vt:lpstr>IF Expression - Status</vt:lpstr>
      <vt:lpstr>IF Expression - Level</vt:lpstr>
      <vt:lpstr>Nested IF Expression - Performance</vt:lpstr>
      <vt:lpstr>Nested IF Expression - Performance</vt:lpstr>
      <vt:lpstr>Challenge Problems</vt:lpstr>
      <vt:lpstr>Salesforce Object Query Language - SOQL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2018-01-13T02:26:20Z</dcterms:created>
  <dcterms:modified xsi:type="dcterms:W3CDTF">2026-03-03T07:37:23Z</dcterms:modified>
</cp:coreProperties>
</file>