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7"/>
  </p:notesMasterIdLst>
  <p:handoutMasterIdLst>
    <p:handoutMasterId r:id="rId18"/>
  </p:handoutMasterIdLst>
  <p:sldIdLst>
    <p:sldId id="619" r:id="rId2"/>
    <p:sldId id="652" r:id="rId3"/>
    <p:sldId id="662" r:id="rId4"/>
    <p:sldId id="722" r:id="rId5"/>
    <p:sldId id="721" r:id="rId6"/>
    <p:sldId id="720" r:id="rId7"/>
    <p:sldId id="719" r:id="rId8"/>
    <p:sldId id="718" r:id="rId9"/>
    <p:sldId id="717" r:id="rId10"/>
    <p:sldId id="675" r:id="rId11"/>
    <p:sldId id="713" r:id="rId12"/>
    <p:sldId id="714" r:id="rId13"/>
    <p:sldId id="716" r:id="rId14"/>
    <p:sldId id="723" r:id="rId15"/>
    <p:sldId id="724" r:id="rId16"/>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41" autoAdjust="0"/>
    <p:restoredTop sz="77968" autoAdjust="0"/>
  </p:normalViewPr>
  <p:slideViewPr>
    <p:cSldViewPr snapToGrid="0">
      <p:cViewPr>
        <p:scale>
          <a:sx n="90" d="100"/>
          <a:sy n="90" d="100"/>
        </p:scale>
        <p:origin x="782" y="154"/>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10</a:t>
            </a:fld>
            <a:endParaRPr lang="en-US">
              <a:latin typeface="Arial" pitchFamily="34" charset="0"/>
            </a:endParaRPr>
          </a:p>
        </p:txBody>
      </p:sp>
    </p:spTree>
    <p:extLst>
      <p:ext uri="{BB962C8B-B14F-4D97-AF65-F5344CB8AC3E}">
        <p14:creationId xmlns:p14="http://schemas.microsoft.com/office/powerpoint/2010/main" val="21039343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11</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534577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12</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77545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13</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1417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14</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867673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15</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766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3</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87001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4</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51366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5</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255517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6</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kern="1200" dirty="0">
                <a:solidFill>
                  <a:schemeClr val="tx1"/>
                </a:solidFill>
                <a:effectLst/>
                <a:latin typeface="Times New Roman" pitchFamily="18" charset="0"/>
                <a:ea typeface="+mn-ea"/>
                <a:cs typeface="+mn-cs"/>
              </a:rPr>
              <a:t>Compact layouts control which fields your users see in the highlights panel at the top of a record. They also control the fields that appear in the expanded lookup card you see when you hover over a link in record details.</a:t>
            </a:r>
            <a:endParaRPr lang="en-US" altLang="en-US" dirty="0"/>
          </a:p>
        </p:txBody>
      </p:sp>
    </p:spTree>
    <p:extLst>
      <p:ext uri="{BB962C8B-B14F-4D97-AF65-F5344CB8AC3E}">
        <p14:creationId xmlns:p14="http://schemas.microsoft.com/office/powerpoint/2010/main" val="3514282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7</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10861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8</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346148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9</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524419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Simplify Data Entry with Page Layouts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3</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endParaRPr lang="en-US" sz="3600" dirty="0"/>
          </a:p>
          <a:p>
            <a:pPr algn="ctr" eaLnBrk="1" hangingPunct="1">
              <a:buFont typeface="Arial" pitchFamily="34" charset="0"/>
              <a:buNone/>
            </a:pPr>
            <a:r>
              <a:rPr lang="en-US" sz="3600" dirty="0"/>
              <a:t>Page Layout Demo</a:t>
            </a:r>
          </a:p>
        </p:txBody>
      </p:sp>
    </p:spTree>
    <p:extLst>
      <p:ext uri="{BB962C8B-B14F-4D97-AF65-F5344CB8AC3E}">
        <p14:creationId xmlns:p14="http://schemas.microsoft.com/office/powerpoint/2010/main" val="1606439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pPr>
              <a:spcBef>
                <a:spcPts val="600"/>
              </a:spcBef>
              <a:spcAft>
                <a:spcPts val="600"/>
              </a:spcAft>
            </a:pPr>
            <a:r>
              <a:rPr lang="en-US" altLang="en-US" sz="3600" dirty="0">
                <a:latin typeface="Arial" panose="020B0604020202020204" pitchFamily="34" charset="0"/>
              </a:rPr>
              <a:t>Calculate values from a set of </a:t>
            </a:r>
            <a:r>
              <a:rPr lang="en-US" altLang="en-US" sz="3600" i="1" dirty="0">
                <a:latin typeface="Arial" panose="020B0604020202020204" pitchFamily="34" charset="0"/>
              </a:rPr>
              <a:t>related</a:t>
            </a:r>
            <a:r>
              <a:rPr lang="en-US" altLang="en-US" sz="3600" dirty="0">
                <a:latin typeface="Arial" panose="020B0604020202020204" pitchFamily="34" charset="0"/>
              </a:rPr>
              <a:t> records (related list)</a:t>
            </a:r>
          </a:p>
          <a:p>
            <a:pPr>
              <a:spcBef>
                <a:spcPts val="600"/>
              </a:spcBef>
              <a:spcAft>
                <a:spcPts val="600"/>
              </a:spcAft>
            </a:pPr>
            <a:r>
              <a:rPr lang="en-US" altLang="en-US" sz="3600" dirty="0">
                <a:latin typeface="Arial" panose="020B0604020202020204" pitchFamily="34" charset="0"/>
              </a:rPr>
              <a:t>Always based on </a:t>
            </a:r>
            <a:r>
              <a:rPr lang="en-US" sz="3600" dirty="0">
                <a:latin typeface="Arial" panose="020B0604020202020204" pitchFamily="34" charset="0"/>
              </a:rPr>
              <a:t>master-detail relationships</a:t>
            </a:r>
            <a:endParaRPr lang="en-US" altLang="en-US" sz="3600" dirty="0">
              <a:latin typeface="Arial" panose="020B0604020202020204" pitchFamily="34" charset="0"/>
            </a:endParaRPr>
          </a:p>
          <a:p>
            <a:pPr>
              <a:spcBef>
                <a:spcPts val="600"/>
              </a:spcBef>
              <a:spcAft>
                <a:spcPts val="600"/>
              </a:spcAft>
            </a:pPr>
            <a:r>
              <a:rPr lang="en-US" altLang="en-US" sz="3600" dirty="0">
                <a:latin typeface="Arial" panose="020B0604020202020204" pitchFamily="34" charset="0"/>
              </a:rPr>
              <a:t>Count, Sum, Min and Max</a:t>
            </a:r>
          </a:p>
        </p:txBody>
      </p:sp>
      <p:sp>
        <p:nvSpPr>
          <p:cNvPr id="2" name="Title 1"/>
          <p:cNvSpPr>
            <a:spLocks noGrp="1"/>
          </p:cNvSpPr>
          <p:nvPr>
            <p:ph type="title"/>
          </p:nvPr>
        </p:nvSpPr>
        <p:spPr/>
        <p:txBody>
          <a:bodyPr/>
          <a:lstStyle/>
          <a:p>
            <a:r>
              <a:rPr lang="en-US" dirty="0"/>
              <a:t>Roll Up Summary Fields</a:t>
            </a:r>
          </a:p>
        </p:txBody>
      </p:sp>
    </p:spTree>
    <p:extLst>
      <p:ext uri="{BB962C8B-B14F-4D97-AF65-F5344CB8AC3E}">
        <p14:creationId xmlns:p14="http://schemas.microsoft.com/office/powerpoint/2010/main" val="86891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Roll Up Summary Field - Sum</a:t>
            </a:r>
          </a:p>
        </p:txBody>
      </p:sp>
      <p:pic>
        <p:nvPicPr>
          <p:cNvPr id="1026" name="Picture 2" descr="Example of rolling up the product total for an opportunity using a roll up summary field.">
            <a:extLst>
              <a:ext uri="{FF2B5EF4-FFF2-40B4-BE49-F238E27FC236}">
                <a16:creationId xmlns:a16="http://schemas.microsoft.com/office/drawing/2014/main" id="{292D249A-F400-40D0-9DF9-538DEFE0C5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162" y="1327080"/>
            <a:ext cx="7305675" cy="5299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9624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Roll Up Summary Field - Min</a:t>
            </a:r>
          </a:p>
        </p:txBody>
      </p:sp>
      <p:pic>
        <p:nvPicPr>
          <p:cNvPr id="2050" name="Picture 2" descr="Example of rolling up the minimum product price on an opportunity using a roll up summary field.">
            <a:extLst>
              <a:ext uri="{FF2B5EF4-FFF2-40B4-BE49-F238E27FC236}">
                <a16:creationId xmlns:a16="http://schemas.microsoft.com/office/drawing/2014/main" id="{E71E8C8B-E3A3-4A9F-8493-601B8B9750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7284" y="1356768"/>
            <a:ext cx="7369431" cy="5277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598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pPr>
              <a:spcBef>
                <a:spcPts val="600"/>
              </a:spcBef>
              <a:spcAft>
                <a:spcPts val="600"/>
              </a:spcAft>
            </a:pPr>
            <a:r>
              <a:rPr lang="en-US" altLang="en-US" sz="3600" dirty="0">
                <a:latin typeface="Arial" panose="020B0604020202020204" pitchFamily="34" charset="0"/>
              </a:rPr>
              <a:t>Can create multiple Page Layouts customized to different department’s needs.</a:t>
            </a:r>
          </a:p>
          <a:p>
            <a:pPr>
              <a:spcBef>
                <a:spcPts val="600"/>
              </a:spcBef>
              <a:spcAft>
                <a:spcPts val="600"/>
              </a:spcAft>
            </a:pPr>
            <a:r>
              <a:rPr lang="en-US" sz="3600" dirty="0"/>
              <a:t>Can assign Page Layouts to different user profiles.</a:t>
            </a:r>
          </a:p>
          <a:p>
            <a:pPr lvl="1">
              <a:spcBef>
                <a:spcPts val="600"/>
              </a:spcBef>
              <a:spcAft>
                <a:spcPts val="600"/>
              </a:spcAft>
            </a:pPr>
            <a:r>
              <a:rPr lang="en-US" sz="3200" dirty="0"/>
              <a:t>Manager, Employee, Staff</a:t>
            </a:r>
          </a:p>
          <a:p>
            <a:pPr lvl="1">
              <a:spcBef>
                <a:spcPts val="600"/>
              </a:spcBef>
              <a:spcAft>
                <a:spcPts val="600"/>
              </a:spcAft>
            </a:pPr>
            <a:r>
              <a:rPr lang="en-US" sz="3200" dirty="0"/>
              <a:t>Sales, Service, Marketing</a:t>
            </a:r>
          </a:p>
        </p:txBody>
      </p:sp>
      <p:sp>
        <p:nvSpPr>
          <p:cNvPr id="2" name="Title 1"/>
          <p:cNvSpPr>
            <a:spLocks noGrp="1"/>
          </p:cNvSpPr>
          <p:nvPr>
            <p:ph type="title"/>
          </p:nvPr>
        </p:nvSpPr>
        <p:spPr/>
        <p:txBody>
          <a:bodyPr/>
          <a:lstStyle/>
          <a:p>
            <a:r>
              <a:rPr lang="en-US" dirty="0"/>
              <a:t>Page Layouts and Profiles</a:t>
            </a:r>
          </a:p>
        </p:txBody>
      </p:sp>
    </p:spTree>
    <p:extLst>
      <p:ext uri="{BB962C8B-B14F-4D97-AF65-F5344CB8AC3E}">
        <p14:creationId xmlns:p14="http://schemas.microsoft.com/office/powerpoint/2010/main" val="4240972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pPr>
              <a:spcBef>
                <a:spcPts val="600"/>
              </a:spcBef>
              <a:spcAft>
                <a:spcPts val="600"/>
              </a:spcAft>
            </a:pPr>
            <a:r>
              <a:rPr lang="en-US" altLang="en-US" sz="3600" dirty="0">
                <a:latin typeface="Arial" panose="020B0604020202020204" pitchFamily="34" charset="0"/>
              </a:rPr>
              <a:t>Additional fine grained customization based on user profile.</a:t>
            </a:r>
          </a:p>
          <a:p>
            <a:pPr>
              <a:spcBef>
                <a:spcPts val="600"/>
              </a:spcBef>
              <a:spcAft>
                <a:spcPts val="600"/>
              </a:spcAft>
            </a:pPr>
            <a:r>
              <a:rPr lang="en-US" sz="3600" dirty="0">
                <a:latin typeface="Arial" panose="020B0604020202020204" pitchFamily="34" charset="0"/>
              </a:rPr>
              <a:t>Determines the page layout and picklist values users will see.</a:t>
            </a:r>
          </a:p>
          <a:p>
            <a:pPr>
              <a:spcBef>
                <a:spcPts val="600"/>
              </a:spcBef>
              <a:spcAft>
                <a:spcPts val="600"/>
              </a:spcAft>
            </a:pPr>
            <a:r>
              <a:rPr lang="en-US" sz="3600" dirty="0">
                <a:latin typeface="Arial" panose="020B0604020202020204" pitchFamily="34" charset="0"/>
              </a:rPr>
              <a:t>Only shows users exactly what they need.</a:t>
            </a:r>
            <a:endParaRPr lang="en-US" sz="3200" dirty="0"/>
          </a:p>
        </p:txBody>
      </p:sp>
      <p:sp>
        <p:nvSpPr>
          <p:cNvPr id="2" name="Title 1"/>
          <p:cNvSpPr>
            <a:spLocks noGrp="1"/>
          </p:cNvSpPr>
          <p:nvPr>
            <p:ph type="title"/>
          </p:nvPr>
        </p:nvSpPr>
        <p:spPr/>
        <p:txBody>
          <a:bodyPr/>
          <a:lstStyle/>
          <a:p>
            <a:r>
              <a:rPr lang="en-US" dirty="0"/>
              <a:t>Record Types</a:t>
            </a:r>
          </a:p>
        </p:txBody>
      </p:sp>
    </p:spTree>
    <p:extLst>
      <p:ext uri="{BB962C8B-B14F-4D97-AF65-F5344CB8AC3E}">
        <p14:creationId xmlns:p14="http://schemas.microsoft.com/office/powerpoint/2010/main" val="340526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555845"/>
            <a:ext cx="8534400" cy="4311555"/>
          </a:xfrm>
        </p:spPr>
        <p:txBody>
          <a:bodyPr/>
          <a:lstStyle/>
          <a:p>
            <a:pPr>
              <a:lnSpc>
                <a:spcPct val="110000"/>
              </a:lnSpc>
            </a:pPr>
            <a:r>
              <a:rPr lang="en-US" altLang="en-US" sz="4000" dirty="0">
                <a:latin typeface="Arial" panose="020B0604020202020204" pitchFamily="34" charset="0"/>
              </a:rPr>
              <a:t>Page Layouts</a:t>
            </a:r>
          </a:p>
          <a:p>
            <a:pPr lvl="1">
              <a:lnSpc>
                <a:spcPct val="110000"/>
              </a:lnSpc>
            </a:pPr>
            <a:r>
              <a:rPr lang="en-US" altLang="en-US" sz="3600" dirty="0">
                <a:latin typeface="Arial" panose="020B0604020202020204" pitchFamily="34" charset="0"/>
              </a:rPr>
              <a:t>Details, Related, Compact Layout</a:t>
            </a:r>
          </a:p>
          <a:p>
            <a:pPr>
              <a:lnSpc>
                <a:spcPct val="110000"/>
              </a:lnSpc>
            </a:pPr>
            <a:r>
              <a:rPr lang="en-US" altLang="en-US" sz="4000" dirty="0">
                <a:latin typeface="Arial" panose="020B0604020202020204" pitchFamily="34" charset="0"/>
              </a:rPr>
              <a:t>Page Layout Editor</a:t>
            </a:r>
          </a:p>
          <a:p>
            <a:pPr>
              <a:lnSpc>
                <a:spcPct val="110000"/>
              </a:lnSpc>
            </a:pPr>
            <a:r>
              <a:rPr lang="en-US" altLang="en-US" sz="4000" dirty="0">
                <a:latin typeface="Arial" panose="020B0604020202020204" pitchFamily="34" charset="0"/>
              </a:rPr>
              <a:t>Page Layout Demo</a:t>
            </a:r>
          </a:p>
          <a:p>
            <a:pPr>
              <a:lnSpc>
                <a:spcPct val="110000"/>
              </a:lnSpc>
            </a:pPr>
            <a:r>
              <a:rPr lang="en-US" altLang="en-US" sz="4000" dirty="0">
                <a:latin typeface="Arial" panose="020B0604020202020204" pitchFamily="34" charset="0"/>
              </a:rPr>
              <a:t>Roll Up Summary Fields</a:t>
            </a:r>
          </a:p>
          <a:p>
            <a:pPr>
              <a:lnSpc>
                <a:spcPct val="110000"/>
              </a:lnSpc>
            </a:pPr>
            <a:r>
              <a:rPr lang="en-US" altLang="en-US" sz="4000" dirty="0">
                <a:latin typeface="Arial" panose="020B0604020202020204" pitchFamily="34" charset="0"/>
              </a:rPr>
              <a:t>Page Layouts and Profiles</a:t>
            </a:r>
          </a:p>
          <a:p>
            <a:pPr>
              <a:lnSpc>
                <a:spcPct val="110000"/>
              </a:lnSpc>
            </a:pPr>
            <a:r>
              <a:rPr lang="en-US" altLang="en-US" sz="4000" dirty="0">
                <a:latin typeface="Arial" panose="020B0604020202020204" pitchFamily="34" charset="0"/>
              </a:rPr>
              <a:t>Record Types</a:t>
            </a:r>
          </a:p>
        </p:txBody>
      </p:sp>
    </p:spTree>
    <p:extLst>
      <p:ext uri="{BB962C8B-B14F-4D97-AF65-F5344CB8AC3E}">
        <p14:creationId xmlns:p14="http://schemas.microsoft.com/office/powerpoint/2010/main" val="2496273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r>
              <a:rPr lang="en-US" altLang="en-US" sz="3600" dirty="0">
                <a:latin typeface="Arial" panose="020B0604020202020204" pitchFamily="34" charset="0"/>
              </a:rPr>
              <a:t>Used for entering / displaying data or for presenting information in a logical manner.</a:t>
            </a:r>
          </a:p>
          <a:p>
            <a:r>
              <a:rPr lang="en-US" altLang="en-US" sz="3600" dirty="0">
                <a:latin typeface="Arial" panose="020B0604020202020204" pitchFamily="34" charset="0"/>
              </a:rPr>
              <a:t>Controls the fields, sections, related lists and buttons that appear when users view or edit a record.</a:t>
            </a:r>
          </a:p>
          <a:p>
            <a:r>
              <a:rPr lang="en-US" altLang="en-US" sz="3600" dirty="0">
                <a:latin typeface="Arial" panose="020B0604020202020204" pitchFamily="34" charset="0"/>
              </a:rPr>
              <a:t>Can modify the object’s default page layout or create a new one.</a:t>
            </a:r>
          </a:p>
          <a:p>
            <a:pPr marL="0" indent="0">
              <a:lnSpc>
                <a:spcPct val="90000"/>
              </a:lnSpc>
              <a:buNone/>
            </a:pPr>
            <a:endParaRPr lang="en-US" altLang="en-US" sz="3600" dirty="0">
              <a:latin typeface="Arial" panose="020B0604020202020204" pitchFamily="34" charset="0"/>
            </a:endParaRPr>
          </a:p>
        </p:txBody>
      </p:sp>
      <p:sp>
        <p:nvSpPr>
          <p:cNvPr id="2" name="Title 1"/>
          <p:cNvSpPr>
            <a:spLocks noGrp="1"/>
          </p:cNvSpPr>
          <p:nvPr>
            <p:ph type="title"/>
          </p:nvPr>
        </p:nvSpPr>
        <p:spPr/>
        <p:txBody>
          <a:bodyPr/>
          <a:lstStyle/>
          <a:p>
            <a:r>
              <a:rPr lang="en-US" dirty="0"/>
              <a:t>Page Layouts</a:t>
            </a:r>
          </a:p>
        </p:txBody>
      </p:sp>
    </p:spTree>
    <p:extLst>
      <p:ext uri="{BB962C8B-B14F-4D97-AF65-F5344CB8AC3E}">
        <p14:creationId xmlns:p14="http://schemas.microsoft.com/office/powerpoint/2010/main" val="2382467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 Layout Example - Details Tab</a:t>
            </a:r>
          </a:p>
        </p:txBody>
      </p:sp>
      <p:pic>
        <p:nvPicPr>
          <p:cNvPr id="3" name="Picture 2" descr="Screenshot of Details tab in the Account Page Layout.  All fields are listed in the Details tab.">
            <a:extLst>
              <a:ext uri="{FF2B5EF4-FFF2-40B4-BE49-F238E27FC236}">
                <a16:creationId xmlns:a16="http://schemas.microsoft.com/office/drawing/2014/main" id="{D2BDAD61-A0BB-4417-8B25-8E220C7076D0}"/>
              </a:ext>
            </a:extLst>
          </p:cNvPr>
          <p:cNvPicPr>
            <a:picLocks noChangeAspect="1"/>
          </p:cNvPicPr>
          <p:nvPr/>
        </p:nvPicPr>
        <p:blipFill>
          <a:blip r:embed="rId3"/>
          <a:stretch>
            <a:fillRect/>
          </a:stretch>
        </p:blipFill>
        <p:spPr>
          <a:xfrm>
            <a:off x="603250" y="1203676"/>
            <a:ext cx="7937500" cy="5641624"/>
          </a:xfrm>
          <a:prstGeom prst="rect">
            <a:avLst/>
          </a:prstGeom>
        </p:spPr>
      </p:pic>
      <p:sp>
        <p:nvSpPr>
          <p:cNvPr id="4" name="Rectangle 3">
            <a:extLst>
              <a:ext uri="{FF2B5EF4-FFF2-40B4-BE49-F238E27FC236}">
                <a16:creationId xmlns:a16="http://schemas.microsoft.com/office/drawing/2014/main" id="{EB5E19CD-73E1-4FB5-9AF0-CB49922859AB}"/>
              </a:ext>
            </a:extLst>
          </p:cNvPr>
          <p:cNvSpPr/>
          <p:nvPr/>
        </p:nvSpPr>
        <p:spPr bwMode="auto">
          <a:xfrm>
            <a:off x="1210512" y="2169042"/>
            <a:ext cx="744279" cy="30880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8187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 Layout Example - Related Tab</a:t>
            </a:r>
          </a:p>
        </p:txBody>
      </p:sp>
      <p:pic>
        <p:nvPicPr>
          <p:cNvPr id="3" name="Picture 2" descr="Screenshot of Related tab in the Account Page Layout.  All related objects are listed in the Related tab.  In this example, Contacts and Opportunities are listed.">
            <a:extLst>
              <a:ext uri="{FF2B5EF4-FFF2-40B4-BE49-F238E27FC236}">
                <a16:creationId xmlns:a16="http://schemas.microsoft.com/office/drawing/2014/main" id="{150E3EB3-FD89-4AF2-BFD6-4C7AAE334B26}"/>
              </a:ext>
            </a:extLst>
          </p:cNvPr>
          <p:cNvPicPr>
            <a:picLocks noChangeAspect="1"/>
          </p:cNvPicPr>
          <p:nvPr/>
        </p:nvPicPr>
        <p:blipFill>
          <a:blip r:embed="rId3"/>
          <a:stretch>
            <a:fillRect/>
          </a:stretch>
        </p:blipFill>
        <p:spPr>
          <a:xfrm>
            <a:off x="296112" y="1206500"/>
            <a:ext cx="8551775" cy="5651500"/>
          </a:xfrm>
          <a:prstGeom prst="rect">
            <a:avLst/>
          </a:prstGeom>
        </p:spPr>
      </p:pic>
      <p:sp>
        <p:nvSpPr>
          <p:cNvPr id="4" name="Rectangle 3">
            <a:extLst>
              <a:ext uri="{FF2B5EF4-FFF2-40B4-BE49-F238E27FC236}">
                <a16:creationId xmlns:a16="http://schemas.microsoft.com/office/drawing/2014/main" id="{FF4B2770-BBAF-4BA4-863F-000657728CAE}"/>
              </a:ext>
            </a:extLst>
          </p:cNvPr>
          <p:cNvSpPr/>
          <p:nvPr/>
        </p:nvSpPr>
        <p:spPr bwMode="auto">
          <a:xfrm>
            <a:off x="296112" y="2264736"/>
            <a:ext cx="744279" cy="30880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077591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 Layout Example - Compact Layouts</a:t>
            </a:r>
          </a:p>
        </p:txBody>
      </p:sp>
      <p:pic>
        <p:nvPicPr>
          <p:cNvPr id="4" name="Picture 3" descr="Screenshot of the Account Page Layout.  The highlights panel and the expanded lookup card are highlighted.">
            <a:extLst>
              <a:ext uri="{FF2B5EF4-FFF2-40B4-BE49-F238E27FC236}">
                <a16:creationId xmlns:a16="http://schemas.microsoft.com/office/drawing/2014/main" id="{A3290933-800B-43A2-A852-0024E3BA0402}"/>
              </a:ext>
            </a:extLst>
          </p:cNvPr>
          <p:cNvPicPr>
            <a:picLocks noChangeAspect="1"/>
          </p:cNvPicPr>
          <p:nvPr/>
        </p:nvPicPr>
        <p:blipFill>
          <a:blip r:embed="rId3"/>
          <a:stretch>
            <a:fillRect/>
          </a:stretch>
        </p:blipFill>
        <p:spPr>
          <a:xfrm>
            <a:off x="260350" y="1233837"/>
            <a:ext cx="8623300" cy="5624163"/>
          </a:xfrm>
          <a:prstGeom prst="rect">
            <a:avLst/>
          </a:prstGeom>
        </p:spPr>
      </p:pic>
      <p:sp>
        <p:nvSpPr>
          <p:cNvPr id="5" name="Rectangle 4">
            <a:extLst>
              <a:ext uri="{FF2B5EF4-FFF2-40B4-BE49-F238E27FC236}">
                <a16:creationId xmlns:a16="http://schemas.microsoft.com/office/drawing/2014/main" id="{0302370F-7591-4112-998B-FB8407375FEC}"/>
              </a:ext>
            </a:extLst>
          </p:cNvPr>
          <p:cNvSpPr/>
          <p:nvPr/>
        </p:nvSpPr>
        <p:spPr bwMode="auto">
          <a:xfrm>
            <a:off x="260350" y="1233837"/>
            <a:ext cx="3163334" cy="9144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6" name="Rectangle 5">
            <a:extLst>
              <a:ext uri="{FF2B5EF4-FFF2-40B4-BE49-F238E27FC236}">
                <a16:creationId xmlns:a16="http://schemas.microsoft.com/office/drawing/2014/main" id="{CFAD9AD1-5737-41AC-99B9-D2E6F843CE14}"/>
              </a:ext>
            </a:extLst>
          </p:cNvPr>
          <p:cNvSpPr/>
          <p:nvPr/>
        </p:nvSpPr>
        <p:spPr bwMode="auto">
          <a:xfrm>
            <a:off x="1252722" y="2372146"/>
            <a:ext cx="2372980" cy="105685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220415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pPr lvl="0"/>
            <a:r>
              <a:rPr lang="en-US" sz="3200" dirty="0"/>
              <a:t>Control which fields, lists of related records, and custom links users see</a:t>
            </a:r>
          </a:p>
          <a:p>
            <a:pPr lvl="0"/>
            <a:r>
              <a:rPr lang="en-US" sz="3200" dirty="0"/>
              <a:t>Customize the order that the fields appear in the page details</a:t>
            </a:r>
          </a:p>
          <a:p>
            <a:pPr lvl="0"/>
            <a:r>
              <a:rPr lang="en-US" sz="3200" dirty="0"/>
              <a:t>Set fields as visible, read only, or required</a:t>
            </a:r>
          </a:p>
          <a:p>
            <a:pPr lvl="0"/>
            <a:r>
              <a:rPr lang="en-US" sz="3200" dirty="0"/>
              <a:t>Control which standard and custom buttons appear on records and related lists</a:t>
            </a:r>
          </a:p>
          <a:p>
            <a:pPr lvl="0"/>
            <a:r>
              <a:rPr lang="en-US" sz="3200" dirty="0"/>
              <a:t>Control which quick actions appear on the page</a:t>
            </a:r>
          </a:p>
        </p:txBody>
      </p:sp>
      <p:sp>
        <p:nvSpPr>
          <p:cNvPr id="2" name="Title 1"/>
          <p:cNvSpPr>
            <a:spLocks noGrp="1"/>
          </p:cNvSpPr>
          <p:nvPr>
            <p:ph type="title"/>
          </p:nvPr>
        </p:nvSpPr>
        <p:spPr/>
        <p:txBody>
          <a:bodyPr/>
          <a:lstStyle/>
          <a:p>
            <a:r>
              <a:rPr lang="en-US" dirty="0"/>
              <a:t>Page Layout Editor</a:t>
            </a:r>
          </a:p>
        </p:txBody>
      </p:sp>
    </p:spTree>
    <p:extLst>
      <p:ext uri="{BB962C8B-B14F-4D97-AF65-F5344CB8AC3E}">
        <p14:creationId xmlns:p14="http://schemas.microsoft.com/office/powerpoint/2010/main" val="104238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 Layout Editor</a:t>
            </a:r>
          </a:p>
        </p:txBody>
      </p:sp>
      <p:pic>
        <p:nvPicPr>
          <p:cNvPr id="5" name="Picture 4" descr="Screenshot of Page Layout Editor of the Applicant object which is used to modify Page Layouts.  The layout in the editor corresponds to the image on the next slide which shows the Applicant object in the page layout itself.">
            <a:extLst>
              <a:ext uri="{FF2B5EF4-FFF2-40B4-BE49-F238E27FC236}">
                <a16:creationId xmlns:a16="http://schemas.microsoft.com/office/drawing/2014/main" id="{0308C452-A02C-4B26-B138-3DEC800DA926}"/>
              </a:ext>
            </a:extLst>
          </p:cNvPr>
          <p:cNvPicPr>
            <a:picLocks noChangeAspect="1"/>
          </p:cNvPicPr>
          <p:nvPr/>
        </p:nvPicPr>
        <p:blipFill>
          <a:blip r:embed="rId3"/>
          <a:stretch>
            <a:fillRect/>
          </a:stretch>
        </p:blipFill>
        <p:spPr>
          <a:xfrm>
            <a:off x="949918" y="1205603"/>
            <a:ext cx="7244164" cy="5652397"/>
          </a:xfrm>
          <a:prstGeom prst="rect">
            <a:avLst/>
          </a:prstGeom>
        </p:spPr>
      </p:pic>
    </p:spTree>
    <p:extLst>
      <p:ext uri="{BB962C8B-B14F-4D97-AF65-F5344CB8AC3E}">
        <p14:creationId xmlns:p14="http://schemas.microsoft.com/office/powerpoint/2010/main" val="603635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Page Layout Example</a:t>
            </a:r>
          </a:p>
        </p:txBody>
      </p:sp>
      <p:pic>
        <p:nvPicPr>
          <p:cNvPr id="3" name="Picture 2" descr="Screenshot of Applicant object page layout which corresponds to the Page Layout Editor image on the previous slide.">
            <a:extLst>
              <a:ext uri="{FF2B5EF4-FFF2-40B4-BE49-F238E27FC236}">
                <a16:creationId xmlns:a16="http://schemas.microsoft.com/office/drawing/2014/main" id="{2F63A88B-F856-4435-A721-10DB5CF22B89}"/>
              </a:ext>
            </a:extLst>
          </p:cNvPr>
          <p:cNvPicPr>
            <a:picLocks noChangeAspect="1"/>
          </p:cNvPicPr>
          <p:nvPr/>
        </p:nvPicPr>
        <p:blipFill>
          <a:blip r:embed="rId3"/>
          <a:stretch>
            <a:fillRect/>
          </a:stretch>
        </p:blipFill>
        <p:spPr>
          <a:xfrm>
            <a:off x="0" y="1310396"/>
            <a:ext cx="9144000" cy="5215411"/>
          </a:xfrm>
          <a:prstGeom prst="rect">
            <a:avLst/>
          </a:prstGeom>
        </p:spPr>
      </p:pic>
    </p:spTree>
    <p:extLst>
      <p:ext uri="{BB962C8B-B14F-4D97-AF65-F5344CB8AC3E}">
        <p14:creationId xmlns:p14="http://schemas.microsoft.com/office/powerpoint/2010/main" val="957934974"/>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336</Words>
  <Application>Microsoft Office PowerPoint</Application>
  <PresentationFormat>On-screen Show (4:3)</PresentationFormat>
  <Paragraphs>62</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Wingdings</vt:lpstr>
      <vt:lpstr>Blank Presentation</vt:lpstr>
      <vt:lpstr>Intro to MIS - MGS351</vt:lpstr>
      <vt:lpstr>Chapter Overview</vt:lpstr>
      <vt:lpstr>Page Layouts</vt:lpstr>
      <vt:lpstr>Page Layout Example - Details Tab</vt:lpstr>
      <vt:lpstr>Page Layout Example - Related Tab</vt:lpstr>
      <vt:lpstr>Page Layout Example - Compact Layouts</vt:lpstr>
      <vt:lpstr>Page Layout Editor</vt:lpstr>
      <vt:lpstr>Page Layout Editor</vt:lpstr>
      <vt:lpstr>Page Layout Example</vt:lpstr>
      <vt:lpstr>PowerPoint Presentation</vt:lpstr>
      <vt:lpstr>Roll Up Summary Fields</vt:lpstr>
      <vt:lpstr>Roll Up Summary Field - Sum</vt:lpstr>
      <vt:lpstr>Roll Up Summary Field - Min</vt:lpstr>
      <vt:lpstr>Page Layouts and Profiles</vt:lpstr>
      <vt:lpstr>Record Types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2026-03-03T07:15:11Z</dcterms:modified>
</cp:coreProperties>
</file>