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619" r:id="rId2"/>
    <p:sldId id="652" r:id="rId3"/>
    <p:sldId id="675" r:id="rId4"/>
    <p:sldId id="676" r:id="rId5"/>
    <p:sldId id="677" r:id="rId6"/>
    <p:sldId id="679" r:id="rId7"/>
    <p:sldId id="660" r:id="rId8"/>
    <p:sldId id="690" r:id="rId9"/>
    <p:sldId id="691" r:id="rId10"/>
    <p:sldId id="680" r:id="rId11"/>
    <p:sldId id="688" r:id="rId12"/>
    <p:sldId id="689" r:id="rId13"/>
    <p:sldId id="682" r:id="rId14"/>
  </p:sldIdLst>
  <p:sldSz cx="9144000" cy="6858000" type="screen4x3"/>
  <p:notesSz cx="6858000" cy="91170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72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CCECFF"/>
    <a:srgbClr val="FFFFCC"/>
    <a:srgbClr val="008080"/>
    <a:srgbClr val="66CCFF"/>
    <a:srgbClr val="66FFCC"/>
    <a:srgbClr val="CCFFFF"/>
    <a:srgbClr val="FF0000"/>
    <a:srgbClr val="33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 autoAdjust="0"/>
    <p:restoredTop sz="83636" autoAdjust="0"/>
  </p:normalViewPr>
  <p:slideViewPr>
    <p:cSldViewPr snapToGrid="0">
      <p:cViewPr varScale="1">
        <p:scale>
          <a:sx n="105" d="100"/>
          <a:sy n="105" d="100"/>
        </p:scale>
        <p:origin x="1794" y="96"/>
      </p:cViewPr>
      <p:guideLst>
        <p:guide orient="horz" pos="2160"/>
        <p:guide pos="28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103" d="100"/>
          <a:sy n="103" d="100"/>
        </p:scale>
        <p:origin x="-2514" y="-84"/>
      </p:cViewPr>
      <p:guideLst>
        <p:guide orient="horz" pos="2872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68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59813"/>
            <a:ext cx="2971800" cy="455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68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59813"/>
            <a:ext cx="2971800" cy="455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CE8E90B2-7FC4-4896-8617-23D9992C46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6444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47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0938" y="684213"/>
            <a:ext cx="4557712" cy="34178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30700"/>
            <a:ext cx="5029200" cy="410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6140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6140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86BCFC9-3494-43C9-BDC6-E2B0004A9C4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42754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68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768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017898B-A80B-452D-A283-CEE48A1EA7E2}" type="slidenum">
              <a:rPr lang="en-US" smtClean="0">
                <a:latin typeface="Arial" pitchFamily="34" charset="0"/>
              </a:rPr>
              <a:pPr/>
              <a:t>1</a:t>
            </a:fld>
            <a:endParaRPr lang="en-US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284924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56135D4A-F700-4C28-AC50-0EBF7D3BB18A}" type="slidenum">
              <a:rPr lang="en-US" altLang="en-US" sz="1200" smtClean="0"/>
              <a:pPr/>
              <a:t>10</a:t>
            </a:fld>
            <a:endParaRPr lang="en-US" altLang="en-US" sz="120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8682362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56135D4A-F700-4C28-AC50-0EBF7D3BB18A}" type="slidenum">
              <a:rPr lang="en-US" altLang="en-US" sz="1200" smtClean="0"/>
              <a:pPr/>
              <a:t>11</a:t>
            </a:fld>
            <a:endParaRPr lang="en-US" altLang="en-US" sz="120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4050967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F1010BF8-F66E-4DDD-8DA5-98241C579722}" type="slidenum">
              <a:rPr lang="en-US" altLang="en-US" sz="1200" smtClean="0"/>
              <a:pPr/>
              <a:t>12</a:t>
            </a:fld>
            <a:endParaRPr lang="en-US" altLang="en-US" sz="120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1340630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CE749114-D514-4B8F-8088-27B4EFF1D5D3}" type="slidenum">
              <a:rPr lang="en-US" altLang="en-US" sz="1200" smtClean="0"/>
              <a:pPr/>
              <a:t>13</a:t>
            </a:fld>
            <a:endParaRPr lang="en-US" altLang="en-US" sz="120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538980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2E5772BC-130E-4BA7-926D-8754147A7E77}" type="slidenum">
              <a:rPr lang="en-US" altLang="en-US" sz="1200" smtClean="0"/>
              <a:pPr/>
              <a:t>2</a:t>
            </a:fld>
            <a:endParaRPr lang="en-US" altLang="en-US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389300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4CCACB8E-815E-4DBF-AB7C-05FE2FBFC702}" type="slidenum">
              <a:rPr lang="en-US" altLang="en-US" sz="1200" smtClean="0"/>
              <a:pPr/>
              <a:t>3</a:t>
            </a:fld>
            <a:endParaRPr lang="en-US" altLang="en-US" sz="1200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47802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4AB0C3AF-158F-44A8-8686-6F9980AD449C}" type="slidenum">
              <a:rPr lang="en-US" altLang="en-US" sz="1200" smtClean="0"/>
              <a:pPr/>
              <a:t>4</a:t>
            </a:fld>
            <a:endParaRPr lang="en-US" altLang="en-US" sz="1200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139181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F0CC65BF-D7E8-45E5-8BC1-36CC8A9CB65C}" type="slidenum">
              <a:rPr lang="en-US" altLang="en-US" sz="1200" smtClean="0"/>
              <a:pPr/>
              <a:t>5</a:t>
            </a:fld>
            <a:endParaRPr lang="en-US" altLang="en-US" sz="1200"/>
          </a:p>
        </p:txBody>
      </p:sp>
      <p:sp>
        <p:nvSpPr>
          <p:cNvPr id="13315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782816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E6CD09A4-B176-4E7B-AC69-FED71C4FCE5F}" type="slidenum">
              <a:rPr lang="en-US" altLang="en-US" sz="1200" smtClean="0"/>
              <a:pPr/>
              <a:t>6</a:t>
            </a:fld>
            <a:endParaRPr lang="en-US" altLang="en-US" sz="120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982551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0CAB3DEC-00BB-499A-ADB4-C8EBD17BDF1F}" type="slidenum">
              <a:rPr lang="en-US" altLang="en-US" sz="1200" smtClean="0"/>
              <a:pPr/>
              <a:t>7</a:t>
            </a:fld>
            <a:endParaRPr lang="en-US" altLang="en-US" sz="120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39293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86BCFC9-3494-43C9-BDC6-E2B0004A9C42}" type="slidenum">
              <a:rPr lang="en-US" altLang="en-US" smtClean="0"/>
              <a:pPr>
                <a:defRPr/>
              </a:pPr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2949451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0CAB3DEC-00BB-499A-ADB4-C8EBD17BDF1F}" type="slidenum">
              <a:rPr lang="en-US" altLang="en-US" sz="1200" smtClean="0"/>
              <a:pPr/>
              <a:t>9</a:t>
            </a:fld>
            <a:endParaRPr lang="en-US" altLang="en-US" sz="120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126796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v.1 </a:t>
            </a:r>
          </a:p>
          <a:p>
            <a:pPr>
              <a:defRPr/>
            </a:pPr>
            <a:fld id="{43FDFD3B-99A3-4DAE-9FE7-E6247F727FA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  <a:p>
            <a:pPr>
              <a:defRPr/>
            </a:pPr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v.1 </a:t>
            </a:r>
          </a:p>
          <a:p>
            <a:pPr>
              <a:defRPr/>
            </a:pPr>
            <a:fld id="{F4A18791-FC75-44CA-945F-6E0C193E2DA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  <a:p>
            <a:pPr>
              <a:defRPr/>
            </a:pPr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0350" y="88900"/>
            <a:ext cx="2076450" cy="6223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88900"/>
            <a:ext cx="6076950" cy="6223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v.1 </a:t>
            </a:r>
          </a:p>
          <a:p>
            <a:pPr>
              <a:defRPr/>
            </a:pPr>
            <a:fld id="{A08D03CA-4B2F-4FB2-9C5F-D2D9B2D2647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  <a:p>
            <a:pPr>
              <a:defRPr/>
            </a:pPr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88900"/>
            <a:ext cx="8305800" cy="914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93700" y="1460500"/>
            <a:ext cx="4070350" cy="4851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460500"/>
            <a:ext cx="4070350" cy="4851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v.1 </a:t>
            </a:r>
          </a:p>
          <a:p>
            <a:pPr>
              <a:defRPr/>
            </a:pPr>
            <a:fld id="{80BEC39B-7CBB-44B4-B537-C4133E537E6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  <a:p>
            <a:pPr>
              <a:defRPr/>
            </a:pPr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v.1 </a:t>
            </a:r>
          </a:p>
          <a:p>
            <a:pPr>
              <a:defRPr/>
            </a:pPr>
            <a:fld id="{EA18B4B9-F708-4F6E-AED7-A0272BCD67B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  <a:p>
            <a:pPr>
              <a:defRPr/>
            </a:pPr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v.1 </a:t>
            </a:r>
          </a:p>
          <a:p>
            <a:pPr>
              <a:defRPr/>
            </a:pPr>
            <a:fld id="{660FC66E-602B-49F2-A8F0-E3B10850C7F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  <a:p>
            <a:pPr>
              <a:defRPr/>
            </a:pPr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3700" y="1460500"/>
            <a:ext cx="4070350" cy="4851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460500"/>
            <a:ext cx="4070350" cy="4851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v.1 </a:t>
            </a:r>
          </a:p>
          <a:p>
            <a:pPr>
              <a:defRPr/>
            </a:pPr>
            <a:fld id="{08D6C1C1-8414-4248-A471-6E7EDA6CA1C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  <a:p>
            <a:pPr>
              <a:defRPr/>
            </a:pPr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v.1 </a:t>
            </a:r>
          </a:p>
          <a:p>
            <a:pPr>
              <a:defRPr/>
            </a:pPr>
            <a:fld id="{9E7B3C56-F787-447F-B464-8D7509A82BF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  <a:p>
            <a:pPr>
              <a:defRPr/>
            </a:pPr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v.1 </a:t>
            </a:r>
          </a:p>
          <a:p>
            <a:pPr>
              <a:defRPr/>
            </a:pPr>
            <a:fld id="{88CE6381-5DF8-4387-997B-DB5B6D681A1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  <a:p>
            <a:pPr>
              <a:defRPr/>
            </a:pPr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v.1 </a:t>
            </a:r>
          </a:p>
          <a:p>
            <a:pPr>
              <a:defRPr/>
            </a:pPr>
            <a:fld id="{4A8C3D30-F0FC-4D6E-A0BD-67F90ABE9A0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  <a:p>
            <a:pPr>
              <a:defRPr/>
            </a:pPr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v.1 </a:t>
            </a:r>
          </a:p>
          <a:p>
            <a:pPr>
              <a:defRPr/>
            </a:pPr>
            <a:fld id="{7A8BC03F-1004-4240-9ACC-7AE76771850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  <a:p>
            <a:pPr>
              <a:defRPr/>
            </a:pPr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v.1 </a:t>
            </a:r>
          </a:p>
          <a:p>
            <a:pPr>
              <a:defRPr/>
            </a:pPr>
            <a:fld id="{3647E637-ADEF-4697-8E9A-BC30D72806C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  <a:p>
            <a:pPr>
              <a:defRPr/>
            </a:pPr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3" name="Rectangle 29"/>
          <p:cNvSpPr>
            <a:spLocks noChangeArrowheads="1"/>
          </p:cNvSpPr>
          <p:nvPr/>
        </p:nvSpPr>
        <p:spPr bwMode="auto">
          <a:xfrm>
            <a:off x="0" y="0"/>
            <a:ext cx="9144000" cy="1206500"/>
          </a:xfrm>
          <a:prstGeom prst="rect">
            <a:avLst/>
          </a:prstGeom>
          <a:gradFill rotWithShape="0">
            <a:gsLst>
              <a:gs pos="0">
                <a:srgbClr val="333399"/>
              </a:gs>
              <a:gs pos="100000">
                <a:srgbClr val="333399">
                  <a:gamma/>
                  <a:shade val="0"/>
                  <a:invGamma/>
                </a:srgbClr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88900"/>
            <a:ext cx="8305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br>
              <a:rPr lang="en-US" altLang="en-US"/>
            </a:br>
            <a:endParaRPr lang="en-US" altLang="en-US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3700" y="1460500"/>
            <a:ext cx="8293100" cy="485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59055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>
                <a:latin typeface="+mn-lt"/>
              </a:defRPr>
            </a:lvl1pPr>
          </a:lstStyle>
          <a:p>
            <a:pPr>
              <a:defRPr/>
            </a:pPr>
            <a:r>
              <a:rPr lang="en-US" altLang="en-US"/>
              <a:t>v.1 </a:t>
            </a:r>
          </a:p>
          <a:p>
            <a:pPr>
              <a:defRPr/>
            </a:pPr>
            <a:fld id="{8EF4F7DA-5373-4A24-B1F2-0D430751101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  <a:p>
            <a:pPr>
              <a:defRPr/>
            </a:pPr>
            <a:endParaRPr lang="en-US" altLang="en-US"/>
          </a:p>
        </p:txBody>
      </p:sp>
      <p:sp>
        <p:nvSpPr>
          <p:cNvPr id="1075" name="Rectangle 51"/>
          <p:cNvSpPr>
            <a:spLocks noChangeArrowheads="1"/>
          </p:cNvSpPr>
          <p:nvPr/>
        </p:nvSpPr>
        <p:spPr bwMode="auto">
          <a:xfrm>
            <a:off x="0" y="1131888"/>
            <a:ext cx="9144000" cy="7461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folHlink">
                  <a:gamma/>
                  <a:shade val="0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9pPr>
    </p:titleStyle>
    <p:bodyStyle>
      <a:lvl1pPr marL="457200" indent="-457200" algn="l" rtl="0" eaLnBrk="0" fontAlgn="base" hangingPunct="0">
        <a:spcBef>
          <a:spcPct val="1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342900" algn="l" rtl="0" eaLnBrk="0" fontAlgn="base" hangingPunct="0">
        <a:spcBef>
          <a:spcPct val="1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2pPr>
      <a:lvl3pPr marL="1371600" indent="-342900" algn="l" rtl="0" eaLnBrk="0" fontAlgn="base" hangingPunct="0">
        <a:spcBef>
          <a:spcPct val="1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828800" indent="-342900" algn="l" rtl="0" eaLnBrk="0" fontAlgn="base" hangingPunct="0">
        <a:spcBef>
          <a:spcPct val="1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4pPr>
      <a:lvl5pPr marL="2286000" indent="-342900" algn="l" rtl="0" eaLnBrk="0" fontAlgn="base" hangingPunct="0">
        <a:spcBef>
          <a:spcPct val="1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5pPr>
      <a:lvl6pPr marL="2743200" indent="-342900" algn="l" rtl="0" eaLnBrk="0" fontAlgn="base" hangingPunct="0">
        <a:spcBef>
          <a:spcPct val="10000"/>
        </a:spcBef>
        <a:spcAft>
          <a:spcPct val="0"/>
        </a:spcAft>
        <a:buClr>
          <a:schemeClr val="accent2"/>
        </a:buClr>
        <a:buSzPct val="75000"/>
        <a:buFont typeface="Wingdings" pitchFamily="1" charset="2"/>
        <a:buChar char="l"/>
        <a:defRPr sz="2400">
          <a:solidFill>
            <a:schemeClr val="tx1"/>
          </a:solidFill>
          <a:latin typeface="+mn-lt"/>
        </a:defRPr>
      </a:lvl6pPr>
      <a:lvl7pPr marL="3200400" indent="-342900" algn="l" rtl="0" eaLnBrk="0" fontAlgn="base" hangingPunct="0">
        <a:spcBef>
          <a:spcPct val="10000"/>
        </a:spcBef>
        <a:spcAft>
          <a:spcPct val="0"/>
        </a:spcAft>
        <a:buClr>
          <a:schemeClr val="accent2"/>
        </a:buClr>
        <a:buSzPct val="75000"/>
        <a:buFont typeface="Wingdings" pitchFamily="1" charset="2"/>
        <a:buChar char="l"/>
        <a:defRPr sz="2400">
          <a:solidFill>
            <a:schemeClr val="tx1"/>
          </a:solidFill>
          <a:latin typeface="+mn-lt"/>
        </a:defRPr>
      </a:lvl7pPr>
      <a:lvl8pPr marL="3657600" indent="-342900" algn="l" rtl="0" eaLnBrk="0" fontAlgn="base" hangingPunct="0">
        <a:spcBef>
          <a:spcPct val="10000"/>
        </a:spcBef>
        <a:spcAft>
          <a:spcPct val="0"/>
        </a:spcAft>
        <a:buClr>
          <a:schemeClr val="accent2"/>
        </a:buClr>
        <a:buSzPct val="75000"/>
        <a:buFont typeface="Wingdings" pitchFamily="1" charset="2"/>
        <a:buChar char="l"/>
        <a:defRPr sz="2400">
          <a:solidFill>
            <a:schemeClr val="tx1"/>
          </a:solidFill>
          <a:latin typeface="+mn-lt"/>
        </a:defRPr>
      </a:lvl8pPr>
      <a:lvl9pPr marL="4114800" indent="-342900" algn="l" rtl="0" eaLnBrk="0" fontAlgn="base" hangingPunct="0">
        <a:spcBef>
          <a:spcPct val="10000"/>
        </a:spcBef>
        <a:spcAft>
          <a:spcPct val="0"/>
        </a:spcAft>
        <a:buClr>
          <a:schemeClr val="accent2"/>
        </a:buClr>
        <a:buSzPct val="75000"/>
        <a:buFont typeface="Wingdings" pitchFamily="1" charset="2"/>
        <a:buChar char="l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Intro to MIS - MGS351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 typeface="Arial" pitchFamily="34" charset="0"/>
              <a:buNone/>
            </a:pPr>
            <a:endParaRPr lang="en-US" sz="3200" b="1" dirty="0"/>
          </a:p>
          <a:p>
            <a:pPr algn="ctr" eaLnBrk="1" hangingPunct="1">
              <a:buFont typeface="Arial" pitchFamily="34" charset="0"/>
              <a:buNone/>
            </a:pPr>
            <a:r>
              <a:rPr lang="en-US" sz="3600" dirty="0"/>
              <a:t>Design and Create Objects</a:t>
            </a:r>
          </a:p>
          <a:p>
            <a:pPr algn="ctr" eaLnBrk="1" hangingPunct="1">
              <a:buFont typeface="Arial" pitchFamily="34" charset="0"/>
              <a:buNone/>
            </a:pPr>
            <a:r>
              <a:rPr lang="en-US" sz="3600" dirty="0"/>
              <a:t>to Store Data</a:t>
            </a:r>
          </a:p>
          <a:p>
            <a:pPr algn="ctr" eaLnBrk="1" hangingPunct="1">
              <a:buFont typeface="Arial" pitchFamily="34" charset="0"/>
              <a:buNone/>
            </a:pPr>
            <a:endParaRPr lang="en-US" sz="3600" dirty="0"/>
          </a:p>
          <a:p>
            <a:pPr algn="ctr" eaLnBrk="1" hangingPunct="1">
              <a:buFont typeface="Arial" pitchFamily="34" charset="0"/>
              <a:buNone/>
            </a:pPr>
            <a:r>
              <a:rPr lang="en-US" sz="3600" dirty="0"/>
              <a:t>Chapter 2</a:t>
            </a:r>
          </a:p>
        </p:txBody>
      </p:sp>
    </p:spTree>
    <p:extLst>
      <p:ext uri="{BB962C8B-B14F-4D97-AF65-F5344CB8AC3E}">
        <p14:creationId xmlns:p14="http://schemas.microsoft.com/office/powerpoint/2010/main" val="443962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latin typeface="Arial" panose="020B0604020202020204" pitchFamily="34" charset="0"/>
              </a:rPr>
              <a:t>Field Data Types</a:t>
            </a:r>
            <a:endParaRPr lang="en-US" altLang="en-US" sz="6000">
              <a:latin typeface="Arial" panose="020B0604020202020204" pitchFamily="34" charset="0"/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1" y="1486402"/>
            <a:ext cx="3879424" cy="4879810"/>
          </a:xfrm>
        </p:spPr>
        <p:txBody>
          <a:bodyPr/>
          <a:lstStyle/>
          <a:p>
            <a:r>
              <a:rPr lang="en-US" altLang="en-US" sz="3600" dirty="0">
                <a:latin typeface="Arial" panose="020B0604020202020204" pitchFamily="34" charset="0"/>
              </a:rPr>
              <a:t>Auto Number</a:t>
            </a:r>
          </a:p>
          <a:p>
            <a:r>
              <a:rPr lang="en-US" altLang="en-US" sz="3600" dirty="0">
                <a:latin typeface="Arial" panose="020B0604020202020204" pitchFamily="34" charset="0"/>
              </a:rPr>
              <a:t>Formula</a:t>
            </a:r>
          </a:p>
          <a:p>
            <a:r>
              <a:rPr lang="en-US" altLang="en-US" sz="3600" dirty="0">
                <a:latin typeface="Arial" panose="020B0604020202020204" pitchFamily="34" charset="0"/>
              </a:rPr>
              <a:t>Checkbox</a:t>
            </a:r>
          </a:p>
          <a:p>
            <a:r>
              <a:rPr lang="en-US" altLang="en-US" sz="3600" dirty="0">
                <a:latin typeface="Arial" panose="020B0604020202020204" pitchFamily="34" charset="0"/>
              </a:rPr>
              <a:t>Currency</a:t>
            </a:r>
          </a:p>
          <a:p>
            <a:r>
              <a:rPr lang="en-US" altLang="en-US" sz="3600" dirty="0">
                <a:latin typeface="Arial" panose="020B0604020202020204" pitchFamily="34" charset="0"/>
              </a:rPr>
              <a:t>Date</a:t>
            </a:r>
          </a:p>
          <a:p>
            <a:r>
              <a:rPr lang="en-US" altLang="en-US" sz="3600" dirty="0">
                <a:latin typeface="Arial" panose="020B0604020202020204" pitchFamily="34" charset="0"/>
              </a:rPr>
              <a:t>Date / Time</a:t>
            </a:r>
          </a:p>
          <a:p>
            <a:r>
              <a:rPr lang="en-US" altLang="en-US" sz="3600" dirty="0">
                <a:latin typeface="Arial" panose="020B0604020202020204" pitchFamily="34" charset="0"/>
              </a:rPr>
              <a:t>Email</a:t>
            </a:r>
          </a:p>
          <a:p>
            <a:r>
              <a:rPr lang="en-US" altLang="en-US" sz="3600" dirty="0">
                <a:latin typeface="Arial" panose="020B0604020202020204" pitchFamily="34" charset="0"/>
              </a:rPr>
              <a:t>Geolocation</a:t>
            </a:r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457701" y="1498848"/>
            <a:ext cx="4610100" cy="4543272"/>
          </a:xfrm>
        </p:spPr>
        <p:txBody>
          <a:bodyPr/>
          <a:lstStyle/>
          <a:p>
            <a:r>
              <a:rPr lang="en-US" altLang="en-US" sz="3600" dirty="0">
                <a:latin typeface="Arial" panose="020B0604020202020204" pitchFamily="34" charset="0"/>
              </a:rPr>
              <a:t>Number</a:t>
            </a:r>
          </a:p>
          <a:p>
            <a:r>
              <a:rPr lang="en-US" altLang="en-US" sz="3600" dirty="0">
                <a:latin typeface="Arial" panose="020B0604020202020204" pitchFamily="34" charset="0"/>
              </a:rPr>
              <a:t>Percent</a:t>
            </a:r>
          </a:p>
          <a:p>
            <a:r>
              <a:rPr lang="en-US" altLang="en-US" sz="3600" dirty="0">
                <a:latin typeface="Arial" panose="020B0604020202020204" pitchFamily="34" charset="0"/>
              </a:rPr>
              <a:t>Phone</a:t>
            </a:r>
          </a:p>
          <a:p>
            <a:r>
              <a:rPr lang="en-US" altLang="en-US" sz="3600" dirty="0">
                <a:latin typeface="Arial" panose="020B0604020202020204" pitchFamily="34" charset="0"/>
              </a:rPr>
              <a:t>Picklist (multi)</a:t>
            </a:r>
          </a:p>
          <a:p>
            <a:r>
              <a:rPr lang="en-US" altLang="en-US" sz="3600" dirty="0">
                <a:latin typeface="Arial" panose="020B0604020202020204" pitchFamily="34" charset="0"/>
              </a:rPr>
              <a:t>Text</a:t>
            </a:r>
          </a:p>
          <a:p>
            <a:r>
              <a:rPr lang="en-US" altLang="en-US" sz="3600" dirty="0" err="1">
                <a:latin typeface="Arial" panose="020B0604020202020204" pitchFamily="34" charset="0"/>
              </a:rPr>
              <a:t>Textarea</a:t>
            </a:r>
            <a:r>
              <a:rPr lang="en-US" altLang="en-US" sz="3600" dirty="0">
                <a:latin typeface="Arial" panose="020B0604020202020204" pitchFamily="34" charset="0"/>
              </a:rPr>
              <a:t> (long/rich)</a:t>
            </a:r>
          </a:p>
          <a:p>
            <a:r>
              <a:rPr lang="en-US" altLang="en-US" sz="3600" dirty="0">
                <a:latin typeface="Arial" panose="020B0604020202020204" pitchFamily="34" charset="0"/>
              </a:rPr>
              <a:t>Time</a:t>
            </a:r>
          </a:p>
          <a:p>
            <a:r>
              <a:rPr lang="en-US" altLang="en-US" sz="3600" dirty="0">
                <a:latin typeface="Arial" panose="020B0604020202020204" pitchFamily="34" charset="0"/>
              </a:rPr>
              <a:t>URL</a:t>
            </a:r>
            <a:endParaRPr lang="en-US" altLang="en-US" sz="32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67863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Arial" panose="020B0604020202020204" pitchFamily="34" charset="0"/>
              </a:rPr>
              <a:t>Field Data Types (cont.)</a:t>
            </a:r>
            <a:endParaRPr lang="en-US" altLang="en-US" sz="6000" dirty="0">
              <a:latin typeface="Arial" panose="020B0604020202020204" pitchFamily="34" charset="0"/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486402"/>
            <a:ext cx="8134349" cy="487981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altLang="en-US" sz="3600" dirty="0">
                <a:latin typeface="Arial" panose="020B0604020202020204" pitchFamily="34" charset="0"/>
              </a:rPr>
              <a:t>Lookup Relationship</a:t>
            </a:r>
          </a:p>
          <a:p>
            <a:pPr>
              <a:lnSpc>
                <a:spcPct val="150000"/>
              </a:lnSpc>
            </a:pPr>
            <a:r>
              <a:rPr lang="en-US" altLang="en-US" sz="3600" dirty="0">
                <a:latin typeface="Arial" panose="020B0604020202020204" pitchFamily="34" charset="0"/>
              </a:rPr>
              <a:t>Master-Detail Relationship</a:t>
            </a:r>
          </a:p>
          <a:p>
            <a:pPr>
              <a:lnSpc>
                <a:spcPct val="150000"/>
              </a:lnSpc>
            </a:pPr>
            <a:r>
              <a:rPr lang="en-US" altLang="en-US" sz="3600" dirty="0">
                <a:latin typeface="Arial" panose="020B0604020202020204" pitchFamily="34" charset="0"/>
              </a:rPr>
              <a:t>External Lookup Relationship</a:t>
            </a:r>
          </a:p>
        </p:txBody>
      </p:sp>
    </p:spTree>
    <p:extLst>
      <p:ext uri="{BB962C8B-B14F-4D97-AF65-F5344CB8AC3E}">
        <p14:creationId xmlns:p14="http://schemas.microsoft.com/office/powerpoint/2010/main" val="2886098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latin typeface="Arial" panose="020B0604020202020204" pitchFamily="34" charset="0"/>
              </a:rPr>
              <a:t>Field Properties</a:t>
            </a:r>
            <a:endParaRPr lang="en-US" altLang="en-US" sz="6000">
              <a:latin typeface="Arial" panose="020B0604020202020204" pitchFamily="34" charset="0"/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604211"/>
            <a:ext cx="4114800" cy="3420979"/>
          </a:xfrm>
        </p:spPr>
        <p:txBody>
          <a:bodyPr/>
          <a:lstStyle/>
          <a:p>
            <a:r>
              <a:rPr lang="en-US" altLang="en-US" sz="4000" dirty="0">
                <a:latin typeface="Arial" panose="020B0604020202020204" pitchFamily="34" charset="0"/>
              </a:rPr>
              <a:t>Field Label</a:t>
            </a:r>
          </a:p>
          <a:p>
            <a:r>
              <a:rPr lang="en-US" altLang="en-US" sz="4000" dirty="0">
                <a:latin typeface="Arial" panose="020B0604020202020204" pitchFamily="34" charset="0"/>
              </a:rPr>
              <a:t>Length</a:t>
            </a:r>
          </a:p>
          <a:p>
            <a:r>
              <a:rPr lang="en-US" altLang="en-US" sz="4000" dirty="0">
                <a:latin typeface="Arial" panose="020B0604020202020204" pitchFamily="34" charset="0"/>
              </a:rPr>
              <a:t>Description</a:t>
            </a:r>
          </a:p>
          <a:p>
            <a:r>
              <a:rPr lang="en-US" altLang="en-US" sz="4000" dirty="0">
                <a:latin typeface="Arial" panose="020B0604020202020204" pitchFamily="34" charset="0"/>
              </a:rPr>
              <a:t>Help Text</a:t>
            </a:r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495800" y="1605761"/>
            <a:ext cx="4114800" cy="3343229"/>
          </a:xfrm>
        </p:spPr>
        <p:txBody>
          <a:bodyPr/>
          <a:lstStyle/>
          <a:p>
            <a:r>
              <a:rPr lang="en-US" altLang="en-US" sz="4000" dirty="0">
                <a:latin typeface="Arial" panose="020B0604020202020204" pitchFamily="34" charset="0"/>
              </a:rPr>
              <a:t>Validation Rule</a:t>
            </a:r>
          </a:p>
          <a:p>
            <a:r>
              <a:rPr lang="en-US" altLang="en-US" sz="4000" dirty="0">
                <a:latin typeface="Arial" panose="020B0604020202020204" pitchFamily="34" charset="0"/>
              </a:rPr>
              <a:t>Required</a:t>
            </a:r>
          </a:p>
          <a:p>
            <a:r>
              <a:rPr lang="en-US" altLang="en-US" sz="4000" dirty="0">
                <a:latin typeface="Arial" panose="020B0604020202020204" pitchFamily="34" charset="0"/>
              </a:rPr>
              <a:t>Unique</a:t>
            </a:r>
          </a:p>
          <a:p>
            <a:r>
              <a:rPr lang="en-US" altLang="en-US" sz="4000" dirty="0">
                <a:latin typeface="Arial" panose="020B0604020202020204" pitchFamily="34" charset="0"/>
              </a:rPr>
              <a:t>Default Value</a:t>
            </a:r>
          </a:p>
        </p:txBody>
      </p:sp>
      <p:sp>
        <p:nvSpPr>
          <p:cNvPr id="20485" name="TextBox 4"/>
          <p:cNvSpPr txBox="1">
            <a:spLocks noChangeArrowheads="1"/>
          </p:cNvSpPr>
          <p:nvPr/>
        </p:nvSpPr>
        <p:spPr bwMode="auto">
          <a:xfrm>
            <a:off x="838200" y="5486400"/>
            <a:ext cx="74676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35000"/>
              <a:buFont typeface="Monotype Sorts" pitchFamily="2" charset="2"/>
              <a:buChar char="m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35000"/>
              <a:buFont typeface="Monotype Sorts" pitchFamily="2" charset="2"/>
              <a:buChar char="m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600" dirty="0">
                <a:latin typeface="Arial" panose="020B0604020202020204" pitchFamily="34" charset="0"/>
              </a:rPr>
              <a:t>These help to prevent GIGO</a:t>
            </a:r>
          </a:p>
        </p:txBody>
      </p:sp>
    </p:spTree>
    <p:extLst>
      <p:ext uri="{BB962C8B-B14F-4D97-AF65-F5344CB8AC3E}">
        <p14:creationId xmlns:p14="http://schemas.microsoft.com/office/powerpoint/2010/main" val="14501762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Arial" panose="020B0604020202020204" pitchFamily="34" charset="0"/>
              </a:rPr>
              <a:t>Questions &amp; Requested Updates from HR Users</a:t>
            </a:r>
            <a:endParaRPr lang="en-US" altLang="en-US" dirty="0"/>
          </a:p>
        </p:txBody>
      </p:sp>
      <p:sp>
        <p:nvSpPr>
          <p:cNvPr id="225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381000" y="1507957"/>
            <a:ext cx="8382000" cy="5085347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en-US" sz="3200" dirty="0">
                <a:latin typeface="Arial" panose="020B0604020202020204" pitchFamily="34" charset="0"/>
              </a:rPr>
              <a:t>Bad data appears in </a:t>
            </a:r>
            <a:r>
              <a:rPr lang="en-US" altLang="en-US" sz="3200" dirty="0" err="1">
                <a:latin typeface="Arial" panose="020B0604020202020204" pitchFamily="34" charset="0"/>
              </a:rPr>
              <a:t>AssessmentScore</a:t>
            </a:r>
            <a:endParaRPr lang="en-US" altLang="en-US" sz="3200" dirty="0">
              <a:latin typeface="Arial" panose="020B0604020202020204" pitchFamily="34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en-US" sz="3200" dirty="0">
                <a:latin typeface="Arial" panose="020B0604020202020204" pitchFamily="34" charset="0"/>
              </a:rPr>
              <a:t>Need email address of every applicant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en-US" sz="3200" dirty="0">
                <a:latin typeface="Arial" panose="020B0604020202020204" pitchFamily="34" charset="0"/>
              </a:rPr>
              <a:t>Want option to store 9 digit zip code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en-US" sz="3200">
                <a:latin typeface="Arial" panose="020B0604020202020204" pitchFamily="34" charset="0"/>
              </a:rPr>
              <a:t>Need </a:t>
            </a:r>
            <a:r>
              <a:rPr lang="en-US" altLang="en-US" sz="3200" dirty="0">
                <a:latin typeface="Arial" panose="020B0604020202020204" pitchFamily="34" charset="0"/>
              </a:rPr>
              <a:t>to track the HR employee assigned to each candidate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en-US" sz="3200" dirty="0">
                <a:latin typeface="Arial" panose="020B0604020202020204" pitchFamily="34" charset="0"/>
              </a:rPr>
              <a:t>Data entry and editing is not user-friendly</a:t>
            </a:r>
            <a:endParaRPr lang="en-US" alt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01771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05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Arial" panose="020B0604020202020204" pitchFamily="34" charset="0"/>
              </a:rPr>
              <a:t>Chapter Overview</a:t>
            </a:r>
          </a:p>
        </p:txBody>
      </p:sp>
      <p:sp>
        <p:nvSpPr>
          <p:cNvPr id="6147" name="Rectangle 2051"/>
          <p:cNvSpPr>
            <a:spLocks noGrp="1" noChangeArrowheads="1"/>
          </p:cNvSpPr>
          <p:nvPr>
            <p:ph type="body" idx="1"/>
          </p:nvPr>
        </p:nvSpPr>
        <p:spPr>
          <a:xfrm>
            <a:off x="381000" y="1555845"/>
            <a:ext cx="8534400" cy="4311555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en-US" altLang="en-US" sz="4000" dirty="0">
                <a:latin typeface="Arial" panose="020B0604020202020204" pitchFamily="34" charset="0"/>
              </a:rPr>
              <a:t>Databases and Decision Making</a:t>
            </a:r>
          </a:p>
          <a:p>
            <a:pPr>
              <a:lnSpc>
                <a:spcPct val="110000"/>
              </a:lnSpc>
            </a:pPr>
            <a:r>
              <a:rPr lang="en-US" altLang="en-US" sz="4000" dirty="0">
                <a:latin typeface="Arial" panose="020B0604020202020204" pitchFamily="34" charset="0"/>
              </a:rPr>
              <a:t>Designing Database Tables</a:t>
            </a:r>
          </a:p>
          <a:p>
            <a:pPr>
              <a:lnSpc>
                <a:spcPct val="110000"/>
              </a:lnSpc>
            </a:pPr>
            <a:r>
              <a:rPr lang="en-US" altLang="en-US" sz="4000" dirty="0">
                <a:latin typeface="Arial" panose="020B0604020202020204" pitchFamily="34" charset="0"/>
              </a:rPr>
              <a:t>Primary Keys</a:t>
            </a:r>
          </a:p>
          <a:p>
            <a:pPr>
              <a:lnSpc>
                <a:spcPct val="110000"/>
              </a:lnSpc>
            </a:pPr>
            <a:r>
              <a:rPr lang="en-US" altLang="en-US" sz="4000" dirty="0">
                <a:latin typeface="Arial" panose="020B0604020202020204" pitchFamily="34" charset="0"/>
              </a:rPr>
              <a:t>Creating Objects in Salesforce</a:t>
            </a:r>
          </a:p>
          <a:p>
            <a:pPr>
              <a:lnSpc>
                <a:spcPct val="110000"/>
              </a:lnSpc>
            </a:pPr>
            <a:r>
              <a:rPr lang="en-US" altLang="en-US" sz="4000" dirty="0">
                <a:latin typeface="Arial" panose="020B0604020202020204" pitchFamily="34" charset="0"/>
              </a:rPr>
              <a:t>Field Data Types and Properties</a:t>
            </a:r>
          </a:p>
        </p:txBody>
      </p:sp>
    </p:spTree>
    <p:extLst>
      <p:ext uri="{BB962C8B-B14F-4D97-AF65-F5344CB8AC3E}">
        <p14:creationId xmlns:p14="http://schemas.microsoft.com/office/powerpoint/2010/main" val="24962734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AutoShape 8"/>
          <p:cNvSpPr>
            <a:spLocks noChangeArrowheads="1"/>
          </p:cNvSpPr>
          <p:nvPr/>
        </p:nvSpPr>
        <p:spPr bwMode="auto">
          <a:xfrm>
            <a:off x="680112" y="1935707"/>
            <a:ext cx="2306638" cy="990600"/>
          </a:xfrm>
          <a:prstGeom prst="flowChartProcess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35000"/>
              <a:buFont typeface="Monotype Sorts" pitchFamily="2" charset="2"/>
              <a:buChar char="m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35000"/>
              <a:buFont typeface="Monotype Sorts" pitchFamily="2" charset="2"/>
              <a:buChar char="m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>
                <a:latin typeface="Calibri" panose="020F0502020204030204" pitchFamily="34" charset="0"/>
                <a:cs typeface="Times New Roman" panose="02020603050405020304" pitchFamily="18" charset="0"/>
              </a:rPr>
              <a:t>Input</a:t>
            </a:r>
            <a:endParaRPr lang="en-US" altLang="en-US" sz="2800"/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>
                <a:latin typeface="Calibri" panose="020F0502020204030204" pitchFamily="34" charset="0"/>
                <a:cs typeface="Times New Roman" panose="02020603050405020304" pitchFamily="18" charset="0"/>
              </a:rPr>
              <a:t>(Data)</a:t>
            </a:r>
            <a:endParaRPr lang="en-US" altLang="en-US" sz="2800"/>
          </a:p>
        </p:txBody>
      </p:sp>
      <p:sp>
        <p:nvSpPr>
          <p:cNvPr id="8196" name="AutoShape 7"/>
          <p:cNvSpPr>
            <a:spLocks noChangeArrowheads="1"/>
          </p:cNvSpPr>
          <p:nvPr/>
        </p:nvSpPr>
        <p:spPr bwMode="auto">
          <a:xfrm>
            <a:off x="3440775" y="1935707"/>
            <a:ext cx="2306637" cy="990600"/>
          </a:xfrm>
          <a:prstGeom prst="flowChartProcess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35000"/>
              <a:buFont typeface="Monotype Sorts" pitchFamily="2" charset="2"/>
              <a:buChar char="m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35000"/>
              <a:buFont typeface="Monotype Sorts" pitchFamily="2" charset="2"/>
              <a:buChar char="m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>
                <a:latin typeface="Calibri" panose="020F0502020204030204" pitchFamily="34" charset="0"/>
                <a:cs typeface="Times New Roman" panose="02020603050405020304" pitchFamily="18" charset="0"/>
              </a:rPr>
              <a:t>Process</a:t>
            </a:r>
            <a:endParaRPr lang="en-US" altLang="en-US" sz="2400"/>
          </a:p>
        </p:txBody>
      </p:sp>
      <p:sp>
        <p:nvSpPr>
          <p:cNvPr id="8197" name="AutoShape 6"/>
          <p:cNvSpPr>
            <a:spLocks noChangeArrowheads="1"/>
          </p:cNvSpPr>
          <p:nvPr/>
        </p:nvSpPr>
        <p:spPr bwMode="auto">
          <a:xfrm>
            <a:off x="6222075" y="1935707"/>
            <a:ext cx="2306637" cy="990600"/>
          </a:xfrm>
          <a:prstGeom prst="flowChartProcess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35000"/>
              <a:buFont typeface="Monotype Sorts" pitchFamily="2" charset="2"/>
              <a:buChar char="m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35000"/>
              <a:buFont typeface="Monotype Sorts" pitchFamily="2" charset="2"/>
              <a:buChar char="m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>
                <a:latin typeface="Calibri" panose="020F0502020204030204" pitchFamily="34" charset="0"/>
                <a:cs typeface="Times New Roman" panose="02020603050405020304" pitchFamily="18" charset="0"/>
              </a:rPr>
              <a:t>Output</a:t>
            </a:r>
            <a:endParaRPr lang="en-US" altLang="en-US" sz="2800"/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>
                <a:latin typeface="Calibri" panose="020F0502020204030204" pitchFamily="34" charset="0"/>
                <a:cs typeface="Times New Roman" panose="02020603050405020304" pitchFamily="18" charset="0"/>
              </a:rPr>
              <a:t>(Information)</a:t>
            </a:r>
            <a:endParaRPr lang="en-US" altLang="en-US" sz="2800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8198" name="Right Arrow 8"/>
          <p:cNvSpPr>
            <a:spLocks noChangeArrowheads="1"/>
          </p:cNvSpPr>
          <p:nvPr/>
        </p:nvSpPr>
        <p:spPr bwMode="auto">
          <a:xfrm>
            <a:off x="3042312" y="2164307"/>
            <a:ext cx="381000" cy="484188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35000"/>
              <a:buFont typeface="Monotype Sorts" pitchFamily="2" charset="2"/>
              <a:buChar char="m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35000"/>
              <a:buFont typeface="Monotype Sorts" pitchFamily="2" charset="2"/>
              <a:buChar char="m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8199" name="Right Arrow 9"/>
          <p:cNvSpPr>
            <a:spLocks noChangeArrowheads="1"/>
          </p:cNvSpPr>
          <p:nvPr/>
        </p:nvSpPr>
        <p:spPr bwMode="auto">
          <a:xfrm>
            <a:off x="5785512" y="2164307"/>
            <a:ext cx="381000" cy="484188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35000"/>
              <a:buFont typeface="Monotype Sorts" pitchFamily="2" charset="2"/>
              <a:buChar char="m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35000"/>
              <a:buFont typeface="Monotype Sorts" pitchFamily="2" charset="2"/>
              <a:buChar char="m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8200" name="Rectangle 10"/>
          <p:cNvSpPr>
            <a:spLocks noChangeArrowheads="1"/>
          </p:cNvSpPr>
          <p:nvPr/>
        </p:nvSpPr>
        <p:spPr bwMode="auto">
          <a:xfrm>
            <a:off x="527712" y="3078707"/>
            <a:ext cx="8229600" cy="24314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35000"/>
              <a:buFont typeface="Monotype Sorts" pitchFamily="2" charset="2"/>
              <a:buChar char="m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35000"/>
              <a:buFont typeface="Monotype Sorts" pitchFamily="2" charset="2"/>
              <a:buChar char="m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Input in </a:t>
            </a:r>
            <a:r>
              <a:rPr lang="en-US" alt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Page Layouts	  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Handled by </a:t>
            </a:r>
            <a:r>
              <a:rPr lang="en-US" alt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Queries	    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Output to </a:t>
            </a:r>
            <a:r>
              <a:rPr lang="en-US" alt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Reports</a:t>
            </a:r>
            <a:endParaRPr lang="en-US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Stored in </a:t>
            </a:r>
            <a:r>
              <a:rPr lang="en-US" alt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Objects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	  and </a:t>
            </a:r>
            <a:r>
              <a:rPr lang="en-US" alt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List Views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	    Supports Decision 							Making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b="1" dirty="0">
                <a:latin typeface="Arial" panose="020B0604020202020204" pitchFamily="34" charset="0"/>
                <a:cs typeface="Arial" panose="020B0604020202020204" pitchFamily="34" charset="0"/>
              </a:rPr>
              <a:t>GIGO</a:t>
            </a: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 – Garbage In, Garbage Out</a:t>
            </a:r>
          </a:p>
        </p:txBody>
      </p:sp>
      <p:sp>
        <p:nvSpPr>
          <p:cNvPr id="9" name="Rectangle 2050"/>
          <p:cNvSpPr txBox="1">
            <a:spLocks noChangeArrowheads="1"/>
          </p:cNvSpPr>
          <p:nvPr/>
        </p:nvSpPr>
        <p:spPr bwMode="auto">
          <a:xfrm>
            <a:off x="381000" y="88900"/>
            <a:ext cx="8305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Arial" charset="0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Arial" charset="0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Arial" charset="0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Arial" charset="0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Arial" charset="0"/>
              </a:defRPr>
            </a:lvl9pPr>
          </a:lstStyle>
          <a:p>
            <a:r>
              <a:rPr lang="en-US" altLang="en-US" dirty="0">
                <a:latin typeface="Arial" panose="020B0604020202020204" pitchFamily="34" charset="0"/>
              </a:rPr>
              <a:t>Databases and Decision Making</a:t>
            </a:r>
            <a:endParaRPr lang="en-US" altLang="en-US" kern="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87587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52337"/>
            <a:ext cx="8534400" cy="4215063"/>
          </a:xfrm>
        </p:spPr>
        <p:txBody>
          <a:bodyPr/>
          <a:lstStyle/>
          <a:p>
            <a:pPr>
              <a:lnSpc>
                <a:spcPct val="110000"/>
              </a:lnSpc>
              <a:buClr>
                <a:schemeClr val="tx2"/>
              </a:buClr>
              <a:buFont typeface="Monotype Sorts" pitchFamily="2" charset="2"/>
              <a:buNone/>
            </a:pPr>
            <a:r>
              <a:rPr lang="en-US" altLang="en-US" sz="4400" dirty="0">
                <a:latin typeface="Arial" panose="020B0604020202020204" pitchFamily="34" charset="0"/>
              </a:rPr>
              <a:t>Database design is critically important to the success of an information system.</a:t>
            </a:r>
          </a:p>
          <a:p>
            <a:pPr>
              <a:lnSpc>
                <a:spcPct val="110000"/>
              </a:lnSpc>
              <a:buClr>
                <a:schemeClr val="tx2"/>
              </a:buClr>
              <a:buFont typeface="Monotype Sorts" pitchFamily="2" charset="2"/>
              <a:buNone/>
            </a:pPr>
            <a:r>
              <a:rPr lang="en-US" altLang="en-US" sz="4400" dirty="0">
                <a:latin typeface="Arial" panose="020B0604020202020204" pitchFamily="34" charset="0"/>
              </a:rPr>
              <a:t>Your tables are the foundation of the entire database.</a:t>
            </a:r>
          </a:p>
        </p:txBody>
      </p:sp>
      <p:sp>
        <p:nvSpPr>
          <p:cNvPr id="4" name="Rectangle 2050"/>
          <p:cNvSpPr txBox="1">
            <a:spLocks noChangeArrowheads="1"/>
          </p:cNvSpPr>
          <p:nvPr/>
        </p:nvSpPr>
        <p:spPr bwMode="auto">
          <a:xfrm>
            <a:off x="381000" y="88900"/>
            <a:ext cx="8305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Arial" charset="0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Arial" charset="0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Arial" charset="0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Arial" charset="0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Arial" charset="0"/>
              </a:defRPr>
            </a:lvl9pPr>
          </a:lstStyle>
          <a:p>
            <a:r>
              <a:rPr lang="en-US" altLang="en-US" dirty="0">
                <a:latin typeface="Arial" panose="020B0604020202020204" pitchFamily="34" charset="0"/>
              </a:rPr>
              <a:t>Designing Database Tables</a:t>
            </a:r>
            <a:endParaRPr lang="en-US" altLang="en-US" kern="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50980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23833"/>
            <a:ext cx="8686800" cy="4543567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en-US" altLang="en-US" sz="4000" dirty="0">
                <a:latin typeface="Arial" panose="020B0604020202020204" pitchFamily="34" charset="0"/>
              </a:rPr>
              <a:t>Include the necessary data</a:t>
            </a:r>
          </a:p>
          <a:p>
            <a:pPr marL="914400" lvl="2" indent="-457200">
              <a:lnSpc>
                <a:spcPct val="110000"/>
              </a:lnSpc>
            </a:pPr>
            <a:r>
              <a:rPr lang="en-US" altLang="en-US" sz="3600" dirty="0">
                <a:latin typeface="Arial" panose="020B0604020202020204" pitchFamily="34" charset="0"/>
                <a:ea typeface="+mn-ea"/>
                <a:cs typeface="+mn-cs"/>
              </a:rPr>
              <a:t>Determined by reporting needs</a:t>
            </a:r>
          </a:p>
          <a:p>
            <a:pPr>
              <a:lnSpc>
                <a:spcPct val="110000"/>
              </a:lnSpc>
            </a:pPr>
            <a:r>
              <a:rPr lang="en-US" altLang="en-US" sz="4000" dirty="0">
                <a:latin typeface="Arial" panose="020B0604020202020204" pitchFamily="34" charset="0"/>
              </a:rPr>
              <a:t>Store data in its smallest parts</a:t>
            </a:r>
          </a:p>
          <a:p>
            <a:pPr marL="914400" lvl="2" indent="-457200">
              <a:lnSpc>
                <a:spcPct val="110000"/>
              </a:lnSpc>
            </a:pPr>
            <a:r>
              <a:rPr lang="en-US" altLang="en-US" sz="3600" dirty="0">
                <a:latin typeface="Arial" panose="020B0604020202020204" pitchFamily="34" charset="0"/>
                <a:ea typeface="+mn-ea"/>
                <a:cs typeface="+mn-cs"/>
              </a:rPr>
              <a:t>Split last and first names</a:t>
            </a:r>
          </a:p>
          <a:p>
            <a:pPr>
              <a:lnSpc>
                <a:spcPct val="110000"/>
              </a:lnSpc>
            </a:pPr>
            <a:r>
              <a:rPr lang="en-US" altLang="en-US" sz="4000" dirty="0">
                <a:latin typeface="Arial" panose="020B0604020202020204" pitchFamily="34" charset="0"/>
              </a:rPr>
              <a:t>Avoid storing calculated data (GPA)</a:t>
            </a:r>
          </a:p>
          <a:p>
            <a:pPr marL="914400" lvl="2" indent="-457200">
              <a:lnSpc>
                <a:spcPct val="110000"/>
              </a:lnSpc>
            </a:pPr>
            <a:r>
              <a:rPr lang="en-US" altLang="en-US" sz="3600" dirty="0">
                <a:latin typeface="Arial" panose="020B0604020202020204" pitchFamily="34" charset="0"/>
                <a:ea typeface="+mn-ea"/>
                <a:cs typeface="+mn-cs"/>
              </a:rPr>
              <a:t>What about age versus birthdate?</a:t>
            </a:r>
          </a:p>
          <a:p>
            <a:pPr>
              <a:lnSpc>
                <a:spcPct val="110000"/>
              </a:lnSpc>
            </a:pPr>
            <a:r>
              <a:rPr lang="en-US" altLang="en-US" sz="4000" dirty="0">
                <a:latin typeface="Arial" panose="020B0604020202020204" pitchFamily="34" charset="0"/>
              </a:rPr>
              <a:t>Avoid data redundancy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kern="1200" dirty="0">
                <a:latin typeface="Arial" panose="020B0604020202020204" pitchFamily="34" charset="0"/>
              </a:rPr>
              <a:t>Designing Database Tables</a:t>
            </a:r>
          </a:p>
        </p:txBody>
      </p:sp>
    </p:spTree>
    <p:extLst>
      <p:ext uri="{BB962C8B-B14F-4D97-AF65-F5344CB8AC3E}">
        <p14:creationId xmlns:p14="http://schemas.microsoft.com/office/powerpoint/2010/main" val="20644403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latin typeface="Arial" panose="020B0604020202020204" pitchFamily="34" charset="0"/>
              </a:rPr>
              <a:t>Primary Keys</a:t>
            </a:r>
            <a:endParaRPr lang="en-US" altLang="en-US"/>
          </a:p>
        </p:txBody>
      </p:sp>
      <p:sp>
        <p:nvSpPr>
          <p:cNvPr id="16387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381000" y="1588168"/>
            <a:ext cx="8305800" cy="4279232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en-US" altLang="en-US" sz="4000" dirty="0">
                <a:latin typeface="Arial" panose="020B0604020202020204" pitchFamily="34" charset="0"/>
              </a:rPr>
              <a:t>A field or combination of fields that uniquely identifies records in a table.</a:t>
            </a:r>
          </a:p>
          <a:p>
            <a:pPr marL="914400" lvl="2" indent="-457200">
              <a:lnSpc>
                <a:spcPct val="110000"/>
              </a:lnSpc>
            </a:pPr>
            <a:r>
              <a:rPr lang="en-US" altLang="en-US" sz="3600" dirty="0">
                <a:latin typeface="Arial" panose="020B0604020202020204" pitchFamily="34" charset="0"/>
                <a:ea typeface="+mn-ea"/>
                <a:cs typeface="+mn-cs"/>
              </a:rPr>
              <a:t>Use an existing field</a:t>
            </a:r>
          </a:p>
          <a:p>
            <a:pPr marL="914400" lvl="2" indent="-457200">
              <a:lnSpc>
                <a:spcPct val="110000"/>
              </a:lnSpc>
            </a:pPr>
            <a:r>
              <a:rPr lang="en-US" altLang="en-US" sz="3600" dirty="0">
                <a:latin typeface="Arial" panose="020B0604020202020204" pitchFamily="34" charset="0"/>
                <a:ea typeface="+mn-ea"/>
                <a:cs typeface="+mn-cs"/>
              </a:rPr>
              <a:t>Use a combination of fields (concatenated key)</a:t>
            </a:r>
          </a:p>
          <a:p>
            <a:pPr marL="914400" lvl="2" indent="-457200">
              <a:lnSpc>
                <a:spcPct val="110000"/>
              </a:lnSpc>
            </a:pPr>
            <a:r>
              <a:rPr lang="en-US" altLang="en-US" sz="3600" dirty="0">
                <a:latin typeface="Arial" panose="020B0604020202020204" pitchFamily="34" charset="0"/>
                <a:ea typeface="+mn-ea"/>
                <a:cs typeface="+mn-cs"/>
              </a:rPr>
              <a:t>Create a new field using the Auto Number data type</a:t>
            </a:r>
          </a:p>
          <a:p>
            <a:pPr lvl="1">
              <a:lnSpc>
                <a:spcPct val="130000"/>
              </a:lnSpc>
              <a:buClr>
                <a:schemeClr val="tx2"/>
              </a:buClr>
            </a:pPr>
            <a:endParaRPr lang="en-US" altLang="en-US" sz="36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70532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Arial" panose="020B0604020202020204" pitchFamily="34" charset="0"/>
              </a:rPr>
              <a:t>Objects (Tables)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87606"/>
            <a:ext cx="8534400" cy="5141794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en-US" altLang="en-US" sz="3600" dirty="0">
                <a:latin typeface="Arial" panose="020B0604020202020204" pitchFamily="34" charset="0"/>
              </a:rPr>
              <a:t>Store the data in a database – similar to a spreadsheet, but more organized.  Contains records (rows) and fields (columns).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altLang="en-US" sz="3200" dirty="0">
                <a:latin typeface="Arial" panose="020B0604020202020204" pitchFamily="34" charset="0"/>
              </a:rPr>
              <a:t>Standard Objects - Contacts, Leads Opportunities, Accounts and many more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altLang="en-US" sz="3200" dirty="0">
                <a:latin typeface="Arial" panose="020B0604020202020204" pitchFamily="34" charset="0"/>
              </a:rPr>
              <a:t>Custom Objects</a:t>
            </a:r>
            <a:endParaRPr lang="en-US" altLang="en-US" sz="1600" dirty="0"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en-US" altLang="en-US" sz="3600" dirty="0">
                <a:latin typeface="Arial" panose="020B0604020202020204" pitchFamily="34" charset="0"/>
              </a:rPr>
              <a:t>Object Manager configures objects.</a:t>
            </a:r>
          </a:p>
        </p:txBody>
      </p:sp>
    </p:spTree>
    <p:extLst>
      <p:ext uri="{BB962C8B-B14F-4D97-AF65-F5344CB8AC3E}">
        <p14:creationId xmlns:p14="http://schemas.microsoft.com/office/powerpoint/2010/main" val="40490695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B7CF0140-4360-488E-8829-0BC09EC93DD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65308"/>
            <a:ext cx="9144000" cy="4816247"/>
          </a:xfrm>
          <a:prstGeom prst="rect">
            <a:avLst/>
          </a:prstGeom>
        </p:spPr>
      </p:pic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dirty="0">
                <a:latin typeface="Arial" panose="020B0604020202020204" pitchFamily="34" charset="0"/>
              </a:rPr>
              <a:t>Salesforce Setup Menu - Object Manager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EFE02AC-B6E1-4E0D-8623-51C161A37ADA}"/>
              </a:ext>
            </a:extLst>
          </p:cNvPr>
          <p:cNvSpPr/>
          <p:nvPr/>
        </p:nvSpPr>
        <p:spPr bwMode="auto">
          <a:xfrm>
            <a:off x="1566879" y="2027855"/>
            <a:ext cx="1124070" cy="318052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BB14124-C289-408D-BB15-AAD08FA6D22A}"/>
              </a:ext>
            </a:extLst>
          </p:cNvPr>
          <p:cNvSpPr/>
          <p:nvPr/>
        </p:nvSpPr>
        <p:spPr bwMode="auto">
          <a:xfrm>
            <a:off x="0" y="2852648"/>
            <a:ext cx="1654629" cy="3628907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2D2538D-8A82-46CC-B02B-101370D59605}"/>
              </a:ext>
            </a:extLst>
          </p:cNvPr>
          <p:cNvSpPr/>
          <p:nvPr/>
        </p:nvSpPr>
        <p:spPr bwMode="auto">
          <a:xfrm>
            <a:off x="1" y="2423471"/>
            <a:ext cx="1654628" cy="351613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83087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Arial" panose="020B0604020202020204" pitchFamily="34" charset="0"/>
              </a:rPr>
              <a:t>Custom Objects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87606"/>
            <a:ext cx="8534400" cy="5141794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en-US" altLang="en-US" sz="3600" dirty="0">
                <a:latin typeface="Arial" panose="020B0604020202020204" pitchFamily="34" charset="0"/>
              </a:rPr>
              <a:t>API name always includes “__c” suffix</a:t>
            </a:r>
          </a:p>
          <a:p>
            <a:pPr lvl="1">
              <a:lnSpc>
                <a:spcPct val="120000"/>
              </a:lnSpc>
            </a:pPr>
            <a:r>
              <a:rPr lang="en-US" altLang="en-US" sz="3200" dirty="0">
                <a:latin typeface="Arial" panose="020B0604020202020204" pitchFamily="34" charset="0"/>
              </a:rPr>
              <a:t>Broker object has Broker__c API name</a:t>
            </a:r>
          </a:p>
          <a:p>
            <a:pPr>
              <a:lnSpc>
                <a:spcPct val="120000"/>
              </a:lnSpc>
            </a:pPr>
            <a:r>
              <a:rPr lang="en-US" altLang="en-US" sz="3600" dirty="0">
                <a:latin typeface="Arial" panose="020B0604020202020204" pitchFamily="34" charset="0"/>
              </a:rPr>
              <a:t>Contains three default fields</a:t>
            </a:r>
          </a:p>
          <a:p>
            <a:pPr marL="914400" lvl="2" indent="-457200">
              <a:lnSpc>
                <a:spcPct val="110000"/>
              </a:lnSpc>
            </a:pPr>
            <a:r>
              <a:rPr lang="en-US" altLang="en-US" sz="3200" dirty="0">
                <a:latin typeface="Arial" panose="020B0604020202020204" pitchFamily="34" charset="0"/>
                <a:ea typeface="+mn-ea"/>
                <a:cs typeface="+mn-cs"/>
              </a:rPr>
              <a:t>Created By</a:t>
            </a:r>
          </a:p>
          <a:p>
            <a:pPr marL="914400" lvl="2" indent="-457200">
              <a:lnSpc>
                <a:spcPct val="110000"/>
              </a:lnSpc>
            </a:pPr>
            <a:r>
              <a:rPr lang="en-US" altLang="en-US" sz="3200" dirty="0">
                <a:latin typeface="Arial" panose="020B0604020202020204" pitchFamily="34" charset="0"/>
                <a:ea typeface="+mn-ea"/>
                <a:cs typeface="+mn-cs"/>
              </a:rPr>
              <a:t>Last Modified By</a:t>
            </a:r>
          </a:p>
          <a:p>
            <a:pPr marL="914400" lvl="2" indent="-457200">
              <a:lnSpc>
                <a:spcPct val="110000"/>
              </a:lnSpc>
            </a:pPr>
            <a:r>
              <a:rPr lang="en-US" altLang="en-US" sz="3200" dirty="0">
                <a:latin typeface="Arial" panose="020B0604020202020204" pitchFamily="34" charset="0"/>
                <a:ea typeface="+mn-ea"/>
                <a:cs typeface="+mn-cs"/>
              </a:rPr>
              <a:t>Owner</a:t>
            </a:r>
            <a:endParaRPr lang="en-US" altLang="en-US" sz="36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9712699"/>
      </p:ext>
    </p:extLst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D:\Program Files\Microsoft Office\Templates\Blank Presentation.pot</Template>
  <TotalTime>0</TotalTime>
  <Words>355</Words>
  <Application>Microsoft Office PowerPoint</Application>
  <PresentationFormat>On-screen Show (4:3)</PresentationFormat>
  <Paragraphs>103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Monotype Sorts</vt:lpstr>
      <vt:lpstr>Times New Roman</vt:lpstr>
      <vt:lpstr>Wingdings</vt:lpstr>
      <vt:lpstr>Blank Presentation</vt:lpstr>
      <vt:lpstr>Intro to MIS - MGS351</vt:lpstr>
      <vt:lpstr>Chapter Overview</vt:lpstr>
      <vt:lpstr>PowerPoint Presentation</vt:lpstr>
      <vt:lpstr>PowerPoint Presentation</vt:lpstr>
      <vt:lpstr>Designing Database Tables</vt:lpstr>
      <vt:lpstr>Primary Keys</vt:lpstr>
      <vt:lpstr>Objects (Tables)</vt:lpstr>
      <vt:lpstr>Salesforce Setup Menu - Object Manager</vt:lpstr>
      <vt:lpstr>Custom Objects</vt:lpstr>
      <vt:lpstr>Field Data Types</vt:lpstr>
      <vt:lpstr>Field Data Types (cont.)</vt:lpstr>
      <vt:lpstr>Field Properties</vt:lpstr>
      <vt:lpstr>Questions &amp; Requested Updates from HR Users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2018-01-13T02:26:20Z</dcterms:created>
  <dcterms:modified xsi:type="dcterms:W3CDTF">2020-01-17T01:58:22Z</dcterms:modified>
</cp:coreProperties>
</file>