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4"/>
  </p:notesMasterIdLst>
  <p:handoutMasterIdLst>
    <p:handoutMasterId r:id="rId35"/>
  </p:handoutMasterIdLst>
  <p:sldIdLst>
    <p:sldId id="619" r:id="rId2"/>
    <p:sldId id="652" r:id="rId3"/>
    <p:sldId id="675" r:id="rId4"/>
    <p:sldId id="799" r:id="rId5"/>
    <p:sldId id="800" r:id="rId6"/>
    <p:sldId id="792" r:id="rId7"/>
    <p:sldId id="793" r:id="rId8"/>
    <p:sldId id="794" r:id="rId9"/>
    <p:sldId id="795" r:id="rId10"/>
    <p:sldId id="796" r:id="rId11"/>
    <p:sldId id="660" r:id="rId12"/>
    <p:sldId id="690" r:id="rId13"/>
    <p:sldId id="779" r:id="rId14"/>
    <p:sldId id="780" r:id="rId15"/>
    <p:sldId id="782" r:id="rId16"/>
    <p:sldId id="680" r:id="rId17"/>
    <p:sldId id="688" r:id="rId18"/>
    <p:sldId id="689" r:id="rId19"/>
    <p:sldId id="682" r:id="rId20"/>
    <p:sldId id="783" r:id="rId21"/>
    <p:sldId id="771" r:id="rId22"/>
    <p:sldId id="772" r:id="rId23"/>
    <p:sldId id="777" r:id="rId24"/>
    <p:sldId id="785" r:id="rId25"/>
    <p:sldId id="786" r:id="rId26"/>
    <p:sldId id="787" r:id="rId27"/>
    <p:sldId id="788" r:id="rId28"/>
    <p:sldId id="789" r:id="rId29"/>
    <p:sldId id="790" r:id="rId30"/>
    <p:sldId id="791" r:id="rId31"/>
    <p:sldId id="797" r:id="rId32"/>
    <p:sldId id="798" r:id="rId33"/>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87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8080"/>
    <a:srgbClr val="66FFCC"/>
    <a:srgbClr val="66CCFF"/>
    <a:srgbClr val="FF0000"/>
    <a:srgbClr val="CCECFF"/>
    <a:srgbClr val="FFFFCC"/>
    <a:srgbClr val="CCFF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810" autoAdjust="0"/>
  </p:normalViewPr>
  <p:slideViewPr>
    <p:cSldViewPr snapToGrid="0">
      <p:cViewPr varScale="1">
        <p:scale>
          <a:sx n="102" d="100"/>
          <a:sy n="102" d="100"/>
        </p:scale>
        <p:origin x="702" y="114"/>
      </p:cViewPr>
      <p:guideLst>
        <p:guide orient="horz" pos="2160"/>
        <p:guide pos="288"/>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10152"/>
    </p:cViewPr>
  </p:sorterViewPr>
  <p:notesViewPr>
    <p:cSldViewPr snapToGrid="0">
      <p:cViewPr varScale="1">
        <p:scale>
          <a:sx n="103" d="100"/>
          <a:sy n="103" d="100"/>
        </p:scale>
        <p:origin x="-2514" y="-84"/>
      </p:cViewPr>
      <p:guideLst>
        <p:guide orient="horz" pos="2872"/>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680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6805"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E8E90B2-7FC4-4896-8617-23D9992C46FC}" type="slidenum">
              <a:rPr lang="en-US"/>
              <a:pPr>
                <a:defRPr/>
              </a:pPr>
              <a:t>‹#›</a:t>
            </a:fld>
            <a:endParaRPr lang="en-US"/>
          </a:p>
        </p:txBody>
      </p:sp>
    </p:spTree>
    <p:extLst>
      <p:ext uri="{BB962C8B-B14F-4D97-AF65-F5344CB8AC3E}">
        <p14:creationId xmlns:p14="http://schemas.microsoft.com/office/powerpoint/2010/main" val="317564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4756"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127"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6BCFC9-3494-43C9-BDC6-E2B0004A9C42}" type="slidenum">
              <a:rPr lang="en-US" altLang="en-US"/>
              <a:pPr>
                <a:defRPr/>
              </a:pPr>
              <a:t>‹#›</a:t>
            </a:fld>
            <a:endParaRPr lang="en-US" altLang="en-US"/>
          </a:p>
        </p:txBody>
      </p:sp>
    </p:spTree>
    <p:extLst>
      <p:ext uri="{BB962C8B-B14F-4D97-AF65-F5344CB8AC3E}">
        <p14:creationId xmlns:p14="http://schemas.microsoft.com/office/powerpoint/2010/main" val="194275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4017898B-A80B-452D-A283-CEE48A1EA7E2}" type="slidenum">
              <a:rPr lang="en-US" smtClean="0">
                <a:latin typeface="Arial" pitchFamily="34" charset="0"/>
              </a:rPr>
              <a:pPr/>
              <a:t>1</a:t>
            </a:fld>
            <a:endParaRPr lang="en-US">
              <a:latin typeface="Arial" pitchFamily="34" charset="0"/>
            </a:endParaRPr>
          </a:p>
        </p:txBody>
      </p:sp>
    </p:spTree>
    <p:extLst>
      <p:ext uri="{BB962C8B-B14F-4D97-AF65-F5344CB8AC3E}">
        <p14:creationId xmlns:p14="http://schemas.microsoft.com/office/powerpoint/2010/main" val="203284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10</a:t>
            </a:fld>
            <a:endParaRPr lang="en-US" altLang="en-US"/>
          </a:p>
        </p:txBody>
      </p:sp>
    </p:spTree>
    <p:extLst>
      <p:ext uri="{BB962C8B-B14F-4D97-AF65-F5344CB8AC3E}">
        <p14:creationId xmlns:p14="http://schemas.microsoft.com/office/powerpoint/2010/main" val="28368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AB3DEC-00BB-499A-ADB4-C8EBD17BDF1F}" type="slidenum">
              <a:rPr lang="en-US" altLang="en-US" sz="1200" smtClean="0"/>
              <a:pPr/>
              <a:t>11</a:t>
            </a:fld>
            <a:endParaRPr lang="en-US" altLang="en-US" sz="12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extLst>
      <p:ext uri="{BB962C8B-B14F-4D97-AF65-F5344CB8AC3E}">
        <p14:creationId xmlns:p14="http://schemas.microsoft.com/office/powerpoint/2010/main" val="36392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12</a:t>
            </a:fld>
            <a:endParaRPr lang="en-US" altLang="en-US"/>
          </a:p>
        </p:txBody>
      </p:sp>
    </p:spTree>
    <p:extLst>
      <p:ext uri="{BB962C8B-B14F-4D97-AF65-F5344CB8AC3E}">
        <p14:creationId xmlns:p14="http://schemas.microsoft.com/office/powerpoint/2010/main" val="2529494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Custom Objects: API name always includes “__c” suffix</a:t>
            </a:r>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13</a:t>
            </a:fld>
            <a:endParaRPr lang="en-US" altLang="en-US"/>
          </a:p>
        </p:txBody>
      </p:sp>
    </p:spTree>
    <p:extLst>
      <p:ext uri="{BB962C8B-B14F-4D97-AF65-F5344CB8AC3E}">
        <p14:creationId xmlns:p14="http://schemas.microsoft.com/office/powerpoint/2010/main" val="414736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14</a:t>
            </a:fld>
            <a:endParaRPr lang="en-US" altLang="en-US"/>
          </a:p>
        </p:txBody>
      </p:sp>
    </p:spTree>
    <p:extLst>
      <p:ext uri="{BB962C8B-B14F-4D97-AF65-F5344CB8AC3E}">
        <p14:creationId xmlns:p14="http://schemas.microsoft.com/office/powerpoint/2010/main" val="278749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135D4A-F700-4C28-AC50-0EBF7D3BB18A}" type="slidenum">
              <a:rPr lang="en-US" altLang="en-US" sz="1200" smtClean="0"/>
              <a:pPr/>
              <a:t>15</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Primary key is a record ID automatically assigned by Salesforce and stored “behind the scenes”.  Can see the assigned value in the URL next to the object name</a:t>
            </a:r>
          </a:p>
          <a:p>
            <a:r>
              <a:rPr lang="en-US" altLang="en-US" dirty="0"/>
              <a:t>As explained later, this impacts how we implement relationships in Salesforce</a:t>
            </a:r>
          </a:p>
          <a:p>
            <a:endParaRPr lang="en-US" altLang="en-US" dirty="0"/>
          </a:p>
        </p:txBody>
      </p:sp>
    </p:spTree>
    <p:extLst>
      <p:ext uri="{BB962C8B-B14F-4D97-AF65-F5344CB8AC3E}">
        <p14:creationId xmlns:p14="http://schemas.microsoft.com/office/powerpoint/2010/main" val="11199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135D4A-F700-4C28-AC50-0EBF7D3BB18A}" type="slidenum">
              <a:rPr lang="en-US" altLang="en-US" sz="1200" smtClean="0"/>
              <a:pPr/>
              <a:t>16</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8682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135D4A-F700-4C28-AC50-0EBF7D3BB18A}" type="slidenum">
              <a:rPr lang="en-US" altLang="en-US" sz="1200" smtClean="0"/>
              <a:pPr/>
              <a:t>17</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4050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010BF8-F66E-4DDD-8DA5-98241C579722}" type="slidenum">
              <a:rPr lang="en-US" altLang="en-US" sz="1200" smtClean="0"/>
              <a:pPr/>
              <a:t>18</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340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749114-D514-4B8F-8088-27B4EFF1D5D3}" type="slidenum">
              <a:rPr lang="en-US" altLang="en-US" sz="1200" smtClean="0"/>
              <a:pPr/>
              <a:t>19</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5389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5772BC-130E-4BA7-926D-8754147A7E77}" type="slidenum">
              <a:rPr lang="en-US" altLang="en-US" sz="1200" smtClean="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3893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20</a:t>
            </a:fld>
            <a:endParaRPr lang="en-US" altLang="en-US"/>
          </a:p>
        </p:txBody>
      </p:sp>
    </p:spTree>
    <p:extLst>
      <p:ext uri="{BB962C8B-B14F-4D97-AF65-F5344CB8AC3E}">
        <p14:creationId xmlns:p14="http://schemas.microsoft.com/office/powerpoint/2010/main" val="142993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21</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388825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22</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356114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23</a:t>
            </a:fld>
            <a:endParaRPr lang="en-US" altLang="en-US"/>
          </a:p>
        </p:txBody>
      </p:sp>
    </p:spTree>
    <p:extLst>
      <p:ext uri="{BB962C8B-B14F-4D97-AF65-F5344CB8AC3E}">
        <p14:creationId xmlns:p14="http://schemas.microsoft.com/office/powerpoint/2010/main" val="719993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24</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E5829DF9-0C80-42A0-A389-48CF9C10EE47}"/>
              </a:ext>
            </a:extLst>
          </p:cNvPr>
          <p:cNvSpPr>
            <a:spLocks noGrp="1"/>
          </p:cNvSpPr>
          <p:nvPr>
            <p:ph type="body" idx="1"/>
          </p:nvPr>
        </p:nvSpPr>
        <p:spPr/>
        <p:txBody>
          <a:bodyPr/>
          <a:lstStyle/>
          <a:p>
            <a:r>
              <a:rPr lang="en-US" dirty="0"/>
              <a:t>Use “MGS_” as a prefix for the object name if it already exists as a Standard object</a:t>
            </a:r>
          </a:p>
        </p:txBody>
      </p:sp>
    </p:spTree>
    <p:extLst>
      <p:ext uri="{BB962C8B-B14F-4D97-AF65-F5344CB8AC3E}">
        <p14:creationId xmlns:p14="http://schemas.microsoft.com/office/powerpoint/2010/main" val="2988052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25</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840765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26</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137742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27</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1863860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28</a:t>
            </a:fld>
            <a:endParaRPr lang="en-US" altLang="en-US"/>
          </a:p>
        </p:txBody>
      </p:sp>
    </p:spTree>
    <p:extLst>
      <p:ext uri="{BB962C8B-B14F-4D97-AF65-F5344CB8AC3E}">
        <p14:creationId xmlns:p14="http://schemas.microsoft.com/office/powerpoint/2010/main" val="1050422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29</a:t>
            </a:fld>
            <a:endParaRPr lang="en-US" altLang="en-US"/>
          </a:p>
        </p:txBody>
      </p:sp>
    </p:spTree>
    <p:extLst>
      <p:ext uri="{BB962C8B-B14F-4D97-AF65-F5344CB8AC3E}">
        <p14:creationId xmlns:p14="http://schemas.microsoft.com/office/powerpoint/2010/main" val="8029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CACB8E-815E-4DBF-AB7C-05FE2FBFC702}" type="slidenum">
              <a:rPr lang="en-US" altLang="en-US" sz="1200" smtClean="0"/>
              <a:pPr/>
              <a:t>3</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4780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30</a:t>
            </a:fld>
            <a:endParaRPr lang="en-US" altLang="en-US"/>
          </a:p>
        </p:txBody>
      </p:sp>
    </p:spTree>
    <p:extLst>
      <p:ext uri="{BB962C8B-B14F-4D97-AF65-F5344CB8AC3E}">
        <p14:creationId xmlns:p14="http://schemas.microsoft.com/office/powerpoint/2010/main" val="217418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31</a:t>
            </a:fld>
            <a:endParaRPr lang="en-US" altLang="en-US"/>
          </a:p>
        </p:txBody>
      </p:sp>
    </p:spTree>
    <p:extLst>
      <p:ext uri="{BB962C8B-B14F-4D97-AF65-F5344CB8AC3E}">
        <p14:creationId xmlns:p14="http://schemas.microsoft.com/office/powerpoint/2010/main" val="2857007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32</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Tree>
    <p:extLst>
      <p:ext uri="{BB962C8B-B14F-4D97-AF65-F5344CB8AC3E}">
        <p14:creationId xmlns:p14="http://schemas.microsoft.com/office/powerpoint/2010/main" val="89732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4</a:t>
            </a:fld>
            <a:endParaRPr lang="en-US" altLang="en-US"/>
          </a:p>
        </p:txBody>
      </p:sp>
    </p:spTree>
    <p:extLst>
      <p:ext uri="{BB962C8B-B14F-4D97-AF65-F5344CB8AC3E}">
        <p14:creationId xmlns:p14="http://schemas.microsoft.com/office/powerpoint/2010/main" val="251696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5</a:t>
            </a:fld>
            <a:endParaRPr lang="en-US" altLang="en-US"/>
          </a:p>
        </p:txBody>
      </p:sp>
    </p:spTree>
    <p:extLst>
      <p:ext uri="{BB962C8B-B14F-4D97-AF65-F5344CB8AC3E}">
        <p14:creationId xmlns:p14="http://schemas.microsoft.com/office/powerpoint/2010/main" val="171630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65738E9-61D9-4D37-93F8-F18FACFA29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DC714B-B7F4-4C3C-B2AE-2C51E09F4B4D}" type="slidenum">
              <a:rPr lang="en-US" altLang="en-US" sz="1200" smtClean="0"/>
              <a:pPr/>
              <a:t>6</a:t>
            </a:fld>
            <a:endParaRPr lang="en-US" altLang="en-US" sz="1200"/>
          </a:p>
        </p:txBody>
      </p:sp>
      <p:sp>
        <p:nvSpPr>
          <p:cNvPr id="9219" name="Rectangle 2">
            <a:extLst>
              <a:ext uri="{FF2B5EF4-FFF2-40B4-BE49-F238E27FC236}">
                <a16:creationId xmlns:a16="http://schemas.microsoft.com/office/drawing/2014/main" id="{9AA6B9D6-7AD6-4244-A91A-CD36D2018852}"/>
              </a:ext>
            </a:extLst>
          </p:cNvPr>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E95DB0F4-EADF-45D0-A5C2-EA771E68A5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7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7</a:t>
            </a:fld>
            <a:endParaRPr lang="en-US" altLang="en-US"/>
          </a:p>
        </p:txBody>
      </p:sp>
    </p:spTree>
    <p:extLst>
      <p:ext uri="{BB962C8B-B14F-4D97-AF65-F5344CB8AC3E}">
        <p14:creationId xmlns:p14="http://schemas.microsoft.com/office/powerpoint/2010/main" val="310651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8</a:t>
            </a:fld>
            <a:endParaRPr lang="en-US" altLang="en-US"/>
          </a:p>
        </p:txBody>
      </p:sp>
    </p:spTree>
    <p:extLst>
      <p:ext uri="{BB962C8B-B14F-4D97-AF65-F5344CB8AC3E}">
        <p14:creationId xmlns:p14="http://schemas.microsoft.com/office/powerpoint/2010/main" val="392604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F86BCFC9-3494-43C9-BDC6-E2B0004A9C42}" type="slidenum">
              <a:rPr lang="en-US" altLang="en-US" smtClean="0"/>
              <a:pPr>
                <a:defRPr/>
              </a:pPr>
              <a:t>9</a:t>
            </a:fld>
            <a:endParaRPr lang="en-US" altLang="en-US"/>
          </a:p>
        </p:txBody>
      </p:sp>
    </p:spTree>
    <p:extLst>
      <p:ext uri="{BB962C8B-B14F-4D97-AF65-F5344CB8AC3E}">
        <p14:creationId xmlns:p14="http://schemas.microsoft.com/office/powerpoint/2010/main" val="41846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3FDFD3B-99A3-4DAE-9FE7-E6247F727FAC}" type="slidenum">
              <a:rPr lang="en-US" altLang="en-US"/>
              <a:pPr>
                <a:defRPr/>
              </a:pPr>
              <a:t>‹#›</a:t>
            </a:fld>
            <a:endParaRPr lang="en-US" altLang="en-US"/>
          </a:p>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F4A18791-FC75-44CA-945F-6E0C193E2DAB}" type="slidenum">
              <a:rPr lang="en-US" altLang="en-US"/>
              <a:pPr>
                <a:defRPr/>
              </a:pPr>
              <a:t>‹#›</a:t>
            </a:fld>
            <a:endParaRPr lang="en-US" altLang="en-US"/>
          </a:p>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8900"/>
            <a:ext cx="2076450" cy="622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88900"/>
            <a:ext cx="6076950" cy="622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A08D03CA-4B2F-4FB2-9C5F-D2D9B2D2647F}" type="slidenum">
              <a:rPr lang="en-US" altLang="en-US"/>
              <a:pPr>
                <a:defRPr/>
              </a:pPr>
              <a:t>‹#›</a:t>
            </a:fld>
            <a:endParaRPr lang="en-US" altLang="en-US"/>
          </a:p>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305800" cy="914400"/>
          </a:xfrm>
        </p:spPr>
        <p:txBody>
          <a:bodyPr/>
          <a:lstStyle/>
          <a:p>
            <a:r>
              <a:rPr lang="en-US"/>
              <a:t>Click to edit Master title style</a:t>
            </a:r>
          </a:p>
        </p:txBody>
      </p:sp>
      <p:sp>
        <p:nvSpPr>
          <p:cNvPr id="3" name="Text Placeholder 2"/>
          <p:cNvSpPr>
            <a:spLocks noGrp="1"/>
          </p:cNvSpPr>
          <p:nvPr>
            <p:ph type="body" sz="half" idx="1"/>
          </p:nvPr>
        </p:nvSpPr>
        <p:spPr>
          <a:xfrm>
            <a:off x="39370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0BEC39B-7CBB-44B4-B537-C4133E537E60}" type="slidenum">
              <a:rPr lang="en-US" altLang="en-US"/>
              <a:pPr>
                <a:defRPr/>
              </a:pPr>
              <a:t>‹#›</a:t>
            </a:fld>
            <a:endParaRPr lang="en-US" altLang="en-US"/>
          </a:p>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EA18B4B9-F708-4F6E-AED7-A0272BCD67B8}" type="slidenum">
              <a:rPr lang="en-US" altLang="en-US"/>
              <a:pPr>
                <a:defRPr/>
              </a:pPr>
              <a:t>‹#›</a:t>
            </a:fld>
            <a:endParaRPr lang="en-US" altLang="en-US"/>
          </a:p>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660FC66E-602B-49F2-A8F0-E3B10850C7F7}" type="slidenum">
              <a:rPr lang="en-US" altLang="en-US"/>
              <a:pPr>
                <a:defRPr/>
              </a:pPr>
              <a:t>‹#›</a:t>
            </a:fld>
            <a:endParaRPr lang="en-US" altLang="en-US"/>
          </a:p>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370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460500"/>
            <a:ext cx="4070350"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08D6C1C1-8414-4248-A471-6E7EDA6CA1CE}" type="slidenum">
              <a:rPr lang="en-US" altLang="en-US"/>
              <a:pPr>
                <a:defRPr/>
              </a:pPr>
              <a:t>‹#›</a:t>
            </a:fld>
            <a:endParaRPr lang="en-US" altLang="en-US"/>
          </a:p>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9E7B3C56-F787-447F-B464-8D7509A82BFE}" type="slidenum">
              <a:rPr lang="en-US" altLang="en-US"/>
              <a:pPr>
                <a:defRPr/>
              </a:pPr>
              <a:t>‹#›</a:t>
            </a:fld>
            <a:endParaRPr lang="en-US" altLang="en-US"/>
          </a:p>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88CE6381-5DF8-4387-997B-DB5B6D681A11}" type="slidenum">
              <a:rPr lang="en-US" altLang="en-US"/>
              <a:pPr>
                <a:defRPr/>
              </a:pPr>
              <a:t>‹#›</a:t>
            </a:fld>
            <a:endParaRPr lang="en-US" altLang="en-US"/>
          </a:p>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4A8C3D30-F0FC-4D6E-A0BD-67F90ABE9A0A}" type="slidenum">
              <a:rPr lang="en-US" altLang="en-US"/>
              <a:pPr>
                <a:defRPr/>
              </a:pPr>
              <a:t>‹#›</a:t>
            </a:fld>
            <a:endParaRPr lang="en-US" altLang="en-US"/>
          </a:p>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7A8BC03F-1004-4240-9ACC-7AE767718500}" type="slidenum">
              <a:rPr lang="en-US" altLang="en-US"/>
              <a:pPr>
                <a:defRPr/>
              </a:pPr>
              <a:t>‹#›</a:t>
            </a:fld>
            <a:endParaRPr lang="en-US" altLang="en-US"/>
          </a:p>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v.1 </a:t>
            </a:r>
          </a:p>
          <a:p>
            <a:pPr>
              <a:defRPr/>
            </a:pPr>
            <a:fld id="{3647E637-ADEF-4697-8E9A-BC30D72806C0}" type="slidenum">
              <a:rPr lang="en-US" altLang="en-US"/>
              <a:pPr>
                <a:defRPr/>
              </a:pPr>
              <a:t>‹#›</a:t>
            </a:fld>
            <a:endParaRPr lang="en-US" altLang="en-US"/>
          </a:p>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206500"/>
          </a:xfrm>
          <a:prstGeom prst="rect">
            <a:avLst/>
          </a:prstGeom>
          <a:gradFill rotWithShape="0">
            <a:gsLst>
              <a:gs pos="0">
                <a:srgbClr val="333399"/>
              </a:gs>
              <a:gs pos="100000">
                <a:srgbClr val="333399">
                  <a:gamma/>
                  <a:shade val="0"/>
                  <a:invGamma/>
                </a:srgbClr>
              </a:gs>
            </a:gsLst>
            <a:lin ang="27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br>
              <a:rPr lang="en-US" altLang="en-US"/>
            </a:br>
            <a:endParaRPr lang="en-US" altLang="en-US"/>
          </a:p>
        </p:txBody>
      </p:sp>
      <p:sp>
        <p:nvSpPr>
          <p:cNvPr id="1028" name="Rectangle 3"/>
          <p:cNvSpPr>
            <a:spLocks noGrp="1" noChangeArrowheads="1"/>
          </p:cNvSpPr>
          <p:nvPr>
            <p:ph type="body" idx="1"/>
          </p:nvPr>
        </p:nvSpPr>
        <p:spPr bwMode="auto">
          <a:xfrm>
            <a:off x="393700" y="1460500"/>
            <a:ext cx="8293100" cy="485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239000" y="5905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atin typeface="+mn-lt"/>
              </a:defRPr>
            </a:lvl1pPr>
          </a:lstStyle>
          <a:p>
            <a:pPr>
              <a:defRPr/>
            </a:pPr>
            <a:r>
              <a:rPr lang="en-US" altLang="en-US"/>
              <a:t>v.1 </a:t>
            </a:r>
          </a:p>
          <a:p>
            <a:pPr>
              <a:defRPr/>
            </a:pPr>
            <a:fld id="{8EF4F7DA-5373-4A24-B1F2-0D4307511018}" type="slidenum">
              <a:rPr lang="en-US" altLang="en-US"/>
              <a:pPr>
                <a:defRPr/>
              </a:pPr>
              <a:t>‹#›</a:t>
            </a:fld>
            <a:endParaRPr lang="en-US" altLang="en-US"/>
          </a:p>
          <a:p>
            <a:pPr>
              <a:defRPr/>
            </a:pPr>
            <a:endParaRPr lang="en-US" altLang="en-US"/>
          </a:p>
        </p:txBody>
      </p:sp>
      <p:sp>
        <p:nvSpPr>
          <p:cNvPr id="1075" name="Rectangle 51"/>
          <p:cNvSpPr>
            <a:spLocks noChangeArrowheads="1"/>
          </p:cNvSpPr>
          <p:nvPr/>
        </p:nvSpPr>
        <p:spPr bwMode="auto">
          <a:xfrm>
            <a:off x="0" y="1131888"/>
            <a:ext cx="9144000" cy="74612"/>
          </a:xfrm>
          <a:prstGeom prst="rect">
            <a:avLst/>
          </a:prstGeom>
          <a:gradFill rotWithShape="0">
            <a:gsLst>
              <a:gs pos="0">
                <a:schemeClr val="folHlink"/>
              </a:gs>
              <a:gs pos="100000">
                <a:schemeClr val="folHlink">
                  <a:gamma/>
                  <a:shade val="0"/>
                  <a:invGamma/>
                </a:schemeClr>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p:titleStyle>
    <p:body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a:t>Intro to MIS - MGS351</a:t>
            </a:r>
          </a:p>
        </p:txBody>
      </p:sp>
      <p:sp>
        <p:nvSpPr>
          <p:cNvPr id="3075" name="Content Placeholder 2"/>
          <p:cNvSpPr>
            <a:spLocks noGrp="1"/>
          </p:cNvSpPr>
          <p:nvPr>
            <p:ph idx="1"/>
          </p:nvPr>
        </p:nvSpPr>
        <p:spPr/>
        <p:txBody>
          <a:bodyPr/>
          <a:lstStyle/>
          <a:p>
            <a:pPr algn="ctr" eaLnBrk="1" hangingPunct="1">
              <a:buFont typeface="Arial" pitchFamily="34" charset="0"/>
              <a:buNone/>
            </a:pPr>
            <a:endParaRPr lang="en-US" sz="3200" b="1" dirty="0"/>
          </a:p>
          <a:p>
            <a:pPr algn="ctr" eaLnBrk="1" hangingPunct="1">
              <a:buFont typeface="Arial" pitchFamily="34" charset="0"/>
              <a:buNone/>
            </a:pPr>
            <a:r>
              <a:rPr lang="en-US" sz="3600" dirty="0"/>
              <a:t>Design and Create Objects</a:t>
            </a:r>
          </a:p>
          <a:p>
            <a:pPr algn="ctr" eaLnBrk="1" hangingPunct="1">
              <a:buFont typeface="Arial" pitchFamily="34" charset="0"/>
              <a:buNone/>
            </a:pPr>
            <a:r>
              <a:rPr lang="en-US" sz="3600" dirty="0"/>
              <a:t>to Store Data</a:t>
            </a:r>
          </a:p>
          <a:p>
            <a:pPr algn="ctr" eaLnBrk="1" hangingPunct="1">
              <a:buFont typeface="Arial" pitchFamily="34" charset="0"/>
              <a:buNone/>
            </a:pPr>
            <a:endParaRPr lang="en-US" sz="3600" dirty="0"/>
          </a:p>
          <a:p>
            <a:pPr algn="ctr" eaLnBrk="1" hangingPunct="1">
              <a:buFont typeface="Arial" pitchFamily="34" charset="0"/>
              <a:buNone/>
            </a:pPr>
            <a:r>
              <a:rPr lang="en-US" sz="3600" dirty="0"/>
              <a:t>Chapter 2</a:t>
            </a:r>
          </a:p>
        </p:txBody>
      </p:sp>
    </p:spTree>
    <p:extLst>
      <p:ext uri="{BB962C8B-B14F-4D97-AF65-F5344CB8AC3E}">
        <p14:creationId xmlns:p14="http://schemas.microsoft.com/office/powerpoint/2010/main" val="4439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Salesforce Apps and Navigation</a:t>
            </a:r>
          </a:p>
        </p:txBody>
      </p:sp>
      <p:pic>
        <p:nvPicPr>
          <p:cNvPr id="3" name="Picture 2" descr="Screenshot of Salesforce MGS Project App dashboard with App Name and App Navigation highlighted.  ">
            <a:extLst>
              <a:ext uri="{FF2B5EF4-FFF2-40B4-BE49-F238E27FC236}">
                <a16:creationId xmlns:a16="http://schemas.microsoft.com/office/drawing/2014/main" id="{F3FF039E-2A06-4A11-9752-9C055ADA98AA}"/>
              </a:ext>
            </a:extLst>
          </p:cNvPr>
          <p:cNvPicPr>
            <a:picLocks noChangeAspect="1"/>
          </p:cNvPicPr>
          <p:nvPr/>
        </p:nvPicPr>
        <p:blipFill>
          <a:blip r:embed="rId3"/>
          <a:stretch>
            <a:fillRect/>
          </a:stretch>
        </p:blipFill>
        <p:spPr>
          <a:xfrm>
            <a:off x="0" y="1279069"/>
            <a:ext cx="9144000" cy="5486400"/>
          </a:xfrm>
          <a:prstGeom prst="rect">
            <a:avLst/>
          </a:prstGeom>
        </p:spPr>
      </p:pic>
      <p:sp>
        <p:nvSpPr>
          <p:cNvPr id="9" name="Rectangle 8">
            <a:extLst>
              <a:ext uri="{FF2B5EF4-FFF2-40B4-BE49-F238E27FC236}">
                <a16:creationId xmlns:a16="http://schemas.microsoft.com/office/drawing/2014/main" id="{CD035742-10FA-407B-B7BD-894C56A852C0}"/>
              </a:ext>
            </a:extLst>
          </p:cNvPr>
          <p:cNvSpPr/>
          <p:nvPr/>
        </p:nvSpPr>
        <p:spPr bwMode="auto">
          <a:xfrm>
            <a:off x="1605886" y="1724261"/>
            <a:ext cx="5591034" cy="316808"/>
          </a:xfrm>
          <a:prstGeom prst="rect">
            <a:avLst/>
          </a:prstGeom>
          <a:noFill/>
          <a:ln w="38100"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0E835D4-A08D-4BE4-9321-966B90AEA7D9}"/>
              </a:ext>
            </a:extLst>
          </p:cNvPr>
          <p:cNvSpPr/>
          <p:nvPr/>
        </p:nvSpPr>
        <p:spPr bwMode="auto">
          <a:xfrm>
            <a:off x="482353" y="1724261"/>
            <a:ext cx="1031378" cy="316808"/>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1" name="Straight Arrow Connector 10">
            <a:extLst>
              <a:ext uri="{FF2B5EF4-FFF2-40B4-BE49-F238E27FC236}">
                <a16:creationId xmlns:a16="http://schemas.microsoft.com/office/drawing/2014/main" id="{50E2F4DE-A346-486E-A5AD-89B5D64B7C09}"/>
              </a:ext>
            </a:extLst>
          </p:cNvPr>
          <p:cNvCxnSpPr>
            <a:cxnSpLocks/>
          </p:cNvCxnSpPr>
          <p:nvPr/>
        </p:nvCxnSpPr>
        <p:spPr bwMode="auto">
          <a:xfrm flipH="1">
            <a:off x="1197665" y="606287"/>
            <a:ext cx="1654865" cy="1068456"/>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53E3C0B0-A827-4246-9318-078521046063}"/>
              </a:ext>
            </a:extLst>
          </p:cNvPr>
          <p:cNvCxnSpPr>
            <a:cxnSpLocks/>
          </p:cNvCxnSpPr>
          <p:nvPr/>
        </p:nvCxnSpPr>
        <p:spPr bwMode="auto">
          <a:xfrm>
            <a:off x="5655365" y="720587"/>
            <a:ext cx="0" cy="899491"/>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575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latin typeface="Arial" panose="020B0604020202020204" pitchFamily="34" charset="0"/>
              </a:rPr>
              <a:t>Objects (Tables)</a:t>
            </a:r>
          </a:p>
        </p:txBody>
      </p:sp>
      <p:sp>
        <p:nvSpPr>
          <p:cNvPr id="21507" name="Rectangle 3"/>
          <p:cNvSpPr>
            <a:spLocks noGrp="1" noChangeArrowheads="1"/>
          </p:cNvSpPr>
          <p:nvPr>
            <p:ph type="body" idx="1"/>
          </p:nvPr>
        </p:nvSpPr>
        <p:spPr>
          <a:xfrm>
            <a:off x="381000" y="1487606"/>
            <a:ext cx="8534400" cy="5141794"/>
          </a:xfrm>
        </p:spPr>
        <p:txBody>
          <a:bodyPr/>
          <a:lstStyle/>
          <a:p>
            <a:pPr>
              <a:lnSpc>
                <a:spcPct val="120000"/>
              </a:lnSpc>
            </a:pPr>
            <a:r>
              <a:rPr lang="en-US" altLang="en-US" sz="3600" dirty="0">
                <a:latin typeface="Arial" panose="020B0604020202020204" pitchFamily="34" charset="0"/>
              </a:rPr>
              <a:t>Store the data in a database – similar to a spreadsheet, but more organized.  Contains records (rows) and fields (columns).</a:t>
            </a:r>
          </a:p>
          <a:p>
            <a:pPr lvl="1">
              <a:spcBef>
                <a:spcPts val="600"/>
              </a:spcBef>
              <a:spcAft>
                <a:spcPts val="600"/>
              </a:spcAft>
            </a:pPr>
            <a:r>
              <a:rPr lang="en-US" altLang="en-US" sz="3200" dirty="0">
                <a:latin typeface="Arial" panose="020B0604020202020204" pitchFamily="34" charset="0"/>
              </a:rPr>
              <a:t>Standard Objects - Contacts, Leads Opportunities, Accounts and many more</a:t>
            </a:r>
          </a:p>
          <a:p>
            <a:pPr lvl="1">
              <a:spcBef>
                <a:spcPts val="600"/>
              </a:spcBef>
              <a:spcAft>
                <a:spcPts val="600"/>
              </a:spcAft>
            </a:pPr>
            <a:r>
              <a:rPr lang="en-US" altLang="en-US" sz="3200" dirty="0">
                <a:latin typeface="Arial" panose="020B0604020202020204" pitchFamily="34" charset="0"/>
              </a:rPr>
              <a:t>Custom Objects</a:t>
            </a:r>
            <a:endParaRPr lang="en-US" altLang="en-US" sz="1600" dirty="0">
              <a:latin typeface="Arial" panose="020B0604020202020204" pitchFamily="34" charset="0"/>
            </a:endParaRPr>
          </a:p>
          <a:p>
            <a:pPr>
              <a:lnSpc>
                <a:spcPct val="120000"/>
              </a:lnSpc>
            </a:pPr>
            <a:r>
              <a:rPr lang="en-US" altLang="en-US" sz="3600" dirty="0">
                <a:latin typeface="Arial" panose="020B0604020202020204" pitchFamily="34" charset="0"/>
              </a:rPr>
              <a:t>Object Manager configures objects.</a:t>
            </a:r>
          </a:p>
        </p:txBody>
      </p:sp>
    </p:spTree>
    <p:extLst>
      <p:ext uri="{BB962C8B-B14F-4D97-AF65-F5344CB8AC3E}">
        <p14:creationId xmlns:p14="http://schemas.microsoft.com/office/powerpoint/2010/main" val="4049069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Salesforce Setup Menu with Object Manager and Quick Find highlighted.">
            <a:extLst>
              <a:ext uri="{FF2B5EF4-FFF2-40B4-BE49-F238E27FC236}">
                <a16:creationId xmlns:a16="http://schemas.microsoft.com/office/drawing/2014/main" id="{B7CF0140-4360-488E-8829-0BC09EC93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5308"/>
            <a:ext cx="9144000" cy="4816247"/>
          </a:xfrm>
          <a:prstGeom prst="rect">
            <a:avLst/>
          </a:prstGeom>
        </p:spPr>
      </p:pic>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Setup Menu - Object Manager</a:t>
            </a:r>
          </a:p>
        </p:txBody>
      </p:sp>
      <p:sp>
        <p:nvSpPr>
          <p:cNvPr id="5" name="Rectangle 4">
            <a:extLst>
              <a:ext uri="{FF2B5EF4-FFF2-40B4-BE49-F238E27FC236}">
                <a16:creationId xmlns:a16="http://schemas.microsoft.com/office/drawing/2014/main" id="{0EFE02AC-B6E1-4E0D-8623-51C161A37ADA}"/>
              </a:ext>
            </a:extLst>
          </p:cNvPr>
          <p:cNvSpPr/>
          <p:nvPr/>
        </p:nvSpPr>
        <p:spPr bwMode="auto">
          <a:xfrm>
            <a:off x="1566879" y="2027855"/>
            <a:ext cx="1124070" cy="3180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1" y="2423471"/>
            <a:ext cx="1654628" cy="3516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830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Object Manager - Custom and Standard Objects</a:t>
            </a:r>
          </a:p>
        </p:txBody>
      </p:sp>
      <p:pic>
        <p:nvPicPr>
          <p:cNvPr id="4" name="Picture 3" descr="Screenshot of Object Manger with API names of custom objects highlighted.  Custom object API names end with __c and the two highlighted object API names are AI__c and Applicant__c.">
            <a:extLst>
              <a:ext uri="{FF2B5EF4-FFF2-40B4-BE49-F238E27FC236}">
                <a16:creationId xmlns:a16="http://schemas.microsoft.com/office/drawing/2014/main" id="{F4C13067-9722-4D34-A34F-EEC056364833}"/>
              </a:ext>
            </a:extLst>
          </p:cNvPr>
          <p:cNvPicPr>
            <a:picLocks noChangeAspect="1"/>
          </p:cNvPicPr>
          <p:nvPr/>
        </p:nvPicPr>
        <p:blipFill>
          <a:blip r:embed="rId3"/>
          <a:stretch>
            <a:fillRect/>
          </a:stretch>
        </p:blipFill>
        <p:spPr>
          <a:xfrm>
            <a:off x="1143000" y="1265853"/>
            <a:ext cx="6857999" cy="5458917"/>
          </a:xfrm>
          <a:prstGeom prst="rect">
            <a:avLst/>
          </a:prstGeom>
        </p:spPr>
      </p:pic>
      <p:sp>
        <p:nvSpPr>
          <p:cNvPr id="10" name="Rectangle 9">
            <a:extLst>
              <a:ext uri="{FF2B5EF4-FFF2-40B4-BE49-F238E27FC236}">
                <a16:creationId xmlns:a16="http://schemas.microsoft.com/office/drawing/2014/main" id="{71B95740-13AC-4FEE-8082-C9C68E949BF6}"/>
              </a:ext>
            </a:extLst>
          </p:cNvPr>
          <p:cNvSpPr/>
          <p:nvPr/>
        </p:nvSpPr>
        <p:spPr bwMode="auto">
          <a:xfrm>
            <a:off x="4533900" y="6238914"/>
            <a:ext cx="1066800" cy="3516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F204AC2C-74BA-4C24-990D-511BCBB1755B}"/>
              </a:ext>
            </a:extLst>
          </p:cNvPr>
          <p:cNvSpPr/>
          <p:nvPr/>
        </p:nvSpPr>
        <p:spPr bwMode="auto">
          <a:xfrm>
            <a:off x="4533900" y="4328471"/>
            <a:ext cx="1066800" cy="3516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593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Fields and Relationships - Standard Fields and Record Name</a:t>
            </a:r>
          </a:p>
        </p:txBody>
      </p:sp>
      <p:pic>
        <p:nvPicPr>
          <p:cNvPr id="4" name="Picture 3" descr="Screenshot of MGS_Customer object in the object manager.  The Standard fields Created By, Last Modified By and Owner are highlighted.  The Record Name filed, Customer Name, is also highlighted.">
            <a:extLst>
              <a:ext uri="{FF2B5EF4-FFF2-40B4-BE49-F238E27FC236}">
                <a16:creationId xmlns:a16="http://schemas.microsoft.com/office/drawing/2014/main" id="{6839AA69-193F-4FAD-BC2D-9514098593FA}"/>
              </a:ext>
            </a:extLst>
          </p:cNvPr>
          <p:cNvPicPr>
            <a:picLocks noChangeAspect="1"/>
          </p:cNvPicPr>
          <p:nvPr/>
        </p:nvPicPr>
        <p:blipFill>
          <a:blip r:embed="rId3"/>
          <a:stretch>
            <a:fillRect/>
          </a:stretch>
        </p:blipFill>
        <p:spPr>
          <a:xfrm>
            <a:off x="31051" y="1284248"/>
            <a:ext cx="9081897" cy="5249652"/>
          </a:xfrm>
          <a:prstGeom prst="rect">
            <a:avLst/>
          </a:prstGeom>
        </p:spPr>
      </p:pic>
      <p:sp>
        <p:nvSpPr>
          <p:cNvPr id="26" name="Rectangle 25">
            <a:extLst>
              <a:ext uri="{FF2B5EF4-FFF2-40B4-BE49-F238E27FC236}">
                <a16:creationId xmlns:a16="http://schemas.microsoft.com/office/drawing/2014/main" id="{BA9C7299-04E4-458F-81F0-689804DD350D}"/>
              </a:ext>
            </a:extLst>
          </p:cNvPr>
          <p:cNvSpPr/>
          <p:nvPr/>
        </p:nvSpPr>
        <p:spPr bwMode="auto">
          <a:xfrm>
            <a:off x="3030416" y="4680030"/>
            <a:ext cx="3722618" cy="3194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37837F20-1AA8-4AE8-A2C3-8942708408FE}"/>
              </a:ext>
            </a:extLst>
          </p:cNvPr>
          <p:cNvSpPr/>
          <p:nvPr/>
        </p:nvSpPr>
        <p:spPr bwMode="auto">
          <a:xfrm>
            <a:off x="3031970" y="4677062"/>
            <a:ext cx="3722618" cy="31948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A8CD7295-787B-43AA-BCD0-91AA3D52E88A}"/>
              </a:ext>
            </a:extLst>
          </p:cNvPr>
          <p:cNvSpPr/>
          <p:nvPr/>
        </p:nvSpPr>
        <p:spPr bwMode="auto">
          <a:xfrm>
            <a:off x="3031969" y="5656776"/>
            <a:ext cx="3722618" cy="3194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ADB53718-2B32-4DCB-983F-3178AE48D446}"/>
              </a:ext>
            </a:extLst>
          </p:cNvPr>
          <p:cNvSpPr/>
          <p:nvPr/>
        </p:nvSpPr>
        <p:spPr bwMode="auto">
          <a:xfrm>
            <a:off x="3031969" y="4119419"/>
            <a:ext cx="3722618" cy="3194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CB3EC445-0529-447A-AF0F-D1ADF3810FD5}"/>
              </a:ext>
            </a:extLst>
          </p:cNvPr>
          <p:cNvSpPr/>
          <p:nvPr/>
        </p:nvSpPr>
        <p:spPr bwMode="auto">
          <a:xfrm>
            <a:off x="3031969" y="5166919"/>
            <a:ext cx="3722618" cy="3194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8" name="Straight Arrow Connector 17">
            <a:extLst>
              <a:ext uri="{FF2B5EF4-FFF2-40B4-BE49-F238E27FC236}">
                <a16:creationId xmlns:a16="http://schemas.microsoft.com/office/drawing/2014/main" id="{AC3581EA-1132-4D53-8B3F-7883D394A6E3}"/>
              </a:ext>
            </a:extLst>
          </p:cNvPr>
          <p:cNvCxnSpPr>
            <a:cxnSpLocks/>
          </p:cNvCxnSpPr>
          <p:nvPr/>
        </p:nvCxnSpPr>
        <p:spPr bwMode="auto">
          <a:xfrm>
            <a:off x="6614020" y="702626"/>
            <a:ext cx="0" cy="3335973"/>
          </a:xfrm>
          <a:prstGeom prst="straightConnector1">
            <a:avLst/>
          </a:prstGeom>
          <a:solidFill>
            <a:schemeClr val="accent1"/>
          </a:solidFill>
          <a:ln w="57150" cap="flat" cmpd="sng" algn="ctr">
            <a:solidFill>
              <a:srgbClr val="0070C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99BE40F-10E9-4948-807E-61BB2E302009}"/>
              </a:ext>
            </a:extLst>
          </p:cNvPr>
          <p:cNvCxnSpPr>
            <a:cxnSpLocks/>
          </p:cNvCxnSpPr>
          <p:nvPr/>
        </p:nvCxnSpPr>
        <p:spPr bwMode="auto">
          <a:xfrm>
            <a:off x="2051957" y="1208314"/>
            <a:ext cx="936172" cy="346874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985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panose="020B0604020202020204" pitchFamily="34" charset="0"/>
              </a:rPr>
              <a:t>Primary Key / Record ID</a:t>
            </a:r>
            <a:endParaRPr lang="en-US" altLang="en-US" sz="6000" dirty="0">
              <a:latin typeface="Arial" panose="020B0604020202020204" pitchFamily="34" charset="0"/>
            </a:endParaRPr>
          </a:p>
        </p:txBody>
      </p:sp>
      <p:pic>
        <p:nvPicPr>
          <p:cNvPr id="4" name="Picture 3" descr="Screenshot of viewing a sample record in the MGS_Customer object using the Page Layout.  On the URL, the last string of characters before /view is highlighted which denotes the underlying primary key value.  ">
            <a:extLst>
              <a:ext uri="{FF2B5EF4-FFF2-40B4-BE49-F238E27FC236}">
                <a16:creationId xmlns:a16="http://schemas.microsoft.com/office/drawing/2014/main" id="{63F6A47C-90C9-4784-B81D-277F34F2D0CD}"/>
              </a:ext>
            </a:extLst>
          </p:cNvPr>
          <p:cNvPicPr>
            <a:picLocks noChangeAspect="1"/>
          </p:cNvPicPr>
          <p:nvPr/>
        </p:nvPicPr>
        <p:blipFill>
          <a:blip r:embed="rId3"/>
          <a:stretch>
            <a:fillRect/>
          </a:stretch>
        </p:blipFill>
        <p:spPr>
          <a:xfrm>
            <a:off x="42741" y="1444567"/>
            <a:ext cx="9052265" cy="4999012"/>
          </a:xfrm>
          <a:prstGeom prst="rect">
            <a:avLst/>
          </a:prstGeom>
        </p:spPr>
      </p:pic>
      <p:sp>
        <p:nvSpPr>
          <p:cNvPr id="7" name="Rectangle 6">
            <a:extLst>
              <a:ext uri="{FF2B5EF4-FFF2-40B4-BE49-F238E27FC236}">
                <a16:creationId xmlns:a16="http://schemas.microsoft.com/office/drawing/2014/main" id="{A34A8C13-E70A-4793-AB30-EAD2D865B2FF}"/>
              </a:ext>
            </a:extLst>
          </p:cNvPr>
          <p:cNvSpPr/>
          <p:nvPr/>
        </p:nvSpPr>
        <p:spPr bwMode="auto">
          <a:xfrm>
            <a:off x="267380" y="4340180"/>
            <a:ext cx="1176409" cy="4189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FDF2B903-B4CA-44E3-8555-053F6F589A91}"/>
              </a:ext>
            </a:extLst>
          </p:cNvPr>
          <p:cNvSpPr/>
          <p:nvPr/>
        </p:nvSpPr>
        <p:spPr bwMode="auto">
          <a:xfrm>
            <a:off x="6811811" y="1478123"/>
            <a:ext cx="1594378" cy="319481"/>
          </a:xfrm>
          <a:prstGeom prst="rect">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4BFA6125-FE47-4A75-A0C2-1720C71DC645}"/>
              </a:ext>
            </a:extLst>
          </p:cNvPr>
          <p:cNvSpPr/>
          <p:nvPr/>
        </p:nvSpPr>
        <p:spPr bwMode="auto">
          <a:xfrm>
            <a:off x="267380" y="5921482"/>
            <a:ext cx="2769925" cy="41898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7FEC11A-CC70-40CC-91D3-DBEE8F4D88C3}"/>
              </a:ext>
            </a:extLst>
          </p:cNvPr>
          <p:cNvSpPr/>
          <p:nvPr/>
        </p:nvSpPr>
        <p:spPr bwMode="auto">
          <a:xfrm>
            <a:off x="3644243" y="5921482"/>
            <a:ext cx="2769925" cy="41898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3513C0B1-0884-44FB-B004-87C30B02F6B1}"/>
              </a:ext>
            </a:extLst>
          </p:cNvPr>
          <p:cNvSpPr/>
          <p:nvPr/>
        </p:nvSpPr>
        <p:spPr bwMode="auto">
          <a:xfrm>
            <a:off x="3671889" y="4340180"/>
            <a:ext cx="2769925" cy="41898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4" name="Straight Arrow Connector 13">
            <a:extLst>
              <a:ext uri="{FF2B5EF4-FFF2-40B4-BE49-F238E27FC236}">
                <a16:creationId xmlns:a16="http://schemas.microsoft.com/office/drawing/2014/main" id="{184C495F-4848-4889-B8F4-15F9E99C9A9C}"/>
              </a:ext>
            </a:extLst>
          </p:cNvPr>
          <p:cNvCxnSpPr>
            <a:cxnSpLocks/>
          </p:cNvCxnSpPr>
          <p:nvPr/>
        </p:nvCxnSpPr>
        <p:spPr bwMode="auto">
          <a:xfrm>
            <a:off x="5173317" y="452230"/>
            <a:ext cx="1994023" cy="956332"/>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88434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latin typeface="Arial" panose="020B0604020202020204" pitchFamily="34" charset="0"/>
              </a:rPr>
              <a:t>Field Data Types</a:t>
            </a:r>
            <a:endParaRPr lang="en-US" altLang="en-US" sz="6000">
              <a:latin typeface="Arial" panose="020B0604020202020204" pitchFamily="34" charset="0"/>
            </a:endParaRPr>
          </a:p>
        </p:txBody>
      </p:sp>
      <p:sp>
        <p:nvSpPr>
          <p:cNvPr id="18435" name="Rectangle 3"/>
          <p:cNvSpPr>
            <a:spLocks noGrp="1" noChangeArrowheads="1"/>
          </p:cNvSpPr>
          <p:nvPr>
            <p:ph type="body" sz="half" idx="1"/>
          </p:nvPr>
        </p:nvSpPr>
        <p:spPr>
          <a:xfrm>
            <a:off x="381001" y="1486402"/>
            <a:ext cx="3879424" cy="4879810"/>
          </a:xfrm>
        </p:spPr>
        <p:txBody>
          <a:bodyPr/>
          <a:lstStyle/>
          <a:p>
            <a:r>
              <a:rPr lang="en-US" altLang="en-US" sz="3600" dirty="0">
                <a:latin typeface="Arial" panose="020B0604020202020204" pitchFamily="34" charset="0"/>
              </a:rPr>
              <a:t>Auto Number</a:t>
            </a:r>
          </a:p>
          <a:p>
            <a:r>
              <a:rPr lang="en-US" altLang="en-US" sz="3600" dirty="0">
                <a:latin typeface="Arial" panose="020B0604020202020204" pitchFamily="34" charset="0"/>
              </a:rPr>
              <a:t>Formula</a:t>
            </a:r>
          </a:p>
          <a:p>
            <a:r>
              <a:rPr lang="en-US" altLang="en-US" sz="3600" dirty="0">
                <a:latin typeface="Arial" panose="020B0604020202020204" pitchFamily="34" charset="0"/>
              </a:rPr>
              <a:t>Checkbox</a:t>
            </a:r>
          </a:p>
          <a:p>
            <a:r>
              <a:rPr lang="en-US" altLang="en-US" sz="3600" dirty="0">
                <a:latin typeface="Arial" panose="020B0604020202020204" pitchFamily="34" charset="0"/>
              </a:rPr>
              <a:t>Currency</a:t>
            </a:r>
          </a:p>
          <a:p>
            <a:r>
              <a:rPr lang="en-US" altLang="en-US" sz="3600" dirty="0">
                <a:latin typeface="Arial" panose="020B0604020202020204" pitchFamily="34" charset="0"/>
              </a:rPr>
              <a:t>Date</a:t>
            </a:r>
          </a:p>
          <a:p>
            <a:r>
              <a:rPr lang="en-US" altLang="en-US" sz="3600" dirty="0">
                <a:latin typeface="Arial" panose="020B0604020202020204" pitchFamily="34" charset="0"/>
              </a:rPr>
              <a:t>Date / Time</a:t>
            </a:r>
          </a:p>
          <a:p>
            <a:r>
              <a:rPr lang="en-US" altLang="en-US" sz="3600" dirty="0">
                <a:latin typeface="Arial" panose="020B0604020202020204" pitchFamily="34" charset="0"/>
              </a:rPr>
              <a:t>Email</a:t>
            </a:r>
          </a:p>
          <a:p>
            <a:r>
              <a:rPr lang="en-US" altLang="en-US" sz="3600" dirty="0">
                <a:latin typeface="Arial" panose="020B0604020202020204" pitchFamily="34" charset="0"/>
              </a:rPr>
              <a:t>Geolocation</a:t>
            </a:r>
          </a:p>
        </p:txBody>
      </p:sp>
      <p:sp>
        <p:nvSpPr>
          <p:cNvPr id="18436" name="Rectangle 4"/>
          <p:cNvSpPr>
            <a:spLocks noGrp="1" noChangeArrowheads="1"/>
          </p:cNvSpPr>
          <p:nvPr>
            <p:ph type="body" sz="half" idx="2"/>
          </p:nvPr>
        </p:nvSpPr>
        <p:spPr>
          <a:xfrm>
            <a:off x="4457701" y="1498848"/>
            <a:ext cx="4610100" cy="4543272"/>
          </a:xfrm>
        </p:spPr>
        <p:txBody>
          <a:bodyPr/>
          <a:lstStyle/>
          <a:p>
            <a:r>
              <a:rPr lang="en-US" altLang="en-US" sz="3600" dirty="0">
                <a:latin typeface="Arial" panose="020B0604020202020204" pitchFamily="34" charset="0"/>
              </a:rPr>
              <a:t>Number</a:t>
            </a:r>
          </a:p>
          <a:p>
            <a:r>
              <a:rPr lang="en-US" altLang="en-US" sz="3600" dirty="0">
                <a:latin typeface="Arial" panose="020B0604020202020204" pitchFamily="34" charset="0"/>
              </a:rPr>
              <a:t>Percent</a:t>
            </a:r>
          </a:p>
          <a:p>
            <a:r>
              <a:rPr lang="en-US" altLang="en-US" sz="3600" dirty="0">
                <a:latin typeface="Arial" panose="020B0604020202020204" pitchFamily="34" charset="0"/>
              </a:rPr>
              <a:t>Phone</a:t>
            </a:r>
          </a:p>
          <a:p>
            <a:r>
              <a:rPr lang="en-US" altLang="en-US" sz="3600" dirty="0">
                <a:latin typeface="Arial" panose="020B0604020202020204" pitchFamily="34" charset="0"/>
              </a:rPr>
              <a:t>Picklist (multi)</a:t>
            </a:r>
          </a:p>
          <a:p>
            <a:r>
              <a:rPr lang="en-US" altLang="en-US" sz="3600" dirty="0">
                <a:latin typeface="Arial" panose="020B0604020202020204" pitchFamily="34" charset="0"/>
              </a:rPr>
              <a:t>Text</a:t>
            </a:r>
          </a:p>
          <a:p>
            <a:r>
              <a:rPr lang="en-US" altLang="en-US" sz="3600" dirty="0" err="1">
                <a:latin typeface="Arial" panose="020B0604020202020204" pitchFamily="34" charset="0"/>
              </a:rPr>
              <a:t>Textarea</a:t>
            </a:r>
            <a:r>
              <a:rPr lang="en-US" altLang="en-US" sz="3600" dirty="0">
                <a:latin typeface="Arial" panose="020B0604020202020204" pitchFamily="34" charset="0"/>
              </a:rPr>
              <a:t> (long/rich)</a:t>
            </a:r>
          </a:p>
          <a:p>
            <a:r>
              <a:rPr lang="en-US" altLang="en-US" sz="3600" dirty="0">
                <a:latin typeface="Arial" panose="020B0604020202020204" pitchFamily="34" charset="0"/>
              </a:rPr>
              <a:t>Time</a:t>
            </a:r>
          </a:p>
          <a:p>
            <a:r>
              <a:rPr lang="en-US" altLang="en-US" sz="3600" dirty="0">
                <a:latin typeface="Arial" panose="020B0604020202020204" pitchFamily="34" charset="0"/>
              </a:rPr>
              <a:t>URL</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167678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panose="020B0604020202020204" pitchFamily="34" charset="0"/>
              </a:rPr>
              <a:t>Field Data Types (cont.)</a:t>
            </a:r>
            <a:endParaRPr lang="en-US" altLang="en-US" sz="6000" dirty="0">
              <a:latin typeface="Arial" panose="020B0604020202020204" pitchFamily="34" charset="0"/>
            </a:endParaRPr>
          </a:p>
        </p:txBody>
      </p:sp>
      <p:sp>
        <p:nvSpPr>
          <p:cNvPr id="18435" name="Rectangle 3"/>
          <p:cNvSpPr>
            <a:spLocks noGrp="1" noChangeArrowheads="1"/>
          </p:cNvSpPr>
          <p:nvPr>
            <p:ph type="body" sz="half" idx="1"/>
          </p:nvPr>
        </p:nvSpPr>
        <p:spPr>
          <a:xfrm>
            <a:off x="381000" y="1486402"/>
            <a:ext cx="8134349" cy="4879810"/>
          </a:xfrm>
        </p:spPr>
        <p:txBody>
          <a:bodyPr/>
          <a:lstStyle/>
          <a:p>
            <a:pPr>
              <a:lnSpc>
                <a:spcPct val="150000"/>
              </a:lnSpc>
            </a:pPr>
            <a:r>
              <a:rPr lang="en-US" altLang="en-US" sz="3600" dirty="0">
                <a:latin typeface="Arial" panose="020B0604020202020204" pitchFamily="34" charset="0"/>
              </a:rPr>
              <a:t>Lookup Relationship</a:t>
            </a:r>
          </a:p>
          <a:p>
            <a:pPr>
              <a:lnSpc>
                <a:spcPct val="150000"/>
              </a:lnSpc>
            </a:pPr>
            <a:r>
              <a:rPr lang="en-US" altLang="en-US" sz="3600" dirty="0">
                <a:latin typeface="Arial" panose="020B0604020202020204" pitchFamily="34" charset="0"/>
              </a:rPr>
              <a:t>Master-Detail Relationship - used to create relationships</a:t>
            </a:r>
          </a:p>
          <a:p>
            <a:pPr>
              <a:lnSpc>
                <a:spcPct val="150000"/>
              </a:lnSpc>
            </a:pPr>
            <a:r>
              <a:rPr lang="en-US" altLang="en-US" sz="3600" dirty="0">
                <a:latin typeface="Arial" panose="020B0604020202020204" pitchFamily="34" charset="0"/>
              </a:rPr>
              <a:t>External Lookup Relationship</a:t>
            </a:r>
          </a:p>
        </p:txBody>
      </p:sp>
    </p:spTree>
    <p:extLst>
      <p:ext uri="{BB962C8B-B14F-4D97-AF65-F5344CB8AC3E}">
        <p14:creationId xmlns:p14="http://schemas.microsoft.com/office/powerpoint/2010/main" val="28860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latin typeface="Arial" panose="020B0604020202020204" pitchFamily="34" charset="0"/>
              </a:rPr>
              <a:t>Field Properties</a:t>
            </a:r>
            <a:endParaRPr lang="en-US" altLang="en-US" sz="6000">
              <a:latin typeface="Arial" panose="020B0604020202020204" pitchFamily="34" charset="0"/>
            </a:endParaRPr>
          </a:p>
        </p:txBody>
      </p:sp>
      <p:sp>
        <p:nvSpPr>
          <p:cNvPr id="20483" name="Rectangle 3"/>
          <p:cNvSpPr>
            <a:spLocks noGrp="1" noChangeArrowheads="1"/>
          </p:cNvSpPr>
          <p:nvPr>
            <p:ph type="body" sz="half" idx="1"/>
          </p:nvPr>
        </p:nvSpPr>
        <p:spPr>
          <a:xfrm>
            <a:off x="381000" y="1604211"/>
            <a:ext cx="4114800" cy="3420979"/>
          </a:xfrm>
        </p:spPr>
        <p:txBody>
          <a:bodyPr/>
          <a:lstStyle/>
          <a:p>
            <a:r>
              <a:rPr lang="en-US" altLang="en-US" sz="4000" dirty="0">
                <a:latin typeface="Arial" panose="020B0604020202020204" pitchFamily="34" charset="0"/>
              </a:rPr>
              <a:t>Field Label</a:t>
            </a:r>
          </a:p>
          <a:p>
            <a:r>
              <a:rPr lang="en-US" altLang="en-US" sz="4000" dirty="0">
                <a:latin typeface="Arial" panose="020B0604020202020204" pitchFamily="34" charset="0"/>
              </a:rPr>
              <a:t>Length</a:t>
            </a:r>
          </a:p>
          <a:p>
            <a:r>
              <a:rPr lang="en-US" altLang="en-US" sz="4000" dirty="0">
                <a:latin typeface="Arial" panose="020B0604020202020204" pitchFamily="34" charset="0"/>
              </a:rPr>
              <a:t>Description</a:t>
            </a:r>
          </a:p>
          <a:p>
            <a:r>
              <a:rPr lang="en-US" altLang="en-US" sz="4000" dirty="0">
                <a:latin typeface="Arial" panose="020B0604020202020204" pitchFamily="34" charset="0"/>
              </a:rPr>
              <a:t>Help Text</a:t>
            </a:r>
          </a:p>
        </p:txBody>
      </p:sp>
      <p:sp>
        <p:nvSpPr>
          <p:cNvPr id="20484" name="Rectangle 4"/>
          <p:cNvSpPr>
            <a:spLocks noGrp="1" noChangeArrowheads="1"/>
          </p:cNvSpPr>
          <p:nvPr>
            <p:ph type="body" sz="half" idx="2"/>
          </p:nvPr>
        </p:nvSpPr>
        <p:spPr>
          <a:xfrm>
            <a:off x="4495800" y="1605761"/>
            <a:ext cx="4114800" cy="3343229"/>
          </a:xfrm>
        </p:spPr>
        <p:txBody>
          <a:bodyPr/>
          <a:lstStyle/>
          <a:p>
            <a:r>
              <a:rPr lang="en-US" altLang="en-US" sz="4000" dirty="0">
                <a:latin typeface="Arial" panose="020B0604020202020204" pitchFamily="34" charset="0"/>
              </a:rPr>
              <a:t>Validation Rule</a:t>
            </a:r>
          </a:p>
          <a:p>
            <a:r>
              <a:rPr lang="en-US" altLang="en-US" sz="4000" dirty="0">
                <a:latin typeface="Arial" panose="020B0604020202020204" pitchFamily="34" charset="0"/>
              </a:rPr>
              <a:t>Required</a:t>
            </a:r>
          </a:p>
          <a:p>
            <a:r>
              <a:rPr lang="en-US" altLang="en-US" sz="4000" dirty="0">
                <a:latin typeface="Arial" panose="020B0604020202020204" pitchFamily="34" charset="0"/>
              </a:rPr>
              <a:t>Unique</a:t>
            </a:r>
          </a:p>
          <a:p>
            <a:r>
              <a:rPr lang="en-US" altLang="en-US" sz="4000" dirty="0">
                <a:latin typeface="Arial" panose="020B0604020202020204" pitchFamily="34" charset="0"/>
              </a:rPr>
              <a:t>Default Value</a:t>
            </a:r>
          </a:p>
        </p:txBody>
      </p:sp>
      <p:sp>
        <p:nvSpPr>
          <p:cNvPr id="20485" name="TextBox 4"/>
          <p:cNvSpPr txBox="1">
            <a:spLocks noChangeArrowheads="1"/>
          </p:cNvSpPr>
          <p:nvPr/>
        </p:nvSpPr>
        <p:spPr bwMode="auto">
          <a:xfrm>
            <a:off x="838200" y="54864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latin typeface="Arial" panose="020B0604020202020204" pitchFamily="34" charset="0"/>
              </a:rPr>
              <a:t>These help to prevent GIGO</a:t>
            </a:r>
          </a:p>
        </p:txBody>
      </p:sp>
    </p:spTree>
    <p:extLst>
      <p:ext uri="{BB962C8B-B14F-4D97-AF65-F5344CB8AC3E}">
        <p14:creationId xmlns:p14="http://schemas.microsoft.com/office/powerpoint/2010/main" val="1450176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r>
              <a:rPr lang="en-US" altLang="en-US" dirty="0">
                <a:latin typeface="Arial" panose="020B0604020202020204" pitchFamily="34" charset="0"/>
              </a:rPr>
              <a:t>Questions &amp; Requested Updates from HR Users</a:t>
            </a:r>
            <a:endParaRPr lang="en-US" altLang="en-US" dirty="0"/>
          </a:p>
        </p:txBody>
      </p:sp>
      <p:sp>
        <p:nvSpPr>
          <p:cNvPr id="22531" name="Rectangle 6"/>
          <p:cNvSpPr>
            <a:spLocks noGrp="1" noChangeArrowheads="1"/>
          </p:cNvSpPr>
          <p:nvPr>
            <p:ph type="body" idx="1"/>
          </p:nvPr>
        </p:nvSpPr>
        <p:spPr>
          <a:xfrm>
            <a:off x="381000" y="1507957"/>
            <a:ext cx="8382000" cy="5085347"/>
          </a:xfrm>
        </p:spPr>
        <p:txBody>
          <a:bodyPr/>
          <a:lstStyle/>
          <a:p>
            <a:pPr>
              <a:spcBef>
                <a:spcPts val="600"/>
              </a:spcBef>
              <a:spcAft>
                <a:spcPts val="600"/>
              </a:spcAft>
            </a:pPr>
            <a:r>
              <a:rPr lang="en-US" altLang="en-US" sz="3200" dirty="0">
                <a:latin typeface="Arial" panose="020B0604020202020204" pitchFamily="34" charset="0"/>
              </a:rPr>
              <a:t>Bad data appears in </a:t>
            </a:r>
            <a:r>
              <a:rPr lang="en-US" altLang="en-US" sz="3200" dirty="0" err="1">
                <a:latin typeface="Arial" panose="020B0604020202020204" pitchFamily="34" charset="0"/>
              </a:rPr>
              <a:t>AssessmentScore</a:t>
            </a:r>
            <a:endParaRPr lang="en-US" altLang="en-US" sz="3200" dirty="0">
              <a:latin typeface="Arial" panose="020B0604020202020204" pitchFamily="34" charset="0"/>
            </a:endParaRPr>
          </a:p>
          <a:p>
            <a:pPr>
              <a:spcBef>
                <a:spcPts val="600"/>
              </a:spcBef>
              <a:spcAft>
                <a:spcPts val="600"/>
              </a:spcAft>
            </a:pPr>
            <a:r>
              <a:rPr lang="en-US" altLang="en-US" sz="3200" dirty="0">
                <a:latin typeface="Arial" panose="020B0604020202020204" pitchFamily="34" charset="0"/>
              </a:rPr>
              <a:t>Need email address of every applicant</a:t>
            </a:r>
          </a:p>
          <a:p>
            <a:pPr>
              <a:spcBef>
                <a:spcPts val="600"/>
              </a:spcBef>
              <a:spcAft>
                <a:spcPts val="600"/>
              </a:spcAft>
            </a:pPr>
            <a:r>
              <a:rPr lang="en-US" altLang="en-US" sz="3200" dirty="0">
                <a:latin typeface="Arial" panose="020B0604020202020204" pitchFamily="34" charset="0"/>
              </a:rPr>
              <a:t>Want option to store 9 digit zip code</a:t>
            </a:r>
          </a:p>
          <a:p>
            <a:pPr>
              <a:spcBef>
                <a:spcPts val="600"/>
              </a:spcBef>
              <a:spcAft>
                <a:spcPts val="600"/>
              </a:spcAft>
            </a:pPr>
            <a:r>
              <a:rPr lang="en-US" altLang="en-US" sz="3200">
                <a:latin typeface="Arial" panose="020B0604020202020204" pitchFamily="34" charset="0"/>
              </a:rPr>
              <a:t>Need </a:t>
            </a:r>
            <a:r>
              <a:rPr lang="en-US" altLang="en-US" sz="3200" dirty="0">
                <a:latin typeface="Arial" panose="020B0604020202020204" pitchFamily="34" charset="0"/>
              </a:rPr>
              <a:t>to track the HR employee assigned to each candidate</a:t>
            </a:r>
          </a:p>
          <a:p>
            <a:pPr>
              <a:spcBef>
                <a:spcPts val="600"/>
              </a:spcBef>
              <a:spcAft>
                <a:spcPts val="600"/>
              </a:spcAft>
            </a:pPr>
            <a:r>
              <a:rPr lang="en-US" altLang="en-US" sz="3200" dirty="0">
                <a:latin typeface="Arial" panose="020B0604020202020204" pitchFamily="34" charset="0"/>
              </a:rPr>
              <a:t>Data entry and editing is not user-friendly</a:t>
            </a:r>
            <a:endParaRPr lang="en-US" altLang="en-US" dirty="0">
              <a:latin typeface="Arial" panose="020B0604020202020204" pitchFamily="34" charset="0"/>
            </a:endParaRPr>
          </a:p>
        </p:txBody>
      </p:sp>
    </p:spTree>
    <p:extLst>
      <p:ext uri="{BB962C8B-B14F-4D97-AF65-F5344CB8AC3E}">
        <p14:creationId xmlns:p14="http://schemas.microsoft.com/office/powerpoint/2010/main" val="373017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50"/>
          <p:cNvSpPr>
            <a:spLocks noGrp="1" noChangeArrowheads="1"/>
          </p:cNvSpPr>
          <p:nvPr>
            <p:ph type="title"/>
          </p:nvPr>
        </p:nvSpPr>
        <p:spPr/>
        <p:txBody>
          <a:bodyPr/>
          <a:lstStyle/>
          <a:p>
            <a:r>
              <a:rPr lang="en-US" altLang="en-US" dirty="0">
                <a:latin typeface="Arial" panose="020B0604020202020204" pitchFamily="34" charset="0"/>
              </a:rPr>
              <a:t>Chapter Overview</a:t>
            </a:r>
          </a:p>
        </p:txBody>
      </p:sp>
      <p:sp>
        <p:nvSpPr>
          <p:cNvPr id="6147" name="Rectangle 2051"/>
          <p:cNvSpPr>
            <a:spLocks noGrp="1" noChangeArrowheads="1"/>
          </p:cNvSpPr>
          <p:nvPr>
            <p:ph type="body" idx="1"/>
          </p:nvPr>
        </p:nvSpPr>
        <p:spPr>
          <a:xfrm>
            <a:off x="381000" y="1555845"/>
            <a:ext cx="8534400" cy="4311555"/>
          </a:xfrm>
        </p:spPr>
        <p:txBody>
          <a:bodyPr/>
          <a:lstStyle/>
          <a:p>
            <a:pPr>
              <a:lnSpc>
                <a:spcPct val="110000"/>
              </a:lnSpc>
            </a:pPr>
            <a:r>
              <a:rPr lang="en-US" altLang="en-US" sz="4000" dirty="0">
                <a:latin typeface="Arial" panose="020B0604020202020204" pitchFamily="34" charset="0"/>
              </a:rPr>
              <a:t>Salesforce Apps</a:t>
            </a:r>
          </a:p>
          <a:p>
            <a:pPr lvl="1">
              <a:lnSpc>
                <a:spcPct val="110000"/>
              </a:lnSpc>
            </a:pPr>
            <a:r>
              <a:rPr lang="en-US" altLang="en-US" sz="3600" dirty="0">
                <a:latin typeface="Arial" panose="020B0604020202020204" pitchFamily="34" charset="0"/>
              </a:rPr>
              <a:t>Structure and Creation</a:t>
            </a:r>
          </a:p>
          <a:p>
            <a:pPr>
              <a:lnSpc>
                <a:spcPct val="110000"/>
              </a:lnSpc>
            </a:pPr>
            <a:r>
              <a:rPr lang="en-US" altLang="en-US" sz="4000" dirty="0">
                <a:latin typeface="Arial" panose="020B0604020202020204" pitchFamily="34" charset="0"/>
              </a:rPr>
              <a:t>Salesforce Objects</a:t>
            </a:r>
          </a:p>
          <a:p>
            <a:pPr lvl="1">
              <a:lnSpc>
                <a:spcPct val="110000"/>
              </a:lnSpc>
            </a:pPr>
            <a:r>
              <a:rPr lang="en-US" altLang="en-US" sz="3600" dirty="0">
                <a:latin typeface="Arial" panose="020B0604020202020204" pitchFamily="34" charset="0"/>
              </a:rPr>
              <a:t>Field Data Types and Properties</a:t>
            </a:r>
          </a:p>
          <a:p>
            <a:pPr>
              <a:spcBef>
                <a:spcPts val="600"/>
              </a:spcBef>
              <a:spcAft>
                <a:spcPts val="600"/>
              </a:spcAft>
            </a:pPr>
            <a:r>
              <a:rPr lang="en-US" altLang="en-US" sz="4000" dirty="0">
                <a:latin typeface="Arial" panose="020B0604020202020204" pitchFamily="34" charset="0"/>
              </a:rPr>
              <a:t>Implementing ERDs</a:t>
            </a:r>
          </a:p>
          <a:p>
            <a:pPr lvl="1">
              <a:spcBef>
                <a:spcPts val="600"/>
              </a:spcBef>
              <a:spcAft>
                <a:spcPts val="600"/>
              </a:spcAft>
            </a:pPr>
            <a:r>
              <a:rPr lang="en-US" altLang="en-US" sz="3600" dirty="0">
                <a:latin typeface="Arial" panose="020B0604020202020204" pitchFamily="34" charset="0"/>
              </a:rPr>
              <a:t>Creating Objects &amp; Record Names</a:t>
            </a:r>
          </a:p>
          <a:p>
            <a:pPr lvl="1">
              <a:spcBef>
                <a:spcPts val="600"/>
              </a:spcBef>
              <a:spcAft>
                <a:spcPts val="600"/>
              </a:spcAft>
            </a:pPr>
            <a:r>
              <a:rPr lang="en-US" altLang="en-US" sz="3600" dirty="0">
                <a:latin typeface="Arial" panose="020B0604020202020204" pitchFamily="34" charset="0"/>
              </a:rPr>
              <a:t>Adding Relationships</a:t>
            </a:r>
          </a:p>
        </p:txBody>
      </p:sp>
    </p:spTree>
    <p:extLst>
      <p:ext uri="{BB962C8B-B14F-4D97-AF65-F5344CB8AC3E}">
        <p14:creationId xmlns:p14="http://schemas.microsoft.com/office/powerpoint/2010/main" val="249627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Implementing ERDs</a:t>
            </a:r>
          </a:p>
        </p:txBody>
      </p:sp>
      <p:pic>
        <p:nvPicPr>
          <p:cNvPr id="3" name="Picture 2" descr="Screenshot of the MS Access Relationships window with the Customers table linked to the Loans tables using a one to many relationship on the CustomerID field.  The Loans table is linked to the Payments table using a one to many relationship on the Loan ID field.">
            <a:extLst>
              <a:ext uri="{FF2B5EF4-FFF2-40B4-BE49-F238E27FC236}">
                <a16:creationId xmlns:a16="http://schemas.microsoft.com/office/drawing/2014/main" id="{6A0A1230-5435-4F04-B4C5-C3DB1C72EA94}"/>
              </a:ext>
            </a:extLst>
          </p:cNvPr>
          <p:cNvPicPr>
            <a:picLocks noChangeAspect="1"/>
          </p:cNvPicPr>
          <p:nvPr/>
        </p:nvPicPr>
        <p:blipFill rotWithShape="1">
          <a:blip r:embed="rId3"/>
          <a:srcRect t="6622" b="8153"/>
          <a:stretch/>
        </p:blipFill>
        <p:spPr>
          <a:xfrm>
            <a:off x="0" y="1213853"/>
            <a:ext cx="9144000" cy="2828758"/>
          </a:xfrm>
          <a:prstGeom prst="rect">
            <a:avLst/>
          </a:prstGeom>
        </p:spPr>
      </p:pic>
      <p:sp>
        <p:nvSpPr>
          <p:cNvPr id="5" name="TextBox 4">
            <a:extLst>
              <a:ext uri="{FF2B5EF4-FFF2-40B4-BE49-F238E27FC236}">
                <a16:creationId xmlns:a16="http://schemas.microsoft.com/office/drawing/2014/main" id="{141E13A7-7053-4656-88D1-B0D0F14090C9}"/>
              </a:ext>
            </a:extLst>
          </p:cNvPr>
          <p:cNvSpPr txBox="1"/>
          <p:nvPr/>
        </p:nvSpPr>
        <p:spPr>
          <a:xfrm>
            <a:off x="203752" y="4036775"/>
            <a:ext cx="8806070" cy="2808013"/>
          </a:xfrm>
          <a:prstGeom prst="rect">
            <a:avLst/>
          </a:prstGeom>
          <a:noFill/>
        </p:spPr>
        <p:txBody>
          <a:bodyPr wrap="square" rtlCol="0">
            <a:spAutoFit/>
          </a:bodyPr>
          <a:lstStyle/>
          <a:p>
            <a:pPr marL="457200" indent="-457200">
              <a:lnSpc>
                <a:spcPct val="110000"/>
              </a:lnSpc>
              <a:spcBef>
                <a:spcPct val="10000"/>
              </a:spcBef>
              <a:buClr>
                <a:schemeClr val="accent2"/>
              </a:buClr>
              <a:buSzPct val="75000"/>
              <a:buFont typeface="Wingdings" pitchFamily="2" charset="2"/>
              <a:buChar char="l"/>
            </a:pPr>
            <a:r>
              <a:rPr lang="en-US" sz="3200" dirty="0">
                <a:latin typeface="Arial" panose="020B0604020202020204" pitchFamily="34" charset="0"/>
              </a:rPr>
              <a:t>Compared to Access, Salesforce has a fundamentally different paradigm for setting primary keys and relationships</a:t>
            </a:r>
          </a:p>
          <a:p>
            <a:pPr marL="457200" indent="-457200">
              <a:lnSpc>
                <a:spcPct val="110000"/>
              </a:lnSpc>
              <a:spcBef>
                <a:spcPct val="10000"/>
              </a:spcBef>
              <a:buClr>
                <a:schemeClr val="accent2"/>
              </a:buClr>
              <a:buSzPct val="75000"/>
              <a:buFont typeface="Wingdings" pitchFamily="2" charset="2"/>
              <a:buChar char="l"/>
            </a:pPr>
            <a:r>
              <a:rPr lang="en-US" sz="3200" dirty="0">
                <a:latin typeface="Arial" panose="020B0604020202020204" pitchFamily="34" charset="0"/>
              </a:rPr>
              <a:t>Salesforce abstracts away some complexity to make it more user friendly</a:t>
            </a:r>
          </a:p>
        </p:txBody>
      </p:sp>
    </p:spTree>
    <p:extLst>
      <p:ext uri="{BB962C8B-B14F-4D97-AF65-F5344CB8AC3E}">
        <p14:creationId xmlns:p14="http://schemas.microsoft.com/office/powerpoint/2010/main" val="218050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7846B84-1680-4407-BBCA-E20F93D7542E}"/>
              </a:ext>
            </a:extLst>
          </p:cNvPr>
          <p:cNvSpPr>
            <a:spLocks noGrp="1" noChangeArrowheads="1"/>
          </p:cNvSpPr>
          <p:nvPr>
            <p:ph type="body" idx="1"/>
          </p:nvPr>
        </p:nvSpPr>
        <p:spPr>
          <a:xfrm>
            <a:off x="381000" y="1382487"/>
            <a:ext cx="8534400" cy="4484914"/>
          </a:xfrm>
        </p:spPr>
        <p:txBody>
          <a:bodyPr/>
          <a:lstStyle/>
          <a:p>
            <a:pPr>
              <a:lnSpc>
                <a:spcPct val="110000"/>
              </a:lnSpc>
            </a:pPr>
            <a:r>
              <a:rPr lang="en-US" altLang="en-US" sz="4000" dirty="0">
                <a:latin typeface="Arial" panose="020B0604020202020204" pitchFamily="34" charset="0"/>
              </a:rPr>
              <a:t>Create an uniquely named custom object for each entity</a:t>
            </a:r>
          </a:p>
          <a:p>
            <a:pPr lvl="1">
              <a:lnSpc>
                <a:spcPct val="110000"/>
              </a:lnSpc>
            </a:pPr>
            <a:r>
              <a:rPr lang="en-US" altLang="en-US" sz="3600" dirty="0">
                <a:latin typeface="Arial" panose="020B0604020202020204" pitchFamily="34" charset="0"/>
              </a:rPr>
              <a:t>Can prefix objects with “MGS_”</a:t>
            </a:r>
          </a:p>
          <a:p>
            <a:pPr lvl="1">
              <a:lnSpc>
                <a:spcPct val="110000"/>
              </a:lnSpc>
            </a:pPr>
            <a:r>
              <a:rPr lang="en-US" altLang="en-US" sz="3600" dirty="0">
                <a:latin typeface="Arial" panose="020B0604020202020204" pitchFamily="34" charset="0"/>
              </a:rPr>
              <a:t>Salesforce automatically creates a “hidden” primary key for you</a:t>
            </a:r>
          </a:p>
          <a:p>
            <a:pPr>
              <a:lnSpc>
                <a:spcPct val="110000"/>
              </a:lnSpc>
            </a:pPr>
            <a:r>
              <a:rPr lang="en-US" altLang="en-US" sz="4000" dirty="0">
                <a:latin typeface="Arial" panose="020B0604020202020204" pitchFamily="34" charset="0"/>
              </a:rPr>
              <a:t>The Record Name field is used as a lookup for related foreign keys </a:t>
            </a:r>
          </a:p>
          <a:p>
            <a:pPr lvl="1">
              <a:lnSpc>
                <a:spcPct val="110000"/>
              </a:lnSpc>
            </a:pPr>
            <a:r>
              <a:rPr lang="en-US" altLang="en-US" sz="3600" dirty="0">
                <a:latin typeface="Arial" panose="020B0604020202020204" pitchFamily="34" charset="0"/>
              </a:rPr>
              <a:t>Auto Number or Text option</a:t>
            </a:r>
          </a:p>
        </p:txBody>
      </p:sp>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Implementing ERDs</a:t>
            </a:r>
          </a:p>
        </p:txBody>
      </p:sp>
    </p:spTree>
    <p:extLst>
      <p:ext uri="{BB962C8B-B14F-4D97-AF65-F5344CB8AC3E}">
        <p14:creationId xmlns:p14="http://schemas.microsoft.com/office/powerpoint/2010/main" val="102669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7846B84-1680-4407-BBCA-E20F93D7542E}"/>
              </a:ext>
            </a:extLst>
          </p:cNvPr>
          <p:cNvSpPr>
            <a:spLocks noGrp="1" noChangeArrowheads="1"/>
          </p:cNvSpPr>
          <p:nvPr>
            <p:ph type="body" idx="1"/>
          </p:nvPr>
        </p:nvSpPr>
        <p:spPr>
          <a:xfrm>
            <a:off x="381000" y="1578077"/>
            <a:ext cx="8534400" cy="4289323"/>
          </a:xfrm>
        </p:spPr>
        <p:txBody>
          <a:bodyPr/>
          <a:lstStyle/>
          <a:p>
            <a:pPr>
              <a:lnSpc>
                <a:spcPct val="110000"/>
              </a:lnSpc>
            </a:pPr>
            <a:r>
              <a:rPr lang="en-US" altLang="en-US" sz="4000" dirty="0">
                <a:latin typeface="Arial" panose="020B0604020202020204" pitchFamily="34" charset="0"/>
              </a:rPr>
              <a:t>Add a foreign key field to create a relationship</a:t>
            </a:r>
          </a:p>
          <a:p>
            <a:pPr lvl="1">
              <a:lnSpc>
                <a:spcPct val="110000"/>
              </a:lnSpc>
            </a:pPr>
            <a:r>
              <a:rPr lang="en-US" altLang="en-US" sz="3600" dirty="0">
                <a:latin typeface="Arial" panose="020B0604020202020204" pitchFamily="34" charset="0"/>
              </a:rPr>
              <a:t>Lookup</a:t>
            </a:r>
          </a:p>
          <a:p>
            <a:pPr lvl="1">
              <a:lnSpc>
                <a:spcPct val="110000"/>
              </a:lnSpc>
            </a:pPr>
            <a:r>
              <a:rPr lang="en-US" altLang="en-US" sz="3600" dirty="0">
                <a:latin typeface="Arial" panose="020B0604020202020204" pitchFamily="34" charset="0"/>
              </a:rPr>
              <a:t>Master-Detail (value is required)</a:t>
            </a:r>
          </a:p>
          <a:p>
            <a:pPr lvl="1">
              <a:lnSpc>
                <a:spcPct val="110000"/>
              </a:lnSpc>
            </a:pPr>
            <a:r>
              <a:rPr lang="en-US" altLang="en-US" sz="3600" dirty="0">
                <a:latin typeface="Arial" panose="020B0604020202020204" pitchFamily="34" charset="0"/>
              </a:rPr>
              <a:t>External Lookup</a:t>
            </a:r>
          </a:p>
          <a:p>
            <a:pPr>
              <a:lnSpc>
                <a:spcPct val="110000"/>
              </a:lnSpc>
            </a:pPr>
            <a:r>
              <a:rPr lang="en-US" altLang="en-US" sz="4000" dirty="0">
                <a:latin typeface="Arial" panose="020B0604020202020204" pitchFamily="34" charset="0"/>
              </a:rPr>
              <a:t>Always done on child object which is the many side of a relationship</a:t>
            </a:r>
          </a:p>
        </p:txBody>
      </p:sp>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Implementing ERDs (cont.)</a:t>
            </a:r>
          </a:p>
        </p:txBody>
      </p:sp>
    </p:spTree>
    <p:extLst>
      <p:ext uri="{BB962C8B-B14F-4D97-AF65-F5344CB8AC3E}">
        <p14:creationId xmlns:p14="http://schemas.microsoft.com/office/powerpoint/2010/main" val="275545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Relationships Example</a:t>
            </a:r>
          </a:p>
        </p:txBody>
      </p:sp>
      <p:pic>
        <p:nvPicPr>
          <p:cNvPr id="3" name="Picture 2" descr="Screenshot of the MS Access Relationships window with the Customers table linked to the Loans tables using a one to many relationship on the Customer ID field.  The Loans table is linked to the Payments table using a one to many relationship on the Loan ID field.  Primary and foreign keys are color coded to match the Record Name and Master Detail (foreign key) fields in the Salesforce image below.">
            <a:extLst>
              <a:ext uri="{FF2B5EF4-FFF2-40B4-BE49-F238E27FC236}">
                <a16:creationId xmlns:a16="http://schemas.microsoft.com/office/drawing/2014/main" id="{6A0A1230-5435-4F04-B4C5-C3DB1C72EA94}"/>
              </a:ext>
            </a:extLst>
          </p:cNvPr>
          <p:cNvPicPr>
            <a:picLocks noChangeAspect="1"/>
          </p:cNvPicPr>
          <p:nvPr/>
        </p:nvPicPr>
        <p:blipFill rotWithShape="1">
          <a:blip r:embed="rId3"/>
          <a:srcRect t="6622" b="8153"/>
          <a:stretch/>
        </p:blipFill>
        <p:spPr>
          <a:xfrm>
            <a:off x="0" y="1213853"/>
            <a:ext cx="9144000" cy="2828758"/>
          </a:xfrm>
          <a:prstGeom prst="rect">
            <a:avLst/>
          </a:prstGeom>
        </p:spPr>
      </p:pic>
      <p:pic>
        <p:nvPicPr>
          <p:cNvPr id="4" name="Picture 3" descr="Screenshot of the Salesforce Schema Builder window with the MGS_Customer object linked to the Loan object using a one to many relationship on the Customer Name record name field.  The Loans object is linked to the Payments object using a one to many relationship on the Loan Number record name field. ">
            <a:extLst>
              <a:ext uri="{FF2B5EF4-FFF2-40B4-BE49-F238E27FC236}">
                <a16:creationId xmlns:a16="http://schemas.microsoft.com/office/drawing/2014/main" id="{C1EF2EF1-F226-4C8D-8543-22B3A2CFFAEA}"/>
              </a:ext>
            </a:extLst>
          </p:cNvPr>
          <p:cNvPicPr>
            <a:picLocks noChangeAspect="1"/>
          </p:cNvPicPr>
          <p:nvPr/>
        </p:nvPicPr>
        <p:blipFill>
          <a:blip r:embed="rId4"/>
          <a:stretch>
            <a:fillRect/>
          </a:stretch>
        </p:blipFill>
        <p:spPr>
          <a:xfrm>
            <a:off x="0" y="4025640"/>
            <a:ext cx="9144000" cy="2827920"/>
          </a:xfrm>
          <a:prstGeom prst="rect">
            <a:avLst/>
          </a:prstGeom>
        </p:spPr>
      </p:pic>
      <p:sp>
        <p:nvSpPr>
          <p:cNvPr id="2" name="Rectangle 1">
            <a:extLst>
              <a:ext uri="{FF2B5EF4-FFF2-40B4-BE49-F238E27FC236}">
                <a16:creationId xmlns:a16="http://schemas.microsoft.com/office/drawing/2014/main" id="{93B9C7FA-4E6B-4AB1-AA21-57A10C407105}"/>
              </a:ext>
            </a:extLst>
          </p:cNvPr>
          <p:cNvSpPr/>
          <p:nvPr/>
        </p:nvSpPr>
        <p:spPr bwMode="auto">
          <a:xfrm>
            <a:off x="380998" y="5268286"/>
            <a:ext cx="2223783" cy="24328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82969C54-FE68-475D-AEBB-AC515997C317}"/>
              </a:ext>
            </a:extLst>
          </p:cNvPr>
          <p:cNvSpPr/>
          <p:nvPr/>
        </p:nvSpPr>
        <p:spPr bwMode="auto">
          <a:xfrm>
            <a:off x="696985" y="1737919"/>
            <a:ext cx="1015768" cy="24328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7953B75-82C5-4593-AFF4-65C26BE961D8}"/>
              </a:ext>
            </a:extLst>
          </p:cNvPr>
          <p:cNvSpPr/>
          <p:nvPr/>
        </p:nvSpPr>
        <p:spPr bwMode="auto">
          <a:xfrm>
            <a:off x="3957506" y="1789652"/>
            <a:ext cx="614494"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D0D9B35A-76E1-4B78-9F42-C959010336BC}"/>
              </a:ext>
            </a:extLst>
          </p:cNvPr>
          <p:cNvSpPr/>
          <p:nvPr/>
        </p:nvSpPr>
        <p:spPr bwMode="auto">
          <a:xfrm>
            <a:off x="3593983" y="5616428"/>
            <a:ext cx="2202810"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118602E4-1B8B-476C-924D-196132B0459E}"/>
              </a:ext>
            </a:extLst>
          </p:cNvPr>
          <p:cNvSpPr/>
          <p:nvPr/>
        </p:nvSpPr>
        <p:spPr bwMode="auto">
          <a:xfrm>
            <a:off x="7138331" y="2208543"/>
            <a:ext cx="915099" cy="2432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5B3B48C-C207-4ED6-97D0-8CC22F9B7667}"/>
              </a:ext>
            </a:extLst>
          </p:cNvPr>
          <p:cNvSpPr/>
          <p:nvPr/>
        </p:nvSpPr>
        <p:spPr bwMode="auto">
          <a:xfrm>
            <a:off x="6690921" y="5868605"/>
            <a:ext cx="2202810" cy="243281"/>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487E67AA-F86F-4D94-A4C1-F5E30561AFAF}"/>
              </a:ext>
            </a:extLst>
          </p:cNvPr>
          <p:cNvSpPr/>
          <p:nvPr/>
        </p:nvSpPr>
        <p:spPr bwMode="auto">
          <a:xfrm>
            <a:off x="3593983" y="5884714"/>
            <a:ext cx="2223783" cy="30795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A7A7B0CA-135D-4965-AB46-58C4EFD963D4}"/>
              </a:ext>
            </a:extLst>
          </p:cNvPr>
          <p:cNvSpPr/>
          <p:nvPr/>
        </p:nvSpPr>
        <p:spPr bwMode="auto">
          <a:xfrm>
            <a:off x="6690921" y="5591407"/>
            <a:ext cx="2202810"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2C9CA5E1-395B-4C13-B216-F8570B44534D}"/>
              </a:ext>
            </a:extLst>
          </p:cNvPr>
          <p:cNvSpPr/>
          <p:nvPr/>
        </p:nvSpPr>
        <p:spPr bwMode="auto">
          <a:xfrm>
            <a:off x="3957506" y="3485108"/>
            <a:ext cx="1015768" cy="24328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AE6F09AF-6B36-4F2D-B1EC-C77B17096CAE}"/>
              </a:ext>
            </a:extLst>
          </p:cNvPr>
          <p:cNvSpPr/>
          <p:nvPr/>
        </p:nvSpPr>
        <p:spPr bwMode="auto">
          <a:xfrm>
            <a:off x="7138331" y="2485741"/>
            <a:ext cx="614494"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45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Create a Uniquely Named Custom Object</a:t>
            </a:r>
          </a:p>
        </p:txBody>
      </p:sp>
      <p:pic>
        <p:nvPicPr>
          <p:cNvPr id="5" name="Picture 4" descr="Screenshot of steps to create a new custom object.  It's noted to prefix an object name with MGS_ if it already exists as a standard object.">
            <a:extLst>
              <a:ext uri="{FF2B5EF4-FFF2-40B4-BE49-F238E27FC236}">
                <a16:creationId xmlns:a16="http://schemas.microsoft.com/office/drawing/2014/main" id="{B88311A4-09A4-48E4-AD89-A523FDE7A004}"/>
              </a:ext>
            </a:extLst>
          </p:cNvPr>
          <p:cNvPicPr>
            <a:picLocks noChangeAspect="1"/>
          </p:cNvPicPr>
          <p:nvPr/>
        </p:nvPicPr>
        <p:blipFill>
          <a:blip r:embed="rId3"/>
          <a:stretch>
            <a:fillRect/>
          </a:stretch>
        </p:blipFill>
        <p:spPr>
          <a:xfrm>
            <a:off x="760190" y="1292919"/>
            <a:ext cx="7623619" cy="5377742"/>
          </a:xfrm>
          <a:prstGeom prst="rect">
            <a:avLst/>
          </a:prstGeom>
        </p:spPr>
      </p:pic>
      <p:cxnSp>
        <p:nvCxnSpPr>
          <p:cNvPr id="7" name="Straight Arrow Connector 6">
            <a:extLst>
              <a:ext uri="{FF2B5EF4-FFF2-40B4-BE49-F238E27FC236}">
                <a16:creationId xmlns:a16="http://schemas.microsoft.com/office/drawing/2014/main" id="{F2F6EAB0-EEB1-4CA7-BCCC-F5F920588628}"/>
              </a:ext>
            </a:extLst>
          </p:cNvPr>
          <p:cNvCxnSpPr>
            <a:cxnSpLocks/>
          </p:cNvCxnSpPr>
          <p:nvPr/>
        </p:nvCxnSpPr>
        <p:spPr bwMode="auto">
          <a:xfrm flipH="1" flipV="1">
            <a:off x="2862943" y="5459186"/>
            <a:ext cx="2476500" cy="299360"/>
          </a:xfrm>
          <a:prstGeom prst="straightConnector1">
            <a:avLst/>
          </a:prstGeom>
          <a:solidFill>
            <a:schemeClr val="accent1"/>
          </a:solidFill>
          <a:ln w="57150" cap="flat" cmpd="sng" algn="ctr">
            <a:solidFill>
              <a:srgbClr val="00B0F0"/>
            </a:solidFill>
            <a:prstDash val="solid"/>
            <a:round/>
            <a:headEnd type="none" w="med" len="med"/>
            <a:tailEnd type="triangle"/>
          </a:ln>
          <a:effectLst/>
        </p:spPr>
      </p:cxnSp>
      <p:sp>
        <p:nvSpPr>
          <p:cNvPr id="8" name="TextBox 7">
            <a:extLst>
              <a:ext uri="{FF2B5EF4-FFF2-40B4-BE49-F238E27FC236}">
                <a16:creationId xmlns:a16="http://schemas.microsoft.com/office/drawing/2014/main" id="{DBD3DB20-E099-4273-8AC0-A1E477C4CE3D}"/>
              </a:ext>
            </a:extLst>
          </p:cNvPr>
          <p:cNvSpPr txBox="1"/>
          <p:nvPr/>
        </p:nvSpPr>
        <p:spPr>
          <a:xfrm>
            <a:off x="5509147" y="4444453"/>
            <a:ext cx="2834184" cy="1569660"/>
          </a:xfrm>
          <a:prstGeom prst="rect">
            <a:avLst/>
          </a:prstGeom>
          <a:solidFill>
            <a:srgbClr val="00B0F0"/>
          </a:solidFill>
        </p:spPr>
        <p:txBody>
          <a:bodyPr wrap="square" rtlCol="0">
            <a:spAutoFit/>
          </a:bodyPr>
          <a:lstStyle/>
          <a:p>
            <a:r>
              <a:rPr lang="en-US" dirty="0">
                <a:latin typeface="+mn-lt"/>
              </a:rPr>
              <a:t>Prefix Object Name (MGS_) if it already exists as a Standard Object</a:t>
            </a:r>
          </a:p>
        </p:txBody>
      </p:sp>
    </p:spTree>
    <p:extLst>
      <p:ext uri="{BB962C8B-B14F-4D97-AF65-F5344CB8AC3E}">
        <p14:creationId xmlns:p14="http://schemas.microsoft.com/office/powerpoint/2010/main" val="389183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Create a Custom Object - Select Record Name Data Type</a:t>
            </a:r>
          </a:p>
        </p:txBody>
      </p:sp>
      <p:pic>
        <p:nvPicPr>
          <p:cNvPr id="2" name="Picture 1" descr="Continued screenshot of steps to create a new custom object.  It's noted to check the Allow Reports and Allow Activities checkboxes">
            <a:extLst>
              <a:ext uri="{FF2B5EF4-FFF2-40B4-BE49-F238E27FC236}">
                <a16:creationId xmlns:a16="http://schemas.microsoft.com/office/drawing/2014/main" id="{A5D716B2-2A24-4A28-8042-883E2A466846}"/>
              </a:ext>
            </a:extLst>
          </p:cNvPr>
          <p:cNvPicPr>
            <a:picLocks noChangeAspect="1"/>
          </p:cNvPicPr>
          <p:nvPr/>
        </p:nvPicPr>
        <p:blipFill>
          <a:blip r:embed="rId3"/>
          <a:stretch>
            <a:fillRect/>
          </a:stretch>
        </p:blipFill>
        <p:spPr>
          <a:xfrm>
            <a:off x="785211" y="1319789"/>
            <a:ext cx="7573578" cy="5362912"/>
          </a:xfrm>
          <a:prstGeom prst="rect">
            <a:avLst/>
          </a:prstGeom>
        </p:spPr>
      </p:pic>
      <p:sp>
        <p:nvSpPr>
          <p:cNvPr id="4" name="Rectangle 3">
            <a:extLst>
              <a:ext uri="{FF2B5EF4-FFF2-40B4-BE49-F238E27FC236}">
                <a16:creationId xmlns:a16="http://schemas.microsoft.com/office/drawing/2014/main" id="{E038D4F0-BFE1-43B8-AB5E-A038371E0EA1}"/>
              </a:ext>
            </a:extLst>
          </p:cNvPr>
          <p:cNvSpPr/>
          <p:nvPr/>
        </p:nvSpPr>
        <p:spPr bwMode="auto">
          <a:xfrm>
            <a:off x="991737" y="5627677"/>
            <a:ext cx="1160060" cy="418281"/>
          </a:xfrm>
          <a:prstGeom prst="rect">
            <a:avLst/>
          </a:prstGeom>
          <a:noFill/>
          <a:ln w="28575"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5" name="Straight Arrow Connector 4">
            <a:extLst>
              <a:ext uri="{FF2B5EF4-FFF2-40B4-BE49-F238E27FC236}">
                <a16:creationId xmlns:a16="http://schemas.microsoft.com/office/drawing/2014/main" id="{D8E19167-7AE7-4A37-A4B6-20EB5EF9E6EB}"/>
              </a:ext>
            </a:extLst>
          </p:cNvPr>
          <p:cNvCxnSpPr>
            <a:cxnSpLocks/>
          </p:cNvCxnSpPr>
          <p:nvPr/>
        </p:nvCxnSpPr>
        <p:spPr bwMode="auto">
          <a:xfrm flipH="1">
            <a:off x="2219305" y="5850769"/>
            <a:ext cx="1001567" cy="0"/>
          </a:xfrm>
          <a:prstGeom prst="straightConnector1">
            <a:avLst/>
          </a:prstGeom>
          <a:solidFill>
            <a:schemeClr val="accent1"/>
          </a:solidFill>
          <a:ln w="57150" cap="flat" cmpd="sng" algn="ctr">
            <a:solidFill>
              <a:srgbClr val="00B0F0"/>
            </a:solidFill>
            <a:prstDash val="solid"/>
            <a:round/>
            <a:headEnd type="none" w="med" len="med"/>
            <a:tailEnd type="triangle"/>
          </a:ln>
          <a:effectLst/>
        </p:spPr>
      </p:cxnSp>
      <p:sp>
        <p:nvSpPr>
          <p:cNvPr id="7" name="TextBox 6">
            <a:extLst>
              <a:ext uri="{FF2B5EF4-FFF2-40B4-BE49-F238E27FC236}">
                <a16:creationId xmlns:a16="http://schemas.microsoft.com/office/drawing/2014/main" id="{BEE33859-057B-446E-9DED-308334941D41}"/>
              </a:ext>
            </a:extLst>
          </p:cNvPr>
          <p:cNvSpPr txBox="1"/>
          <p:nvPr/>
        </p:nvSpPr>
        <p:spPr>
          <a:xfrm>
            <a:off x="3326408" y="5619936"/>
            <a:ext cx="4566547" cy="461665"/>
          </a:xfrm>
          <a:prstGeom prst="rect">
            <a:avLst/>
          </a:prstGeom>
          <a:solidFill>
            <a:srgbClr val="00B0F0"/>
          </a:solidFill>
        </p:spPr>
        <p:txBody>
          <a:bodyPr wrap="square" rtlCol="0">
            <a:spAutoFit/>
          </a:bodyPr>
          <a:lstStyle/>
          <a:p>
            <a:r>
              <a:rPr lang="en-US" dirty="0">
                <a:latin typeface="+mn-lt"/>
              </a:rPr>
              <a:t>Make sure to check these items!</a:t>
            </a:r>
          </a:p>
        </p:txBody>
      </p:sp>
    </p:spTree>
    <p:extLst>
      <p:ext uri="{BB962C8B-B14F-4D97-AF65-F5344CB8AC3E}">
        <p14:creationId xmlns:p14="http://schemas.microsoft.com/office/powerpoint/2010/main" val="27895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Create a Custom Object - Other Settings</a:t>
            </a:r>
          </a:p>
        </p:txBody>
      </p:sp>
      <p:pic>
        <p:nvPicPr>
          <p:cNvPr id="4" name="Picture 3" descr="Continued screenshot of steps to create a new custom object.  It's noted to check the Launch New Custom Tab Wizard checkboxes.  Also, if you have an Attachment field from MS Access, be sure to check &quot;Add Notes and Attachments related list to default page layout&quot; checkbox.">
            <a:extLst>
              <a:ext uri="{FF2B5EF4-FFF2-40B4-BE49-F238E27FC236}">
                <a16:creationId xmlns:a16="http://schemas.microsoft.com/office/drawing/2014/main" id="{6FA57094-819C-4A39-A829-5E979F95ECC5}"/>
              </a:ext>
            </a:extLst>
          </p:cNvPr>
          <p:cNvPicPr>
            <a:picLocks noChangeAspect="1"/>
          </p:cNvPicPr>
          <p:nvPr/>
        </p:nvPicPr>
        <p:blipFill>
          <a:blip r:embed="rId3"/>
          <a:stretch>
            <a:fillRect/>
          </a:stretch>
        </p:blipFill>
        <p:spPr>
          <a:xfrm>
            <a:off x="714925" y="1314326"/>
            <a:ext cx="7714149" cy="5263894"/>
          </a:xfrm>
          <a:prstGeom prst="rect">
            <a:avLst/>
          </a:prstGeom>
        </p:spPr>
      </p:pic>
      <p:sp>
        <p:nvSpPr>
          <p:cNvPr id="5" name="Rectangle 4">
            <a:extLst>
              <a:ext uri="{FF2B5EF4-FFF2-40B4-BE49-F238E27FC236}">
                <a16:creationId xmlns:a16="http://schemas.microsoft.com/office/drawing/2014/main" id="{D72E510C-3190-45CA-BF23-23658740883C}"/>
              </a:ext>
            </a:extLst>
          </p:cNvPr>
          <p:cNvSpPr/>
          <p:nvPr/>
        </p:nvSpPr>
        <p:spPr bwMode="auto">
          <a:xfrm>
            <a:off x="991736" y="5627677"/>
            <a:ext cx="3516573" cy="236311"/>
          </a:xfrm>
          <a:prstGeom prst="rect">
            <a:avLst/>
          </a:prstGeom>
          <a:noFill/>
          <a:ln w="28575" cap="flat" cmpd="sng" algn="ctr">
            <a:solidFill>
              <a:srgbClr val="66FFCC"/>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6" name="Straight Arrow Connector 5">
            <a:extLst>
              <a:ext uri="{FF2B5EF4-FFF2-40B4-BE49-F238E27FC236}">
                <a16:creationId xmlns:a16="http://schemas.microsoft.com/office/drawing/2014/main" id="{0A900842-E5A5-47A1-87DE-F88AA08412D7}"/>
              </a:ext>
            </a:extLst>
          </p:cNvPr>
          <p:cNvCxnSpPr>
            <a:cxnSpLocks/>
          </p:cNvCxnSpPr>
          <p:nvPr/>
        </p:nvCxnSpPr>
        <p:spPr bwMode="auto">
          <a:xfrm flipH="1">
            <a:off x="1232848" y="5055153"/>
            <a:ext cx="3731292" cy="622316"/>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triangle"/>
          </a:ln>
          <a:effectLst/>
        </p:spPr>
      </p:cxnSp>
      <p:sp>
        <p:nvSpPr>
          <p:cNvPr id="7" name="TextBox 6">
            <a:extLst>
              <a:ext uri="{FF2B5EF4-FFF2-40B4-BE49-F238E27FC236}">
                <a16:creationId xmlns:a16="http://schemas.microsoft.com/office/drawing/2014/main" id="{6ACF8BA2-8907-49F5-9A19-CFDAEBE1AFFF}"/>
              </a:ext>
            </a:extLst>
          </p:cNvPr>
          <p:cNvSpPr txBox="1"/>
          <p:nvPr/>
        </p:nvSpPr>
        <p:spPr>
          <a:xfrm>
            <a:off x="5014181" y="4537214"/>
            <a:ext cx="2801437" cy="830997"/>
          </a:xfrm>
          <a:prstGeom prst="rect">
            <a:avLst/>
          </a:prstGeom>
          <a:solidFill>
            <a:schemeClr val="accent1">
              <a:lumMod val="60000"/>
              <a:lumOff val="40000"/>
            </a:schemeClr>
          </a:solidFill>
        </p:spPr>
        <p:txBody>
          <a:bodyPr wrap="square" rtlCol="0">
            <a:spAutoFit/>
          </a:bodyPr>
          <a:lstStyle/>
          <a:p>
            <a:r>
              <a:rPr lang="en-US" dirty="0">
                <a:latin typeface="+mn-lt"/>
              </a:rPr>
              <a:t>Select if you have an Attachment field</a:t>
            </a:r>
          </a:p>
        </p:txBody>
      </p:sp>
      <p:cxnSp>
        <p:nvCxnSpPr>
          <p:cNvPr id="11" name="Straight Arrow Connector 10">
            <a:extLst>
              <a:ext uri="{FF2B5EF4-FFF2-40B4-BE49-F238E27FC236}">
                <a16:creationId xmlns:a16="http://schemas.microsoft.com/office/drawing/2014/main" id="{91F0BD4C-A811-4858-9243-89ED459AB7D5}"/>
              </a:ext>
            </a:extLst>
          </p:cNvPr>
          <p:cNvCxnSpPr>
            <a:cxnSpLocks/>
          </p:cNvCxnSpPr>
          <p:nvPr/>
        </p:nvCxnSpPr>
        <p:spPr bwMode="auto">
          <a:xfrm flipH="1" flipV="1">
            <a:off x="1182806" y="6055057"/>
            <a:ext cx="3721499" cy="194937"/>
          </a:xfrm>
          <a:prstGeom prst="straightConnector1">
            <a:avLst/>
          </a:prstGeom>
          <a:solidFill>
            <a:schemeClr val="accent1"/>
          </a:solidFill>
          <a:ln w="57150" cap="flat" cmpd="sng" algn="ctr">
            <a:solidFill>
              <a:srgbClr val="00B0F0"/>
            </a:solidFill>
            <a:prstDash val="solid"/>
            <a:round/>
            <a:headEnd type="none" w="med" len="med"/>
            <a:tailEnd type="triangle"/>
          </a:ln>
          <a:effectLst/>
        </p:spPr>
      </p:cxnSp>
      <p:sp>
        <p:nvSpPr>
          <p:cNvPr id="12" name="TextBox 11">
            <a:extLst>
              <a:ext uri="{FF2B5EF4-FFF2-40B4-BE49-F238E27FC236}">
                <a16:creationId xmlns:a16="http://schemas.microsoft.com/office/drawing/2014/main" id="{073FF591-9345-41C1-A048-97ECC3046739}"/>
              </a:ext>
            </a:extLst>
          </p:cNvPr>
          <p:cNvSpPr txBox="1"/>
          <p:nvPr/>
        </p:nvSpPr>
        <p:spPr>
          <a:xfrm>
            <a:off x="4904305" y="6169285"/>
            <a:ext cx="3524769" cy="461665"/>
          </a:xfrm>
          <a:prstGeom prst="rect">
            <a:avLst/>
          </a:prstGeom>
          <a:solidFill>
            <a:srgbClr val="00B0F0"/>
          </a:solidFill>
        </p:spPr>
        <p:txBody>
          <a:bodyPr wrap="square" rtlCol="0">
            <a:spAutoFit/>
          </a:bodyPr>
          <a:lstStyle/>
          <a:p>
            <a:r>
              <a:rPr lang="en-US" dirty="0">
                <a:latin typeface="+mn-lt"/>
              </a:rPr>
              <a:t>Make sure to check this!</a:t>
            </a:r>
          </a:p>
        </p:txBody>
      </p:sp>
    </p:spTree>
    <p:extLst>
      <p:ext uri="{BB962C8B-B14F-4D97-AF65-F5344CB8AC3E}">
        <p14:creationId xmlns:p14="http://schemas.microsoft.com/office/powerpoint/2010/main" val="7303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Create a Custom Object - Custom Tab Wizard (3 Steps)</a:t>
            </a:r>
          </a:p>
        </p:txBody>
      </p:sp>
      <p:sp>
        <p:nvSpPr>
          <p:cNvPr id="9" name="Rectangle 3">
            <a:extLst>
              <a:ext uri="{FF2B5EF4-FFF2-40B4-BE49-F238E27FC236}">
                <a16:creationId xmlns:a16="http://schemas.microsoft.com/office/drawing/2014/main" id="{D7B9328F-1FDC-4C3E-B308-93DD6AC10DFC}"/>
              </a:ext>
            </a:extLst>
          </p:cNvPr>
          <p:cNvSpPr txBox="1">
            <a:spLocks noChangeArrowheads="1"/>
          </p:cNvSpPr>
          <p:nvPr/>
        </p:nvSpPr>
        <p:spPr bwMode="auto">
          <a:xfrm>
            <a:off x="381000" y="1344386"/>
            <a:ext cx="8534400" cy="5295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10000"/>
              </a:spcBef>
              <a:spcAft>
                <a:spcPct val="0"/>
              </a:spcAft>
              <a:buClr>
                <a:schemeClr val="accent2"/>
              </a:buClr>
              <a:buSzPct val="75000"/>
              <a:buFont typeface="Wingdings" pitchFamily="2" charset="2"/>
              <a:buChar char="l"/>
              <a:defRPr sz="2800">
                <a:solidFill>
                  <a:schemeClr val="tx1"/>
                </a:solidFill>
                <a:latin typeface="+mn-lt"/>
                <a:ea typeface="+mn-ea"/>
                <a:cs typeface="+mn-cs"/>
              </a:defRPr>
            </a:lvl1pPr>
            <a:lvl2pPr marL="9144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2pPr>
            <a:lvl3pPr marL="13716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3pPr>
            <a:lvl4pPr marL="18288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4pPr>
            <a:lvl5pPr marL="2286000" indent="-342900" algn="l" rtl="0" eaLnBrk="0" fontAlgn="base" hangingPunct="0">
              <a:spcBef>
                <a:spcPct val="10000"/>
              </a:spcBef>
              <a:spcAft>
                <a:spcPct val="0"/>
              </a:spcAft>
              <a:buClr>
                <a:schemeClr val="accent2"/>
              </a:buClr>
              <a:buSzPct val="75000"/>
              <a:buFont typeface="Wingdings" pitchFamily="2" charset="2"/>
              <a:buChar char="l"/>
              <a:defRPr sz="2400">
                <a:solidFill>
                  <a:schemeClr val="tx1"/>
                </a:solidFill>
                <a:latin typeface="+mn-lt"/>
              </a:defRPr>
            </a:lvl5pPr>
            <a:lvl6pPr marL="27432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6pPr>
            <a:lvl7pPr marL="32004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7pPr>
            <a:lvl8pPr marL="36576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8pPr>
            <a:lvl9pPr marL="4114800" indent="-342900" algn="l" rtl="0" eaLnBrk="0" fontAlgn="base" hangingPunct="0">
              <a:spcBef>
                <a:spcPct val="10000"/>
              </a:spcBef>
              <a:spcAft>
                <a:spcPct val="0"/>
              </a:spcAft>
              <a:buClr>
                <a:schemeClr val="accent2"/>
              </a:buClr>
              <a:buSzPct val="75000"/>
              <a:buFont typeface="Wingdings" pitchFamily="1" charset="2"/>
              <a:buChar char="l"/>
              <a:defRPr sz="2400">
                <a:solidFill>
                  <a:schemeClr val="tx1"/>
                </a:solidFill>
                <a:latin typeface="+mn-lt"/>
              </a:defRPr>
            </a:lvl9pPr>
          </a:lstStyle>
          <a:p>
            <a:pPr marL="0" indent="0">
              <a:lnSpc>
                <a:spcPct val="110000"/>
              </a:lnSpc>
              <a:buNone/>
            </a:pPr>
            <a:r>
              <a:rPr lang="en-US" altLang="en-US" sz="4000" kern="0" dirty="0">
                <a:latin typeface="Arial" panose="020B0604020202020204" pitchFamily="34" charset="0"/>
              </a:rPr>
              <a:t>1) Select any Tab Style</a:t>
            </a:r>
          </a:p>
          <a:p>
            <a:pPr marL="0" indent="0">
              <a:lnSpc>
                <a:spcPct val="110000"/>
              </a:lnSpc>
              <a:buNone/>
            </a:pPr>
            <a:endParaRPr lang="en-US" altLang="en-US" sz="4000" kern="0" dirty="0">
              <a:latin typeface="Arial" panose="020B0604020202020204" pitchFamily="34" charset="0"/>
            </a:endParaRPr>
          </a:p>
          <a:p>
            <a:pPr marL="0" indent="0">
              <a:lnSpc>
                <a:spcPct val="110000"/>
              </a:lnSpc>
              <a:buNone/>
            </a:pPr>
            <a:r>
              <a:rPr lang="en-US" altLang="en-US" sz="4000" kern="0" dirty="0">
                <a:latin typeface="Arial" panose="020B0604020202020204" pitchFamily="34" charset="0"/>
              </a:rPr>
              <a:t>2) Set “Default On” for System Administrator Profile</a:t>
            </a:r>
          </a:p>
          <a:p>
            <a:pPr marL="0" indent="0">
              <a:lnSpc>
                <a:spcPct val="110000"/>
              </a:lnSpc>
              <a:buNone/>
            </a:pPr>
            <a:endParaRPr lang="en-US" altLang="en-US" sz="4000" kern="0" dirty="0">
              <a:latin typeface="Arial" panose="020B0604020202020204" pitchFamily="34" charset="0"/>
            </a:endParaRPr>
          </a:p>
          <a:p>
            <a:pPr marL="0" indent="0">
              <a:lnSpc>
                <a:spcPct val="110000"/>
              </a:lnSpc>
              <a:buNone/>
            </a:pPr>
            <a:r>
              <a:rPr lang="en-US" altLang="en-US" sz="4000" kern="0" dirty="0">
                <a:latin typeface="Arial" panose="020B0604020202020204" pitchFamily="34" charset="0"/>
              </a:rPr>
              <a:t>3) Only select your Custom App</a:t>
            </a:r>
          </a:p>
        </p:txBody>
      </p:sp>
      <p:pic>
        <p:nvPicPr>
          <p:cNvPr id="2" name="Picture 1" descr="Screenshot of Object and Tab Style selectors.">
            <a:extLst>
              <a:ext uri="{FF2B5EF4-FFF2-40B4-BE49-F238E27FC236}">
                <a16:creationId xmlns:a16="http://schemas.microsoft.com/office/drawing/2014/main" id="{E6E7F3FD-EBB7-49F5-96CA-0D92C7084BE5}"/>
              </a:ext>
            </a:extLst>
          </p:cNvPr>
          <p:cNvPicPr>
            <a:picLocks noChangeAspect="1"/>
          </p:cNvPicPr>
          <p:nvPr/>
        </p:nvPicPr>
        <p:blipFill rotWithShape="1">
          <a:blip r:embed="rId3"/>
          <a:srcRect t="28491"/>
          <a:stretch/>
        </p:blipFill>
        <p:spPr>
          <a:xfrm>
            <a:off x="1894292" y="2035629"/>
            <a:ext cx="5355416" cy="751113"/>
          </a:xfrm>
          <a:prstGeom prst="rect">
            <a:avLst/>
          </a:prstGeom>
        </p:spPr>
      </p:pic>
      <p:pic>
        <p:nvPicPr>
          <p:cNvPr id="8" name="Picture 7" descr="Screenshot of System Administrator Profile selector set to Default on.">
            <a:extLst>
              <a:ext uri="{FF2B5EF4-FFF2-40B4-BE49-F238E27FC236}">
                <a16:creationId xmlns:a16="http://schemas.microsoft.com/office/drawing/2014/main" id="{E28BAE4D-37F4-4241-B337-081E98F1F6E9}"/>
              </a:ext>
            </a:extLst>
          </p:cNvPr>
          <p:cNvPicPr>
            <a:picLocks noChangeAspect="1"/>
          </p:cNvPicPr>
          <p:nvPr/>
        </p:nvPicPr>
        <p:blipFill>
          <a:blip r:embed="rId4"/>
          <a:stretch>
            <a:fillRect/>
          </a:stretch>
        </p:blipFill>
        <p:spPr>
          <a:xfrm>
            <a:off x="1294813" y="4316188"/>
            <a:ext cx="6478173" cy="423198"/>
          </a:xfrm>
          <a:prstGeom prst="rect">
            <a:avLst/>
          </a:prstGeom>
          <a:ln w="15875">
            <a:solidFill>
              <a:schemeClr val="tx1"/>
            </a:solidFill>
          </a:ln>
        </p:spPr>
      </p:pic>
      <p:pic>
        <p:nvPicPr>
          <p:cNvPr id="10" name="Picture 9" descr="Screenshot showing to only select your custom app on the third step of the custom tab wizard.">
            <a:extLst>
              <a:ext uri="{FF2B5EF4-FFF2-40B4-BE49-F238E27FC236}">
                <a16:creationId xmlns:a16="http://schemas.microsoft.com/office/drawing/2014/main" id="{DCA5147A-7E46-461F-B5BA-834BF473C601}"/>
              </a:ext>
            </a:extLst>
          </p:cNvPr>
          <p:cNvPicPr>
            <a:picLocks noChangeAspect="1"/>
          </p:cNvPicPr>
          <p:nvPr/>
        </p:nvPicPr>
        <p:blipFill>
          <a:blip r:embed="rId5"/>
          <a:stretch>
            <a:fillRect/>
          </a:stretch>
        </p:blipFill>
        <p:spPr>
          <a:xfrm>
            <a:off x="1734268" y="5662384"/>
            <a:ext cx="5675463" cy="1106716"/>
          </a:xfrm>
          <a:prstGeom prst="rect">
            <a:avLst/>
          </a:prstGeom>
        </p:spPr>
      </p:pic>
    </p:spTree>
    <p:extLst>
      <p:ext uri="{BB962C8B-B14F-4D97-AF65-F5344CB8AC3E}">
        <p14:creationId xmlns:p14="http://schemas.microsoft.com/office/powerpoint/2010/main" val="130482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Add Foreign Key to Create Relationship</a:t>
            </a:r>
          </a:p>
        </p:txBody>
      </p:sp>
      <p:pic>
        <p:nvPicPr>
          <p:cNvPr id="3" name="Picture 2" descr="Screenshot of the MS Access Relationships window with the Customers table linked to the Loans tables using a one to many relationship on the Customer ID field.  The Loans table is linked to the Payments table using a one to many relationship on the Loan ID field.  The Loan ID primary and foreign keys are color coded to match the Record Name and Master Detail (foreign key) field in the Salesforce image below.">
            <a:extLst>
              <a:ext uri="{FF2B5EF4-FFF2-40B4-BE49-F238E27FC236}">
                <a16:creationId xmlns:a16="http://schemas.microsoft.com/office/drawing/2014/main" id="{6A0A1230-5435-4F04-B4C5-C3DB1C72EA94}"/>
              </a:ext>
            </a:extLst>
          </p:cNvPr>
          <p:cNvPicPr>
            <a:picLocks noChangeAspect="1"/>
          </p:cNvPicPr>
          <p:nvPr/>
        </p:nvPicPr>
        <p:blipFill rotWithShape="1">
          <a:blip r:embed="rId3"/>
          <a:srcRect t="6622" b="8153"/>
          <a:stretch/>
        </p:blipFill>
        <p:spPr>
          <a:xfrm>
            <a:off x="0" y="1213853"/>
            <a:ext cx="9144000" cy="2828758"/>
          </a:xfrm>
          <a:prstGeom prst="rect">
            <a:avLst/>
          </a:prstGeom>
        </p:spPr>
      </p:pic>
      <p:pic>
        <p:nvPicPr>
          <p:cNvPr id="4" name="Picture 3" descr="Screenshot of the Salesforce Schema Builder window with the MGS_Customer object linked to the Loan object using a one to many relationship on the Customer Name record name field.  The Loans object is linked to the Payments object using a one to many relationship on the Loan Number record name field. ">
            <a:extLst>
              <a:ext uri="{FF2B5EF4-FFF2-40B4-BE49-F238E27FC236}">
                <a16:creationId xmlns:a16="http://schemas.microsoft.com/office/drawing/2014/main" id="{C1EF2EF1-F226-4C8D-8543-22B3A2CFFAEA}"/>
              </a:ext>
            </a:extLst>
          </p:cNvPr>
          <p:cNvPicPr>
            <a:picLocks noChangeAspect="1"/>
          </p:cNvPicPr>
          <p:nvPr/>
        </p:nvPicPr>
        <p:blipFill>
          <a:blip r:embed="rId4"/>
          <a:stretch>
            <a:fillRect/>
          </a:stretch>
        </p:blipFill>
        <p:spPr>
          <a:xfrm>
            <a:off x="0" y="4025640"/>
            <a:ext cx="9144000" cy="2827920"/>
          </a:xfrm>
          <a:prstGeom prst="rect">
            <a:avLst/>
          </a:prstGeom>
        </p:spPr>
      </p:pic>
      <p:sp>
        <p:nvSpPr>
          <p:cNvPr id="7" name="Rectangle 6">
            <a:extLst>
              <a:ext uri="{FF2B5EF4-FFF2-40B4-BE49-F238E27FC236}">
                <a16:creationId xmlns:a16="http://schemas.microsoft.com/office/drawing/2014/main" id="{C7953B75-82C5-4593-AFF4-65C26BE961D8}"/>
              </a:ext>
            </a:extLst>
          </p:cNvPr>
          <p:cNvSpPr/>
          <p:nvPr/>
        </p:nvSpPr>
        <p:spPr bwMode="auto">
          <a:xfrm>
            <a:off x="3957506" y="1789652"/>
            <a:ext cx="614494"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D0D9B35A-76E1-4B78-9F42-C959010336BC}"/>
              </a:ext>
            </a:extLst>
          </p:cNvPr>
          <p:cNvSpPr/>
          <p:nvPr/>
        </p:nvSpPr>
        <p:spPr bwMode="auto">
          <a:xfrm>
            <a:off x="3593983" y="5616428"/>
            <a:ext cx="2202810"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A7A7B0CA-135D-4965-AB46-58C4EFD963D4}"/>
              </a:ext>
            </a:extLst>
          </p:cNvPr>
          <p:cNvSpPr/>
          <p:nvPr/>
        </p:nvSpPr>
        <p:spPr bwMode="auto">
          <a:xfrm>
            <a:off x="6690921" y="5623250"/>
            <a:ext cx="2202810"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AE6F09AF-6B36-4F2D-B1EC-C77B17096CAE}"/>
              </a:ext>
            </a:extLst>
          </p:cNvPr>
          <p:cNvSpPr/>
          <p:nvPr/>
        </p:nvSpPr>
        <p:spPr bwMode="auto">
          <a:xfrm>
            <a:off x="7138331" y="2485741"/>
            <a:ext cx="614494" cy="243281"/>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879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Add Foreign Key to Create Relationship</a:t>
            </a:r>
          </a:p>
        </p:txBody>
      </p:sp>
      <p:pic>
        <p:nvPicPr>
          <p:cNvPr id="2" name="Picture 1" descr="Screenshot of adding a new field with the Master-Detail Relationship data type to create a relationship in Salesforce.">
            <a:extLst>
              <a:ext uri="{FF2B5EF4-FFF2-40B4-BE49-F238E27FC236}">
                <a16:creationId xmlns:a16="http://schemas.microsoft.com/office/drawing/2014/main" id="{3128F2C7-B449-4051-AB47-C82432CE0C63}"/>
              </a:ext>
            </a:extLst>
          </p:cNvPr>
          <p:cNvPicPr>
            <a:picLocks noChangeAspect="1"/>
          </p:cNvPicPr>
          <p:nvPr/>
        </p:nvPicPr>
        <p:blipFill>
          <a:blip r:embed="rId3"/>
          <a:stretch>
            <a:fillRect/>
          </a:stretch>
        </p:blipFill>
        <p:spPr>
          <a:xfrm>
            <a:off x="108857" y="1376076"/>
            <a:ext cx="3946071" cy="4475676"/>
          </a:xfrm>
          <a:prstGeom prst="rect">
            <a:avLst/>
          </a:prstGeom>
        </p:spPr>
      </p:pic>
      <p:pic>
        <p:nvPicPr>
          <p:cNvPr id="5" name="Picture 4" descr="Step 2 screenshot creating a relationship in Salesforce from the MGS_Payment object to the Loan object.  In this screenshot, you are directed to select Loan in the dropdown list since that is the other object MGS_Payment is related to.">
            <a:extLst>
              <a:ext uri="{FF2B5EF4-FFF2-40B4-BE49-F238E27FC236}">
                <a16:creationId xmlns:a16="http://schemas.microsoft.com/office/drawing/2014/main" id="{1A8A6BCE-96C7-4190-AEDB-EA7BD9C507DC}"/>
              </a:ext>
            </a:extLst>
          </p:cNvPr>
          <p:cNvPicPr>
            <a:picLocks noChangeAspect="1"/>
          </p:cNvPicPr>
          <p:nvPr/>
        </p:nvPicPr>
        <p:blipFill>
          <a:blip r:embed="rId4"/>
          <a:stretch>
            <a:fillRect/>
          </a:stretch>
        </p:blipFill>
        <p:spPr>
          <a:xfrm>
            <a:off x="4058881" y="1376076"/>
            <a:ext cx="4893529" cy="2567891"/>
          </a:xfrm>
          <a:prstGeom prst="rect">
            <a:avLst/>
          </a:prstGeom>
        </p:spPr>
      </p:pic>
      <p:pic>
        <p:nvPicPr>
          <p:cNvPr id="11" name="Picture 10" descr="Screenshot of the Salesforce Schema Builder window with the Loan object linked to the Payments object using a one to many relationship on the Loan Number record name field. ">
            <a:extLst>
              <a:ext uri="{FF2B5EF4-FFF2-40B4-BE49-F238E27FC236}">
                <a16:creationId xmlns:a16="http://schemas.microsoft.com/office/drawing/2014/main" id="{1CD8315B-5EFB-4F8B-9299-0EBDDAF2BE2E}"/>
              </a:ext>
            </a:extLst>
          </p:cNvPr>
          <p:cNvPicPr>
            <a:picLocks noChangeAspect="1"/>
          </p:cNvPicPr>
          <p:nvPr/>
        </p:nvPicPr>
        <p:blipFill rotWithShape="1">
          <a:blip r:embed="rId5"/>
          <a:srcRect l="36190"/>
          <a:stretch/>
        </p:blipFill>
        <p:spPr>
          <a:xfrm>
            <a:off x="4155793" y="4201887"/>
            <a:ext cx="4988207" cy="2417630"/>
          </a:xfrm>
          <a:prstGeom prst="rect">
            <a:avLst/>
          </a:prstGeom>
        </p:spPr>
      </p:pic>
      <p:sp>
        <p:nvSpPr>
          <p:cNvPr id="13" name="Rectangle 12">
            <a:extLst>
              <a:ext uri="{FF2B5EF4-FFF2-40B4-BE49-F238E27FC236}">
                <a16:creationId xmlns:a16="http://schemas.microsoft.com/office/drawing/2014/main" id="{6D4594C9-22FF-473E-9740-BAA0AD75C38D}"/>
              </a:ext>
            </a:extLst>
          </p:cNvPr>
          <p:cNvSpPr/>
          <p:nvPr/>
        </p:nvSpPr>
        <p:spPr bwMode="auto">
          <a:xfrm>
            <a:off x="7046717" y="5591176"/>
            <a:ext cx="1950326" cy="20070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17" name="Straight Arrow Connector 16">
            <a:extLst>
              <a:ext uri="{FF2B5EF4-FFF2-40B4-BE49-F238E27FC236}">
                <a16:creationId xmlns:a16="http://schemas.microsoft.com/office/drawing/2014/main" id="{DCC03A7D-655C-4375-91AD-2B6D38B0E90E}"/>
              </a:ext>
            </a:extLst>
          </p:cNvPr>
          <p:cNvCxnSpPr>
            <a:cxnSpLocks/>
          </p:cNvCxnSpPr>
          <p:nvPr/>
        </p:nvCxnSpPr>
        <p:spPr bwMode="auto">
          <a:xfrm flipH="1">
            <a:off x="4572001" y="3429000"/>
            <a:ext cx="517073" cy="865414"/>
          </a:xfrm>
          <a:prstGeom prst="straightConnector1">
            <a:avLst/>
          </a:prstGeom>
          <a:solidFill>
            <a:schemeClr val="accent1"/>
          </a:solidFill>
          <a:ln w="5715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41330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8"/>
          <p:cNvSpPr>
            <a:spLocks noChangeArrowheads="1"/>
          </p:cNvSpPr>
          <p:nvPr/>
        </p:nvSpPr>
        <p:spPr bwMode="auto">
          <a:xfrm>
            <a:off x="680112" y="2142541"/>
            <a:ext cx="2306638" cy="990600"/>
          </a:xfrm>
          <a:prstGeom prst="flowChartProcess">
            <a:avLst/>
          </a:prstGeom>
          <a:solidFill>
            <a:srgbClr val="FFFFFF"/>
          </a:solidFill>
          <a:ln w="9525">
            <a:solidFill>
              <a:srgbClr val="000000"/>
            </a:solidFill>
            <a:miter lim="800000"/>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800">
                <a:latin typeface="Calibri" panose="020F0502020204030204" pitchFamily="34" charset="0"/>
                <a:cs typeface="Times New Roman" panose="02020603050405020304" pitchFamily="18" charset="0"/>
              </a:rPr>
              <a:t>Input</a:t>
            </a:r>
            <a:endParaRPr lang="en-US" altLang="en-US" sz="2800"/>
          </a:p>
          <a:p>
            <a:pPr algn="ctr">
              <a:spcBef>
                <a:spcPct val="0"/>
              </a:spcBef>
              <a:buClrTx/>
              <a:buSzTx/>
              <a:buFontTx/>
              <a:buNone/>
            </a:pPr>
            <a:r>
              <a:rPr lang="en-US" altLang="en-US" sz="2800">
                <a:latin typeface="Calibri" panose="020F0502020204030204" pitchFamily="34" charset="0"/>
                <a:cs typeface="Times New Roman" panose="02020603050405020304" pitchFamily="18" charset="0"/>
              </a:rPr>
              <a:t>(Data)</a:t>
            </a:r>
            <a:endParaRPr lang="en-US" altLang="en-US" sz="2800"/>
          </a:p>
        </p:txBody>
      </p:sp>
      <p:sp>
        <p:nvSpPr>
          <p:cNvPr id="8196" name="AutoShape 7"/>
          <p:cNvSpPr>
            <a:spLocks noChangeArrowheads="1"/>
          </p:cNvSpPr>
          <p:nvPr/>
        </p:nvSpPr>
        <p:spPr bwMode="auto">
          <a:xfrm>
            <a:off x="3440775" y="2142541"/>
            <a:ext cx="2306637" cy="990600"/>
          </a:xfrm>
          <a:prstGeom prst="flowChartProcess">
            <a:avLst/>
          </a:prstGeom>
          <a:solidFill>
            <a:srgbClr val="FFFFFF"/>
          </a:solidFill>
          <a:ln w="9525">
            <a:solidFill>
              <a:srgbClr val="000000"/>
            </a:solidFill>
            <a:miter lim="800000"/>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800">
                <a:latin typeface="Calibri" panose="020F0502020204030204" pitchFamily="34" charset="0"/>
                <a:cs typeface="Times New Roman" panose="02020603050405020304" pitchFamily="18" charset="0"/>
              </a:rPr>
              <a:t>Process</a:t>
            </a:r>
            <a:endParaRPr lang="en-US" altLang="en-US" sz="2400"/>
          </a:p>
        </p:txBody>
      </p:sp>
      <p:sp>
        <p:nvSpPr>
          <p:cNvPr id="8197" name="AutoShape 6"/>
          <p:cNvSpPr>
            <a:spLocks noChangeArrowheads="1"/>
          </p:cNvSpPr>
          <p:nvPr/>
        </p:nvSpPr>
        <p:spPr bwMode="auto">
          <a:xfrm>
            <a:off x="6222075" y="2142541"/>
            <a:ext cx="2306637" cy="990600"/>
          </a:xfrm>
          <a:prstGeom prst="flowChartProcess">
            <a:avLst/>
          </a:prstGeom>
          <a:solidFill>
            <a:srgbClr val="FFFFFF"/>
          </a:solidFill>
          <a:ln w="9525">
            <a:solidFill>
              <a:srgbClr val="000000"/>
            </a:solidFill>
            <a:miter lim="800000"/>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800">
                <a:latin typeface="Calibri" panose="020F0502020204030204" pitchFamily="34" charset="0"/>
                <a:cs typeface="Times New Roman" panose="02020603050405020304" pitchFamily="18" charset="0"/>
              </a:rPr>
              <a:t>Output</a:t>
            </a:r>
            <a:endParaRPr lang="en-US" altLang="en-US" sz="2800"/>
          </a:p>
          <a:p>
            <a:pPr algn="ctr">
              <a:spcBef>
                <a:spcPct val="0"/>
              </a:spcBef>
              <a:buClrTx/>
              <a:buSzTx/>
              <a:buFontTx/>
              <a:buNone/>
            </a:pPr>
            <a:r>
              <a:rPr lang="en-US" altLang="en-US" sz="2800">
                <a:latin typeface="Calibri" panose="020F0502020204030204" pitchFamily="34" charset="0"/>
                <a:cs typeface="Times New Roman" panose="02020603050405020304" pitchFamily="18" charset="0"/>
              </a:rPr>
              <a:t>(Information)</a:t>
            </a:r>
            <a:endParaRPr lang="en-US" altLang="en-US" sz="2800"/>
          </a:p>
          <a:p>
            <a:pPr>
              <a:spcBef>
                <a:spcPct val="0"/>
              </a:spcBef>
              <a:buClrTx/>
              <a:buSzTx/>
              <a:buFontTx/>
              <a:buNone/>
            </a:pPr>
            <a:endParaRPr lang="en-US" altLang="en-US" sz="2400"/>
          </a:p>
        </p:txBody>
      </p:sp>
      <p:sp>
        <p:nvSpPr>
          <p:cNvPr id="8198" name="Right Arrow 8"/>
          <p:cNvSpPr>
            <a:spLocks noChangeArrowheads="1"/>
          </p:cNvSpPr>
          <p:nvPr/>
        </p:nvSpPr>
        <p:spPr bwMode="auto">
          <a:xfrm>
            <a:off x="3042312" y="2371141"/>
            <a:ext cx="381000" cy="484188"/>
          </a:xfrm>
          <a:prstGeom prst="rightArrow">
            <a:avLst>
              <a:gd name="adj1" fmla="val 50000"/>
              <a:gd name="adj2" fmla="val 50000"/>
            </a:avLst>
          </a:prstGeom>
          <a:solidFill>
            <a:schemeClr val="tx1"/>
          </a:solidFill>
          <a:ln w="9525" algn="ctr">
            <a:solidFill>
              <a:schemeClr val="tx1"/>
            </a:solidFill>
            <a:round/>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9" name="Right Arrow 9"/>
          <p:cNvSpPr>
            <a:spLocks noChangeArrowheads="1"/>
          </p:cNvSpPr>
          <p:nvPr/>
        </p:nvSpPr>
        <p:spPr bwMode="auto">
          <a:xfrm>
            <a:off x="5785512" y="2371141"/>
            <a:ext cx="381000" cy="484188"/>
          </a:xfrm>
          <a:prstGeom prst="rightArrow">
            <a:avLst>
              <a:gd name="adj1" fmla="val 50000"/>
              <a:gd name="adj2" fmla="val 50000"/>
            </a:avLst>
          </a:prstGeom>
          <a:solidFill>
            <a:schemeClr val="tx1"/>
          </a:solidFill>
          <a:ln w="9525" algn="ctr">
            <a:solidFill>
              <a:schemeClr val="tx1"/>
            </a:solidFill>
            <a:round/>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200" name="Rectangle 10"/>
          <p:cNvSpPr>
            <a:spLocks noChangeArrowheads="1"/>
          </p:cNvSpPr>
          <p:nvPr/>
        </p:nvSpPr>
        <p:spPr bwMode="auto">
          <a:xfrm>
            <a:off x="527712" y="3285541"/>
            <a:ext cx="82296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latin typeface="Arial" panose="020B0604020202020204" pitchFamily="34" charset="0"/>
                <a:cs typeface="Arial" panose="020B0604020202020204" pitchFamily="34" charset="0"/>
              </a:rPr>
              <a:t>Input in </a:t>
            </a:r>
            <a:r>
              <a:rPr lang="en-US" altLang="en-US" sz="2000" b="1" dirty="0">
                <a:latin typeface="Arial" panose="020B0604020202020204" pitchFamily="34" charset="0"/>
                <a:cs typeface="Arial" panose="020B0604020202020204" pitchFamily="34" charset="0"/>
              </a:rPr>
              <a:t>Page Layouts	  </a:t>
            </a:r>
            <a:r>
              <a:rPr lang="en-US" altLang="en-US" sz="2000" dirty="0">
                <a:latin typeface="Arial" panose="020B0604020202020204" pitchFamily="34" charset="0"/>
                <a:cs typeface="Arial" panose="020B0604020202020204" pitchFamily="34" charset="0"/>
              </a:rPr>
              <a:t>Handled by </a:t>
            </a:r>
            <a:r>
              <a:rPr lang="en-US" altLang="en-US" sz="2000" b="1" dirty="0">
                <a:latin typeface="Arial" panose="020B0604020202020204" pitchFamily="34" charset="0"/>
                <a:cs typeface="Arial" panose="020B0604020202020204" pitchFamily="34" charset="0"/>
              </a:rPr>
              <a:t>Queries	    </a:t>
            </a:r>
            <a:r>
              <a:rPr lang="en-US" altLang="en-US" sz="2000" dirty="0">
                <a:latin typeface="Arial" panose="020B0604020202020204" pitchFamily="34" charset="0"/>
                <a:cs typeface="Arial" panose="020B0604020202020204" pitchFamily="34" charset="0"/>
              </a:rPr>
              <a:t>Output to </a:t>
            </a:r>
            <a:r>
              <a:rPr lang="en-US" altLang="en-US" sz="2000" b="1" dirty="0">
                <a:latin typeface="Arial" panose="020B0604020202020204" pitchFamily="34" charset="0"/>
                <a:cs typeface="Arial" panose="020B0604020202020204" pitchFamily="34" charset="0"/>
              </a:rPr>
              <a:t>Reports</a:t>
            </a:r>
            <a:endParaRPr lang="en-US" altLang="en-US" sz="2000" dirty="0">
              <a:latin typeface="Arial" panose="020B0604020202020204" pitchFamily="34" charset="0"/>
              <a:cs typeface="Arial" panose="020B0604020202020204" pitchFamily="34" charset="0"/>
            </a:endParaRPr>
          </a:p>
          <a:p>
            <a:pPr>
              <a:spcBef>
                <a:spcPct val="0"/>
              </a:spcBef>
              <a:buClrTx/>
              <a:buSzTx/>
              <a:buFontTx/>
              <a:buNone/>
            </a:pPr>
            <a:r>
              <a:rPr lang="en-US" altLang="en-US" sz="2000" dirty="0">
                <a:latin typeface="Arial" panose="020B0604020202020204" pitchFamily="34" charset="0"/>
                <a:cs typeface="Arial" panose="020B0604020202020204" pitchFamily="34" charset="0"/>
              </a:rPr>
              <a:t>Stored in </a:t>
            </a:r>
            <a:r>
              <a:rPr lang="en-US" altLang="en-US" sz="2000" b="1" dirty="0">
                <a:latin typeface="Arial" panose="020B0604020202020204" pitchFamily="34" charset="0"/>
                <a:cs typeface="Arial" panose="020B0604020202020204" pitchFamily="34" charset="0"/>
              </a:rPr>
              <a:t>Objects</a:t>
            </a:r>
            <a:r>
              <a:rPr lang="en-US" altLang="en-US" sz="2000" dirty="0">
                <a:latin typeface="Arial" panose="020B0604020202020204" pitchFamily="34" charset="0"/>
                <a:cs typeface="Arial" panose="020B0604020202020204" pitchFamily="34" charset="0"/>
              </a:rPr>
              <a:t>	  and </a:t>
            </a:r>
            <a:r>
              <a:rPr lang="en-US" altLang="en-US" sz="2000" b="1" dirty="0">
                <a:latin typeface="Arial" panose="020B0604020202020204" pitchFamily="34" charset="0"/>
                <a:cs typeface="Arial" panose="020B0604020202020204" pitchFamily="34" charset="0"/>
              </a:rPr>
              <a:t>List Views</a:t>
            </a:r>
            <a:r>
              <a:rPr lang="en-US" altLang="en-US" sz="2000" dirty="0">
                <a:latin typeface="Arial" panose="020B0604020202020204" pitchFamily="34" charset="0"/>
                <a:cs typeface="Arial" panose="020B0604020202020204" pitchFamily="34" charset="0"/>
              </a:rPr>
              <a:t>	    Supports Decision 							Making</a:t>
            </a:r>
          </a:p>
          <a:p>
            <a:pPr>
              <a:spcBef>
                <a:spcPct val="0"/>
              </a:spcBef>
              <a:buClrTx/>
              <a:buSzTx/>
              <a:buFontTx/>
              <a:buNone/>
            </a:pPr>
            <a:endParaRPr lang="en-US" altLang="en-US" sz="2000" dirty="0">
              <a:latin typeface="Arial" panose="020B0604020202020204" pitchFamily="34" charset="0"/>
              <a:cs typeface="Arial" panose="020B0604020202020204" pitchFamily="34" charset="0"/>
            </a:endParaRPr>
          </a:p>
          <a:p>
            <a:pPr>
              <a:spcBef>
                <a:spcPct val="0"/>
              </a:spcBef>
              <a:buClrTx/>
              <a:buSzTx/>
              <a:buFontTx/>
              <a:buNone/>
            </a:pPr>
            <a:endParaRPr lang="en-US" altLang="en-US" sz="2000" dirty="0">
              <a:latin typeface="Arial" panose="020B0604020202020204" pitchFamily="34" charset="0"/>
              <a:cs typeface="Arial" panose="020B0604020202020204" pitchFamily="34" charset="0"/>
            </a:endParaRPr>
          </a:p>
          <a:p>
            <a:pPr>
              <a:spcBef>
                <a:spcPct val="0"/>
              </a:spcBef>
              <a:buClrTx/>
              <a:buSzTx/>
              <a:buFontTx/>
              <a:buNone/>
            </a:pPr>
            <a:endParaRPr lang="en-US" altLang="en-US" sz="2000" dirty="0">
              <a:latin typeface="Arial" panose="020B0604020202020204" pitchFamily="34" charset="0"/>
              <a:cs typeface="Arial" panose="020B0604020202020204" pitchFamily="34" charset="0"/>
            </a:endParaRPr>
          </a:p>
          <a:p>
            <a:pPr algn="ctr">
              <a:spcBef>
                <a:spcPct val="0"/>
              </a:spcBef>
              <a:buClrTx/>
              <a:buSzTx/>
              <a:buFontTx/>
              <a:buNone/>
            </a:pPr>
            <a:r>
              <a:rPr lang="en-US" altLang="en-US" dirty="0">
                <a:latin typeface="Arial" panose="020B0604020202020204" pitchFamily="34" charset="0"/>
                <a:cs typeface="Arial" panose="020B0604020202020204" pitchFamily="34" charset="0"/>
              </a:rPr>
              <a:t>A Salesforce Org contains many </a:t>
            </a:r>
          </a:p>
          <a:p>
            <a:pPr algn="ctr">
              <a:spcBef>
                <a:spcPct val="0"/>
              </a:spcBef>
              <a:buClrTx/>
              <a:buSzTx/>
              <a:buFontTx/>
              <a:buNone/>
            </a:pPr>
            <a:r>
              <a:rPr lang="en-US" altLang="en-US" dirty="0">
                <a:latin typeface="Arial" panose="020B0604020202020204" pitchFamily="34" charset="0"/>
                <a:cs typeface="Arial" panose="020B0604020202020204" pitchFamily="34" charset="0"/>
              </a:rPr>
              <a:t>Apps that may all share common data</a:t>
            </a:r>
          </a:p>
        </p:txBody>
      </p:sp>
      <p:sp>
        <p:nvSpPr>
          <p:cNvPr id="9" name="Rectangle 2050"/>
          <p:cNvSpPr txBox="1">
            <a:spLocks noChangeArrowheads="1"/>
          </p:cNvSpPr>
          <p:nvPr/>
        </p:nvSpPr>
        <p:spPr bwMode="auto">
          <a:xfrm>
            <a:off x="381000" y="88900"/>
            <a:ext cx="8305800" cy="914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eaLnBrk="0" fontAlgn="base" hangingPunct="0">
              <a:spcBef>
                <a:spcPct val="0"/>
              </a:spcBef>
              <a:spcAft>
                <a:spcPct val="0"/>
              </a:spcAft>
              <a:defRPr sz="3200" b="1">
                <a:solidFill>
                  <a:schemeClr val="bg1"/>
                </a:solidFill>
                <a:latin typeface="Arial" charset="0"/>
              </a:defRPr>
            </a:lvl6pPr>
            <a:lvl7pPr marL="914400" algn="l" rtl="0" eaLnBrk="0" fontAlgn="base" hangingPunct="0">
              <a:spcBef>
                <a:spcPct val="0"/>
              </a:spcBef>
              <a:spcAft>
                <a:spcPct val="0"/>
              </a:spcAft>
              <a:defRPr sz="3200" b="1">
                <a:solidFill>
                  <a:schemeClr val="bg1"/>
                </a:solidFill>
                <a:latin typeface="Arial" charset="0"/>
              </a:defRPr>
            </a:lvl7pPr>
            <a:lvl8pPr marL="1371600" algn="l" rtl="0" eaLnBrk="0" fontAlgn="base" hangingPunct="0">
              <a:spcBef>
                <a:spcPct val="0"/>
              </a:spcBef>
              <a:spcAft>
                <a:spcPct val="0"/>
              </a:spcAft>
              <a:defRPr sz="3200" b="1">
                <a:solidFill>
                  <a:schemeClr val="bg1"/>
                </a:solidFill>
                <a:latin typeface="Arial" charset="0"/>
              </a:defRPr>
            </a:lvl8pPr>
            <a:lvl9pPr marL="1828800" algn="l" rtl="0" eaLnBrk="0" fontAlgn="base" hangingPunct="0">
              <a:spcBef>
                <a:spcPct val="0"/>
              </a:spcBef>
              <a:spcAft>
                <a:spcPct val="0"/>
              </a:spcAft>
              <a:defRPr sz="3200" b="1">
                <a:solidFill>
                  <a:schemeClr val="bg1"/>
                </a:solidFill>
                <a:latin typeface="Arial" charset="0"/>
              </a:defRPr>
            </a:lvl9pPr>
          </a:lstStyle>
          <a:p>
            <a:r>
              <a:rPr lang="en-US" altLang="en-US" dirty="0">
                <a:latin typeface="Arial" panose="020B0604020202020204" pitchFamily="34" charset="0"/>
              </a:rPr>
              <a:t>Salesforce Apps and Decision Making</a:t>
            </a:r>
            <a:endParaRPr lang="en-US" altLang="en-US" kern="0" dirty="0">
              <a:latin typeface="Arial" panose="020B0604020202020204" pitchFamily="34" charset="0"/>
            </a:endParaRPr>
          </a:p>
        </p:txBody>
      </p:sp>
      <p:sp>
        <p:nvSpPr>
          <p:cNvPr id="10" name="AutoShape 8">
            <a:extLst>
              <a:ext uri="{FF2B5EF4-FFF2-40B4-BE49-F238E27FC236}">
                <a16:creationId xmlns:a16="http://schemas.microsoft.com/office/drawing/2014/main" id="{C0D675DD-4A73-4E7F-BBAF-06E35584670D}"/>
              </a:ext>
            </a:extLst>
          </p:cNvPr>
          <p:cNvSpPr>
            <a:spLocks noChangeArrowheads="1"/>
          </p:cNvSpPr>
          <p:nvPr/>
        </p:nvSpPr>
        <p:spPr bwMode="auto">
          <a:xfrm>
            <a:off x="380999" y="1347858"/>
            <a:ext cx="8414657" cy="3093513"/>
          </a:xfrm>
          <a:prstGeom prst="flowChartProcess">
            <a:avLst/>
          </a:prstGeom>
          <a:noFill/>
          <a:ln w="34925">
            <a:solidFill>
              <a:srgbClr val="000000"/>
            </a:solidFill>
            <a:prstDash val="solid"/>
            <a:miter lim="800000"/>
            <a:headEnd/>
            <a:tailEnd/>
          </a:ln>
        </p:spPr>
        <p:txBody>
          <a:bodyPr/>
          <a:lstStyle>
            <a:lvl1pPr>
              <a:spcBef>
                <a:spcPct val="20000"/>
              </a:spcBef>
              <a:buClr>
                <a:schemeClr val="tx1"/>
              </a:buClr>
              <a:buSzPct val="35000"/>
              <a:buFont typeface="Monotype Sorts" pitchFamily="2" charset="2"/>
              <a:buChar char="m"/>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tx1"/>
              </a:buClr>
              <a:buSzPct val="35000"/>
              <a:buFont typeface="Monotype Sorts" pitchFamily="2" charset="2"/>
              <a:buChar char="m"/>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800" dirty="0">
                <a:latin typeface="Calibri" panose="020F0502020204030204" pitchFamily="34" charset="0"/>
                <a:cs typeface="Times New Roman" panose="02020603050405020304" pitchFamily="18" charset="0"/>
              </a:rPr>
              <a:t>Salesforce App Structure</a:t>
            </a:r>
            <a:endParaRPr lang="en-US" altLang="en-US" sz="2800" dirty="0"/>
          </a:p>
        </p:txBody>
      </p:sp>
    </p:spTree>
    <p:extLst>
      <p:ext uri="{BB962C8B-B14F-4D97-AF65-F5344CB8AC3E}">
        <p14:creationId xmlns:p14="http://schemas.microsoft.com/office/powerpoint/2010/main" val="112875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Add Foreign Key to Create Relationship</a:t>
            </a:r>
          </a:p>
        </p:txBody>
      </p:sp>
      <p:pic>
        <p:nvPicPr>
          <p:cNvPr id="3" name="Picture 2" descr="Step 3 screenshot creating a relationship in Salesforce from the MGS_Payment object to the Loan object.  In this screenshot, you are directed to enter a label and name for the Lookup field.  Click Next or Save for steps 4-6.&#10;">
            <a:extLst>
              <a:ext uri="{FF2B5EF4-FFF2-40B4-BE49-F238E27FC236}">
                <a16:creationId xmlns:a16="http://schemas.microsoft.com/office/drawing/2014/main" id="{246218A5-19BC-4B2F-824C-76E0A66DE9D1}"/>
              </a:ext>
            </a:extLst>
          </p:cNvPr>
          <p:cNvPicPr>
            <a:picLocks noChangeAspect="1"/>
          </p:cNvPicPr>
          <p:nvPr/>
        </p:nvPicPr>
        <p:blipFill>
          <a:blip r:embed="rId3"/>
          <a:stretch>
            <a:fillRect/>
          </a:stretch>
        </p:blipFill>
        <p:spPr>
          <a:xfrm>
            <a:off x="100089" y="1261684"/>
            <a:ext cx="7964107" cy="5507416"/>
          </a:xfrm>
          <a:prstGeom prst="rect">
            <a:avLst/>
          </a:prstGeom>
        </p:spPr>
      </p:pic>
      <p:sp>
        <p:nvSpPr>
          <p:cNvPr id="6" name="TextBox 5">
            <a:extLst>
              <a:ext uri="{FF2B5EF4-FFF2-40B4-BE49-F238E27FC236}">
                <a16:creationId xmlns:a16="http://schemas.microsoft.com/office/drawing/2014/main" id="{C99FE99C-279D-4956-A9EE-14294AE2122A}"/>
              </a:ext>
            </a:extLst>
          </p:cNvPr>
          <p:cNvSpPr txBox="1"/>
          <p:nvPr/>
        </p:nvSpPr>
        <p:spPr>
          <a:xfrm>
            <a:off x="5883729" y="5938103"/>
            <a:ext cx="3068681" cy="830997"/>
          </a:xfrm>
          <a:prstGeom prst="rect">
            <a:avLst/>
          </a:prstGeom>
          <a:solidFill>
            <a:schemeClr val="accent1">
              <a:lumMod val="60000"/>
              <a:lumOff val="40000"/>
            </a:schemeClr>
          </a:solidFill>
        </p:spPr>
        <p:txBody>
          <a:bodyPr wrap="square" rtlCol="0">
            <a:spAutoFit/>
          </a:bodyPr>
          <a:lstStyle/>
          <a:p>
            <a:r>
              <a:rPr lang="en-US" dirty="0">
                <a:latin typeface="+mn-lt"/>
              </a:rPr>
              <a:t>Click Next or Save button for steps 4-6</a:t>
            </a:r>
          </a:p>
        </p:txBody>
      </p:sp>
    </p:spTree>
    <p:extLst>
      <p:ext uri="{BB962C8B-B14F-4D97-AF65-F5344CB8AC3E}">
        <p14:creationId xmlns:p14="http://schemas.microsoft.com/office/powerpoint/2010/main" val="83753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altLang="en-US" dirty="0">
                <a:latin typeface="Arial" panose="020B0604020202020204" pitchFamily="34" charset="0"/>
              </a:rPr>
              <a:t>Salesforce Relationships Example</a:t>
            </a:r>
          </a:p>
        </p:txBody>
      </p:sp>
      <p:pic>
        <p:nvPicPr>
          <p:cNvPr id="2" name="Picture 1" descr="Screenshot of MGS_Payment fields and relationship in object manager.  The new Loan field displays as a Master-Detail(Loan) data type.">
            <a:extLst>
              <a:ext uri="{FF2B5EF4-FFF2-40B4-BE49-F238E27FC236}">
                <a16:creationId xmlns:a16="http://schemas.microsoft.com/office/drawing/2014/main" id="{F3EE6E8A-1ECE-4D0F-BF53-065457A23272}"/>
              </a:ext>
            </a:extLst>
          </p:cNvPr>
          <p:cNvPicPr>
            <a:picLocks noChangeAspect="1"/>
          </p:cNvPicPr>
          <p:nvPr/>
        </p:nvPicPr>
        <p:blipFill>
          <a:blip r:embed="rId3"/>
          <a:stretch>
            <a:fillRect/>
          </a:stretch>
        </p:blipFill>
        <p:spPr>
          <a:xfrm>
            <a:off x="142583" y="1305882"/>
            <a:ext cx="8858833" cy="5144613"/>
          </a:xfrm>
          <a:prstGeom prst="rect">
            <a:avLst/>
          </a:prstGeom>
        </p:spPr>
      </p:pic>
      <p:sp>
        <p:nvSpPr>
          <p:cNvPr id="6" name="Rectangle 5">
            <a:extLst>
              <a:ext uri="{FF2B5EF4-FFF2-40B4-BE49-F238E27FC236}">
                <a16:creationId xmlns:a16="http://schemas.microsoft.com/office/drawing/2014/main" id="{37837F20-1AA8-4AE8-A2C3-8942708408FE}"/>
              </a:ext>
            </a:extLst>
          </p:cNvPr>
          <p:cNvSpPr/>
          <p:nvPr/>
        </p:nvSpPr>
        <p:spPr bwMode="auto">
          <a:xfrm>
            <a:off x="2843125" y="4791362"/>
            <a:ext cx="5967914" cy="31948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94490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7846B84-1680-4407-BBCA-E20F93D7542E}"/>
              </a:ext>
            </a:extLst>
          </p:cNvPr>
          <p:cNvSpPr>
            <a:spLocks noGrp="1" noChangeArrowheads="1"/>
          </p:cNvSpPr>
          <p:nvPr>
            <p:ph type="body" idx="1"/>
          </p:nvPr>
        </p:nvSpPr>
        <p:spPr>
          <a:xfrm>
            <a:off x="381000" y="1382487"/>
            <a:ext cx="8534400" cy="4484914"/>
          </a:xfrm>
        </p:spPr>
        <p:txBody>
          <a:bodyPr/>
          <a:lstStyle/>
          <a:p>
            <a:pPr>
              <a:lnSpc>
                <a:spcPct val="110000"/>
              </a:lnSpc>
            </a:pPr>
            <a:r>
              <a:rPr lang="en-US" altLang="en-US" sz="4000" dirty="0">
                <a:latin typeface="Arial" panose="020B0604020202020204" pitchFamily="34" charset="0"/>
              </a:rPr>
              <a:t>Create an uniquely named custom object for each entity</a:t>
            </a:r>
          </a:p>
          <a:p>
            <a:pPr lvl="1">
              <a:lnSpc>
                <a:spcPct val="110000"/>
              </a:lnSpc>
            </a:pPr>
            <a:r>
              <a:rPr lang="en-US" altLang="en-US" sz="3600" dirty="0">
                <a:latin typeface="Arial" panose="020B0604020202020204" pitchFamily="34" charset="0"/>
              </a:rPr>
              <a:t>Can prefix objects with “MGS_”</a:t>
            </a:r>
          </a:p>
          <a:p>
            <a:pPr>
              <a:lnSpc>
                <a:spcPct val="110000"/>
              </a:lnSpc>
            </a:pPr>
            <a:r>
              <a:rPr lang="en-US" altLang="en-US" sz="4000">
                <a:latin typeface="Arial" panose="020B0604020202020204" pitchFamily="34" charset="0"/>
              </a:rPr>
              <a:t>Select </a:t>
            </a:r>
            <a:r>
              <a:rPr lang="en-US" altLang="en-US" sz="4000" dirty="0">
                <a:latin typeface="Arial" panose="020B0604020202020204" pitchFamily="34" charset="0"/>
              </a:rPr>
              <a:t>Auto Number or Text data type for the Record Name field</a:t>
            </a:r>
          </a:p>
          <a:p>
            <a:pPr>
              <a:lnSpc>
                <a:spcPct val="110000"/>
              </a:lnSpc>
            </a:pPr>
            <a:r>
              <a:rPr lang="en-US" altLang="en-US" sz="4000" dirty="0">
                <a:latin typeface="Arial" panose="020B0604020202020204" pitchFamily="34" charset="0"/>
              </a:rPr>
              <a:t>Add a foreign key with a Master-Detail data type to set relationship</a:t>
            </a:r>
          </a:p>
        </p:txBody>
      </p:sp>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Implementing ERDs Summary</a:t>
            </a:r>
          </a:p>
        </p:txBody>
      </p:sp>
    </p:spTree>
    <p:extLst>
      <p:ext uri="{BB962C8B-B14F-4D97-AF65-F5344CB8AC3E}">
        <p14:creationId xmlns:p14="http://schemas.microsoft.com/office/powerpoint/2010/main" val="38262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alesforce Sales App with App Launcher icon, Standard Sales App Navigation and Setup icon highlighted.  ">
            <a:extLst>
              <a:ext uri="{FF2B5EF4-FFF2-40B4-BE49-F238E27FC236}">
                <a16:creationId xmlns:a16="http://schemas.microsoft.com/office/drawing/2014/main" id="{D2952675-9A50-4378-B2BE-39764ED9F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9904"/>
            <a:ext cx="9144000" cy="5521191"/>
          </a:xfrm>
          <a:prstGeom prst="rect">
            <a:avLst/>
          </a:prstGeom>
        </p:spPr>
      </p:pic>
      <p:pic>
        <p:nvPicPr>
          <p:cNvPr id="21" name="Graphic 20" descr="Arrow: Clockwise curve">
            <a:extLst>
              <a:ext uri="{FF2B5EF4-FFF2-40B4-BE49-F238E27FC236}">
                <a16:creationId xmlns:a16="http://schemas.microsoft.com/office/drawing/2014/main" id="{A393C63E-50C6-4C9A-A0D4-2ADA82376F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262659" flipH="1" flipV="1">
            <a:off x="6195379" y="1860138"/>
            <a:ext cx="1111668" cy="1584371"/>
          </a:xfrm>
          <a:prstGeom prst="rect">
            <a:avLst/>
          </a:prstGeom>
          <a:effectLst>
            <a:outerShdw blurRad="50800" dist="50800" dir="5400000" algn="ctr" rotWithShape="0">
              <a:srgbClr val="FF0000"/>
            </a:outerShdw>
          </a:effectLst>
        </p:spPr>
      </p:pic>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App Launcher &amp; Setup Menu</a:t>
            </a:r>
          </a:p>
        </p:txBody>
      </p:sp>
      <p:sp>
        <p:nvSpPr>
          <p:cNvPr id="5" name="Rectangle 4">
            <a:extLst>
              <a:ext uri="{FF2B5EF4-FFF2-40B4-BE49-F238E27FC236}">
                <a16:creationId xmlns:a16="http://schemas.microsoft.com/office/drawing/2014/main" id="{0EFE02AC-B6E1-4E0D-8623-51C161A37ADA}"/>
              </a:ext>
            </a:extLst>
          </p:cNvPr>
          <p:cNvSpPr/>
          <p:nvPr/>
        </p:nvSpPr>
        <p:spPr bwMode="auto">
          <a:xfrm>
            <a:off x="8210550" y="1238995"/>
            <a:ext cx="314325" cy="25643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6BB14124-C289-408D-BB15-AAD08FA6D22A}"/>
              </a:ext>
            </a:extLst>
          </p:cNvPr>
          <p:cNvSpPr/>
          <p:nvPr/>
        </p:nvSpPr>
        <p:spPr bwMode="auto">
          <a:xfrm>
            <a:off x="7231380" y="1609724"/>
            <a:ext cx="1312545" cy="51120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76200" y="1562099"/>
            <a:ext cx="333375" cy="298423"/>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7030A0"/>
              </a:solidFill>
              <a:effectLst/>
              <a:latin typeface="Times New Roman" pitchFamily="18" charset="0"/>
            </a:endParaRPr>
          </a:p>
        </p:txBody>
      </p:sp>
      <p:sp>
        <p:nvSpPr>
          <p:cNvPr id="7" name="TextBox 6">
            <a:extLst>
              <a:ext uri="{FF2B5EF4-FFF2-40B4-BE49-F238E27FC236}">
                <a16:creationId xmlns:a16="http://schemas.microsoft.com/office/drawing/2014/main" id="{AF059709-67F4-416C-BFE6-AB8E2FA1652F}"/>
              </a:ext>
            </a:extLst>
          </p:cNvPr>
          <p:cNvSpPr txBox="1"/>
          <p:nvPr/>
        </p:nvSpPr>
        <p:spPr>
          <a:xfrm>
            <a:off x="533400" y="2575289"/>
            <a:ext cx="3385863" cy="461665"/>
          </a:xfrm>
          <a:prstGeom prst="rect">
            <a:avLst/>
          </a:prstGeom>
          <a:noFill/>
        </p:spPr>
        <p:txBody>
          <a:bodyPr wrap="none" rtlCol="0">
            <a:spAutoFit/>
          </a:bodyPr>
          <a:lstStyle/>
          <a:p>
            <a:r>
              <a:rPr lang="en-US" dirty="0">
                <a:solidFill>
                  <a:srgbClr val="7030A0"/>
                </a:solidFill>
                <a:latin typeface="+mn-lt"/>
                <a:cs typeface="Calibri" panose="020F0502020204030204" pitchFamily="34" charset="0"/>
              </a:rPr>
              <a:t>App Launcher for users</a:t>
            </a:r>
          </a:p>
        </p:txBody>
      </p:sp>
      <p:sp>
        <p:nvSpPr>
          <p:cNvPr id="12" name="TextBox 11">
            <a:extLst>
              <a:ext uri="{FF2B5EF4-FFF2-40B4-BE49-F238E27FC236}">
                <a16:creationId xmlns:a16="http://schemas.microsoft.com/office/drawing/2014/main" id="{C2328A1E-372D-4422-ABF4-3F379BAB203C}"/>
              </a:ext>
            </a:extLst>
          </p:cNvPr>
          <p:cNvSpPr txBox="1"/>
          <p:nvPr/>
        </p:nvSpPr>
        <p:spPr>
          <a:xfrm>
            <a:off x="6115051" y="3339954"/>
            <a:ext cx="2724150" cy="1200329"/>
          </a:xfrm>
          <a:prstGeom prst="rect">
            <a:avLst/>
          </a:prstGeom>
          <a:noFill/>
        </p:spPr>
        <p:txBody>
          <a:bodyPr wrap="square" rtlCol="0">
            <a:spAutoFit/>
          </a:bodyPr>
          <a:lstStyle/>
          <a:p>
            <a:r>
              <a:rPr lang="en-US" dirty="0">
                <a:solidFill>
                  <a:srgbClr val="FF0000"/>
                </a:solidFill>
                <a:latin typeface="+mn-lt"/>
                <a:cs typeface="Calibri" panose="020F0502020204030204" pitchFamily="34" charset="0"/>
              </a:rPr>
              <a:t>Setup Menu for setting things up behind the scenes</a:t>
            </a:r>
          </a:p>
        </p:txBody>
      </p:sp>
      <p:sp>
        <p:nvSpPr>
          <p:cNvPr id="22" name="Rectangle 21">
            <a:extLst>
              <a:ext uri="{FF2B5EF4-FFF2-40B4-BE49-F238E27FC236}">
                <a16:creationId xmlns:a16="http://schemas.microsoft.com/office/drawing/2014/main" id="{A24F25E0-A98A-4399-B463-BF5466640E03}"/>
              </a:ext>
            </a:extLst>
          </p:cNvPr>
          <p:cNvSpPr/>
          <p:nvPr/>
        </p:nvSpPr>
        <p:spPr bwMode="auto">
          <a:xfrm>
            <a:off x="461963" y="1561644"/>
            <a:ext cx="6281737" cy="298423"/>
          </a:xfrm>
          <a:prstGeom prst="rect">
            <a:avLst/>
          </a:prstGeom>
          <a:noFill/>
          <a:ln w="38100" cap="flat" cmpd="sng" algn="ctr">
            <a:solidFill>
              <a:srgbClr val="008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D4BE3615-64C0-421E-980F-847173002AFB}"/>
              </a:ext>
            </a:extLst>
          </p:cNvPr>
          <p:cNvSpPr txBox="1"/>
          <p:nvPr/>
        </p:nvSpPr>
        <p:spPr>
          <a:xfrm>
            <a:off x="1477285" y="1882502"/>
            <a:ext cx="3755792" cy="400110"/>
          </a:xfrm>
          <a:prstGeom prst="rect">
            <a:avLst/>
          </a:prstGeom>
          <a:noFill/>
        </p:spPr>
        <p:txBody>
          <a:bodyPr wrap="square" rtlCol="0">
            <a:spAutoFit/>
          </a:bodyPr>
          <a:lstStyle/>
          <a:p>
            <a:pPr algn="ctr"/>
            <a:r>
              <a:rPr lang="en-US" sz="2000" dirty="0">
                <a:solidFill>
                  <a:srgbClr val="008080"/>
                </a:solidFill>
                <a:latin typeface="+mn-lt"/>
                <a:cs typeface="Calibri" panose="020F0502020204030204" pitchFamily="34" charset="0"/>
              </a:rPr>
              <a:t>Standard Sales App Navigation</a:t>
            </a:r>
          </a:p>
        </p:txBody>
      </p:sp>
      <p:sp>
        <p:nvSpPr>
          <p:cNvPr id="19" name="Graphic 13" descr="Arrow: Clockwise curve">
            <a:extLst>
              <a:ext uri="{FF2B5EF4-FFF2-40B4-BE49-F238E27FC236}">
                <a16:creationId xmlns:a16="http://schemas.microsoft.com/office/drawing/2014/main" id="{53247275-0117-4C06-87CD-F4F945739A44}"/>
              </a:ext>
            </a:extLst>
          </p:cNvPr>
          <p:cNvSpPr/>
          <p:nvPr/>
        </p:nvSpPr>
        <p:spPr>
          <a:xfrm>
            <a:off x="74799" y="1930966"/>
            <a:ext cx="525276" cy="869384"/>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7030A0"/>
            </a:outerShdw>
          </a:effectLst>
        </p:spPr>
        <p:txBody>
          <a:bodyPr rtlCol="0" anchor="ctr"/>
          <a:lstStyle/>
          <a:p>
            <a:endParaRPr lang="en-US" dirty="0"/>
          </a:p>
        </p:txBody>
      </p:sp>
      <p:sp>
        <p:nvSpPr>
          <p:cNvPr id="25" name="Graphic 13" descr="Arrow: Clockwise curve">
            <a:extLst>
              <a:ext uri="{FF2B5EF4-FFF2-40B4-BE49-F238E27FC236}">
                <a16:creationId xmlns:a16="http://schemas.microsoft.com/office/drawing/2014/main" id="{EAF1D853-4DF3-42E2-A7E4-FD037F83C4CC}"/>
              </a:ext>
            </a:extLst>
          </p:cNvPr>
          <p:cNvSpPr/>
          <p:nvPr/>
        </p:nvSpPr>
        <p:spPr>
          <a:xfrm rot="18800103">
            <a:off x="898020" y="1636360"/>
            <a:ext cx="453678" cy="714375"/>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008080"/>
            </a:outerShdw>
          </a:effectLst>
        </p:spPr>
        <p:txBody>
          <a:bodyPr rtlCol="0" anchor="ctr"/>
          <a:lstStyle/>
          <a:p>
            <a:endParaRPr lang="en-US" dirty="0"/>
          </a:p>
        </p:txBody>
      </p:sp>
      <p:sp>
        <p:nvSpPr>
          <p:cNvPr id="26" name="Graphic 13" descr="Arrow: Clockwise curve">
            <a:extLst>
              <a:ext uri="{FF2B5EF4-FFF2-40B4-BE49-F238E27FC236}">
                <a16:creationId xmlns:a16="http://schemas.microsoft.com/office/drawing/2014/main" id="{CD5DF8A9-5FC0-44BF-8160-B68B8E73E4B7}"/>
              </a:ext>
            </a:extLst>
          </p:cNvPr>
          <p:cNvSpPr/>
          <p:nvPr/>
        </p:nvSpPr>
        <p:spPr>
          <a:xfrm rot="2603072" flipH="1">
            <a:off x="5323046" y="1636258"/>
            <a:ext cx="389739" cy="714375"/>
          </a:xfrm>
          <a:custGeom>
            <a:avLst/>
            <a:gdLst>
              <a:gd name="connsiteX0" fmla="*/ 450614 w 453678"/>
              <a:gd name="connsiteY0" fmla="*/ 710606 h 714375"/>
              <a:gd name="connsiteX1" fmla="*/ 266067 w 453678"/>
              <a:gd name="connsiteY1" fmla="*/ 234356 h 714375"/>
              <a:gd name="connsiteX2" fmla="*/ 373720 w 453678"/>
              <a:gd name="connsiteY2" fmla="*/ 234356 h 714375"/>
              <a:gd name="connsiteX3" fmla="*/ 189173 w 453678"/>
              <a:gd name="connsiteY3" fmla="*/ 5756 h 714375"/>
              <a:gd name="connsiteX4" fmla="*/ 4626 w 453678"/>
              <a:gd name="connsiteY4" fmla="*/ 234356 h 714375"/>
              <a:gd name="connsiteX5" fmla="*/ 104589 w 453678"/>
              <a:gd name="connsiteY5" fmla="*/ 234356 h 714375"/>
              <a:gd name="connsiteX6" fmla="*/ 450614 w 453678"/>
              <a:gd name="connsiteY6" fmla="*/ 710606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78" h="714375">
                <a:moveTo>
                  <a:pt x="450614" y="710606"/>
                </a:moveTo>
                <a:cubicBezTo>
                  <a:pt x="450614" y="710606"/>
                  <a:pt x="266067" y="639169"/>
                  <a:pt x="266067" y="234356"/>
                </a:cubicBezTo>
                <a:lnTo>
                  <a:pt x="373720" y="234356"/>
                </a:lnTo>
                <a:lnTo>
                  <a:pt x="189173" y="5756"/>
                </a:lnTo>
                <a:cubicBezTo>
                  <a:pt x="189173" y="2899"/>
                  <a:pt x="4626" y="234356"/>
                  <a:pt x="4626" y="234356"/>
                </a:cubicBezTo>
                <a:lnTo>
                  <a:pt x="104589" y="234356"/>
                </a:lnTo>
                <a:cubicBezTo>
                  <a:pt x="104589" y="235309"/>
                  <a:pt x="133040" y="621071"/>
                  <a:pt x="450614" y="710606"/>
                </a:cubicBezTo>
                <a:close/>
              </a:path>
            </a:pathLst>
          </a:custGeom>
          <a:solidFill>
            <a:srgbClr val="000000"/>
          </a:solidFill>
          <a:ln w="7640" cap="flat">
            <a:noFill/>
            <a:prstDash val="solid"/>
            <a:miter/>
          </a:ln>
          <a:effectLst>
            <a:outerShdw blurRad="50800" dist="50800" dir="5400000" algn="ctr" rotWithShape="0">
              <a:srgbClr val="008080"/>
            </a:outerShdw>
          </a:effectLst>
        </p:spPr>
        <p:txBody>
          <a:bodyPr rtlCol="0" anchor="ctr"/>
          <a:lstStyle/>
          <a:p>
            <a:endParaRPr lang="en-US"/>
          </a:p>
        </p:txBody>
      </p:sp>
    </p:spTree>
    <p:extLst>
      <p:ext uri="{BB962C8B-B14F-4D97-AF65-F5344CB8AC3E}">
        <p14:creationId xmlns:p14="http://schemas.microsoft.com/office/powerpoint/2010/main" val="217452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altLang="en-US" dirty="0">
                <a:latin typeface="Arial" panose="020B0604020202020204" pitchFamily="34" charset="0"/>
              </a:rPr>
              <a:t>Salesforce App Launcher</a:t>
            </a:r>
          </a:p>
        </p:txBody>
      </p:sp>
      <p:pic>
        <p:nvPicPr>
          <p:cNvPr id="4" name="Picture 3" descr="Screenshot of Salesforce App Launcher with Sales App and Energy Consultations App highlighted to show both standard and custom apps.  The Visit AppExchange button in the upper right is also highlighted.">
            <a:extLst>
              <a:ext uri="{FF2B5EF4-FFF2-40B4-BE49-F238E27FC236}">
                <a16:creationId xmlns:a16="http://schemas.microsoft.com/office/drawing/2014/main" id="{7FF135A6-E2A7-4FF3-A37C-BCEBB49F4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3763"/>
            <a:ext cx="9144000" cy="5784630"/>
          </a:xfrm>
          <a:prstGeom prst="rect">
            <a:avLst/>
          </a:prstGeom>
        </p:spPr>
      </p:pic>
      <p:sp>
        <p:nvSpPr>
          <p:cNvPr id="5" name="Rectangle 4">
            <a:extLst>
              <a:ext uri="{FF2B5EF4-FFF2-40B4-BE49-F238E27FC236}">
                <a16:creationId xmlns:a16="http://schemas.microsoft.com/office/drawing/2014/main" id="{0EFE02AC-B6E1-4E0D-8623-51C161A37ADA}"/>
              </a:ext>
            </a:extLst>
          </p:cNvPr>
          <p:cNvSpPr/>
          <p:nvPr/>
        </p:nvSpPr>
        <p:spPr bwMode="auto">
          <a:xfrm>
            <a:off x="7808181" y="1105231"/>
            <a:ext cx="1272209" cy="31805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6BB14124-C289-408D-BB15-AAD08FA6D22A}"/>
              </a:ext>
            </a:extLst>
          </p:cNvPr>
          <p:cNvSpPr/>
          <p:nvPr/>
        </p:nvSpPr>
        <p:spPr bwMode="auto">
          <a:xfrm>
            <a:off x="6131781" y="4916747"/>
            <a:ext cx="2829339" cy="8534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02D2538D-8A82-46CC-B02B-101370D59605}"/>
              </a:ext>
            </a:extLst>
          </p:cNvPr>
          <p:cNvSpPr/>
          <p:nvPr/>
        </p:nvSpPr>
        <p:spPr bwMode="auto">
          <a:xfrm>
            <a:off x="169627" y="3978302"/>
            <a:ext cx="2829339" cy="8534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092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7846B84-1680-4407-BBCA-E20F93D7542E}"/>
              </a:ext>
            </a:extLst>
          </p:cNvPr>
          <p:cNvSpPr>
            <a:spLocks noGrp="1" noChangeArrowheads="1"/>
          </p:cNvSpPr>
          <p:nvPr>
            <p:ph type="body" idx="1"/>
          </p:nvPr>
        </p:nvSpPr>
        <p:spPr>
          <a:xfrm>
            <a:off x="203752" y="1230086"/>
            <a:ext cx="8711648" cy="4637315"/>
          </a:xfrm>
        </p:spPr>
        <p:txBody>
          <a:bodyPr/>
          <a:lstStyle/>
          <a:p>
            <a:pPr marL="742950" indent="-742950">
              <a:lnSpc>
                <a:spcPct val="110000"/>
              </a:lnSpc>
              <a:buClr>
                <a:schemeClr val="tx1"/>
              </a:buClr>
              <a:buSzPct val="85000"/>
              <a:buFont typeface="+mj-lt"/>
              <a:buAutoNum type="arabicPeriod"/>
            </a:pPr>
            <a:r>
              <a:rPr lang="en-US" altLang="en-US" sz="4000" dirty="0">
                <a:latin typeface="Arial" panose="020B0604020202020204" pitchFamily="34" charset="0"/>
              </a:rPr>
              <a:t>Search for “App Manager” in the Setup window</a:t>
            </a:r>
          </a:p>
          <a:p>
            <a:pPr marL="742950" indent="-742950">
              <a:lnSpc>
                <a:spcPct val="110000"/>
              </a:lnSpc>
              <a:buClr>
                <a:schemeClr val="tx1"/>
              </a:buClr>
              <a:buSzPct val="85000"/>
              <a:buFont typeface="+mj-lt"/>
              <a:buAutoNum type="arabicPeriod"/>
            </a:pPr>
            <a:r>
              <a:rPr lang="en-US" altLang="en-US" sz="4000" dirty="0">
                <a:latin typeface="Arial" panose="020B0604020202020204" pitchFamily="34" charset="0"/>
              </a:rPr>
              <a:t>Click “New Lightning App” button</a:t>
            </a:r>
          </a:p>
          <a:p>
            <a:pPr marL="742950" indent="-742950">
              <a:lnSpc>
                <a:spcPct val="110000"/>
              </a:lnSpc>
              <a:buClr>
                <a:schemeClr val="tx1"/>
              </a:buClr>
              <a:buSzPct val="85000"/>
              <a:buFont typeface="+mj-lt"/>
              <a:buAutoNum type="arabicPeriod"/>
            </a:pPr>
            <a:r>
              <a:rPr lang="en-US" altLang="en-US" sz="4000" dirty="0">
                <a:latin typeface="Arial" panose="020B0604020202020204" pitchFamily="34" charset="0"/>
              </a:rPr>
              <a:t>Add App Name and Branding</a:t>
            </a:r>
          </a:p>
          <a:p>
            <a:pPr marL="742950" indent="-742950">
              <a:lnSpc>
                <a:spcPct val="110000"/>
              </a:lnSpc>
              <a:buClr>
                <a:schemeClr val="tx1"/>
              </a:buClr>
              <a:buSzPct val="85000"/>
              <a:buFont typeface="+mj-lt"/>
              <a:buAutoNum type="arabicPeriod"/>
            </a:pPr>
            <a:r>
              <a:rPr lang="en-US" altLang="en-US" sz="4000" dirty="0">
                <a:latin typeface="Arial" panose="020B0604020202020204" pitchFamily="34" charset="0"/>
              </a:rPr>
              <a:t>Add Dashboard, Reports and *Custom Objects to Navigation</a:t>
            </a:r>
          </a:p>
          <a:p>
            <a:pPr marL="742950" indent="-742950">
              <a:lnSpc>
                <a:spcPct val="110000"/>
              </a:lnSpc>
              <a:buClr>
                <a:schemeClr val="tx1"/>
              </a:buClr>
              <a:buSzPct val="85000"/>
              <a:buFont typeface="+mj-lt"/>
              <a:buAutoNum type="arabicPeriod"/>
            </a:pPr>
            <a:r>
              <a:rPr lang="en-US" altLang="en-US" sz="4000" dirty="0">
                <a:latin typeface="Arial" panose="020B0604020202020204" pitchFamily="34" charset="0"/>
              </a:rPr>
              <a:t>Add permissions for “System Administrator” profile</a:t>
            </a:r>
          </a:p>
        </p:txBody>
      </p:sp>
      <p:sp>
        <p:nvSpPr>
          <p:cNvPr id="3" name="Title 2">
            <a:extLst>
              <a:ext uri="{FF2B5EF4-FFF2-40B4-BE49-F238E27FC236}">
                <a16:creationId xmlns:a16="http://schemas.microsoft.com/office/drawing/2014/main" id="{E5822B71-D8C2-425A-A908-5DF2D705710A}"/>
              </a:ext>
            </a:extLst>
          </p:cNvPr>
          <p:cNvSpPr>
            <a:spLocks noGrp="1"/>
          </p:cNvSpPr>
          <p:nvPr>
            <p:ph type="title"/>
          </p:nvPr>
        </p:nvSpPr>
        <p:spPr/>
        <p:txBody>
          <a:bodyPr/>
          <a:lstStyle/>
          <a:p>
            <a:r>
              <a:rPr lang="en-US" dirty="0"/>
              <a:t>Creating a New Salesforce App</a:t>
            </a:r>
          </a:p>
        </p:txBody>
      </p:sp>
    </p:spTree>
    <p:extLst>
      <p:ext uri="{BB962C8B-B14F-4D97-AF65-F5344CB8AC3E}">
        <p14:creationId xmlns:p14="http://schemas.microsoft.com/office/powerpoint/2010/main" val="320422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dirty="0"/>
              <a:t>Creating a New Salesforce App</a:t>
            </a:r>
            <a:endParaRPr lang="en-US" altLang="en-US" dirty="0">
              <a:latin typeface="Arial" panose="020B0604020202020204" pitchFamily="34" charset="0"/>
            </a:endParaRPr>
          </a:p>
        </p:txBody>
      </p:sp>
      <p:pic>
        <p:nvPicPr>
          <p:cNvPr id="8" name="Picture 7" descr="Screenshot of New Lightning App options for App Details and Branding.">
            <a:extLst>
              <a:ext uri="{FF2B5EF4-FFF2-40B4-BE49-F238E27FC236}">
                <a16:creationId xmlns:a16="http://schemas.microsoft.com/office/drawing/2014/main" id="{C726A8EC-E914-4B52-A637-843E6E05F5B6}"/>
              </a:ext>
            </a:extLst>
          </p:cNvPr>
          <p:cNvPicPr>
            <a:picLocks noChangeAspect="1"/>
          </p:cNvPicPr>
          <p:nvPr/>
        </p:nvPicPr>
        <p:blipFill>
          <a:blip r:embed="rId3"/>
          <a:stretch>
            <a:fillRect/>
          </a:stretch>
        </p:blipFill>
        <p:spPr>
          <a:xfrm>
            <a:off x="54877" y="1282871"/>
            <a:ext cx="7967446" cy="5399143"/>
          </a:xfrm>
          <a:prstGeom prst="rect">
            <a:avLst/>
          </a:prstGeom>
        </p:spPr>
      </p:pic>
      <p:sp>
        <p:nvSpPr>
          <p:cNvPr id="9" name="TextBox 8">
            <a:extLst>
              <a:ext uri="{FF2B5EF4-FFF2-40B4-BE49-F238E27FC236}">
                <a16:creationId xmlns:a16="http://schemas.microsoft.com/office/drawing/2014/main" id="{EAA1C126-E297-42FD-AD83-2AC03FD171C3}"/>
              </a:ext>
            </a:extLst>
          </p:cNvPr>
          <p:cNvSpPr txBox="1"/>
          <p:nvPr/>
        </p:nvSpPr>
        <p:spPr>
          <a:xfrm>
            <a:off x="5845630" y="5355717"/>
            <a:ext cx="3243494" cy="830997"/>
          </a:xfrm>
          <a:prstGeom prst="rect">
            <a:avLst/>
          </a:prstGeom>
          <a:solidFill>
            <a:schemeClr val="accent1">
              <a:lumMod val="60000"/>
              <a:lumOff val="40000"/>
            </a:schemeClr>
          </a:solidFill>
        </p:spPr>
        <p:txBody>
          <a:bodyPr wrap="square" rtlCol="0">
            <a:spAutoFit/>
          </a:bodyPr>
          <a:lstStyle/>
          <a:p>
            <a:pPr algn="ctr"/>
            <a:r>
              <a:rPr lang="en-US" dirty="0">
                <a:latin typeface="+mn-lt"/>
              </a:rPr>
              <a:t>Click Next until Navigation Items page</a:t>
            </a:r>
          </a:p>
        </p:txBody>
      </p:sp>
    </p:spTree>
    <p:extLst>
      <p:ext uri="{BB962C8B-B14F-4D97-AF65-F5344CB8AC3E}">
        <p14:creationId xmlns:p14="http://schemas.microsoft.com/office/powerpoint/2010/main" val="11905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dirty="0"/>
              <a:t>Creating a New Salesforce App</a:t>
            </a:r>
            <a:endParaRPr lang="en-US" altLang="en-US" dirty="0">
              <a:latin typeface="Arial" panose="020B0604020202020204" pitchFamily="34" charset="0"/>
            </a:endParaRPr>
          </a:p>
        </p:txBody>
      </p:sp>
      <p:pic>
        <p:nvPicPr>
          <p:cNvPr id="3" name="Picture 2" descr="Screenshot of New Lightning App options for Navigation Items.">
            <a:extLst>
              <a:ext uri="{FF2B5EF4-FFF2-40B4-BE49-F238E27FC236}">
                <a16:creationId xmlns:a16="http://schemas.microsoft.com/office/drawing/2014/main" id="{985100D6-A66A-4FE2-A839-A0DEBC60AD9E}"/>
              </a:ext>
            </a:extLst>
          </p:cNvPr>
          <p:cNvPicPr>
            <a:picLocks noChangeAspect="1"/>
          </p:cNvPicPr>
          <p:nvPr/>
        </p:nvPicPr>
        <p:blipFill>
          <a:blip r:embed="rId3"/>
          <a:stretch>
            <a:fillRect/>
          </a:stretch>
        </p:blipFill>
        <p:spPr>
          <a:xfrm>
            <a:off x="1018120" y="1256518"/>
            <a:ext cx="7297168" cy="5601482"/>
          </a:xfrm>
          <a:prstGeom prst="rect">
            <a:avLst/>
          </a:prstGeom>
        </p:spPr>
      </p:pic>
    </p:spTree>
    <p:extLst>
      <p:ext uri="{BB962C8B-B14F-4D97-AF65-F5344CB8AC3E}">
        <p14:creationId xmlns:p14="http://schemas.microsoft.com/office/powerpoint/2010/main" val="235029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0999" y="88900"/>
            <a:ext cx="8571411" cy="914400"/>
          </a:xfrm>
          <a:noFill/>
        </p:spPr>
        <p:txBody>
          <a:bodyPr/>
          <a:lstStyle/>
          <a:p>
            <a:r>
              <a:rPr lang="en-US" dirty="0"/>
              <a:t>Creating a New Salesforce App</a:t>
            </a:r>
            <a:endParaRPr lang="en-US" altLang="en-US" dirty="0">
              <a:latin typeface="Arial" panose="020B0604020202020204" pitchFamily="34" charset="0"/>
            </a:endParaRPr>
          </a:p>
        </p:txBody>
      </p:sp>
      <p:pic>
        <p:nvPicPr>
          <p:cNvPr id="3" name="Picture 2" descr="Screenshot of New Lightning App options for User Profiles.">
            <a:extLst>
              <a:ext uri="{FF2B5EF4-FFF2-40B4-BE49-F238E27FC236}">
                <a16:creationId xmlns:a16="http://schemas.microsoft.com/office/drawing/2014/main" id="{D5E22EB2-8E08-4D52-AF13-2C0621C3031E}"/>
              </a:ext>
            </a:extLst>
          </p:cNvPr>
          <p:cNvPicPr>
            <a:picLocks noChangeAspect="1"/>
          </p:cNvPicPr>
          <p:nvPr/>
        </p:nvPicPr>
        <p:blipFill>
          <a:blip r:embed="rId3"/>
          <a:stretch>
            <a:fillRect/>
          </a:stretch>
        </p:blipFill>
        <p:spPr>
          <a:xfrm>
            <a:off x="1575969" y="1310513"/>
            <a:ext cx="5992061" cy="5458587"/>
          </a:xfrm>
          <a:prstGeom prst="rect">
            <a:avLst/>
          </a:prstGeom>
        </p:spPr>
      </p:pic>
    </p:spTree>
    <p:extLst>
      <p:ext uri="{BB962C8B-B14F-4D97-AF65-F5344CB8AC3E}">
        <p14:creationId xmlns:p14="http://schemas.microsoft.com/office/powerpoint/2010/main" val="63135681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Office\Templates\Blank Presentation.pot</Template>
  <TotalTime>0</TotalTime>
  <Words>765</Words>
  <Application>Microsoft Office PowerPoint</Application>
  <PresentationFormat>On-screen Show (4:3)</PresentationFormat>
  <Paragraphs>165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Blank Presentation</vt:lpstr>
      <vt:lpstr>Intro to MIS - MGS351</vt:lpstr>
      <vt:lpstr>Chapter Overview</vt:lpstr>
      <vt:lpstr>PowerPoint Presentation</vt:lpstr>
      <vt:lpstr>Salesforce App Launcher &amp; Setup Menu</vt:lpstr>
      <vt:lpstr>Salesforce App Launcher</vt:lpstr>
      <vt:lpstr>Creating a New Salesforce App</vt:lpstr>
      <vt:lpstr>Creating a New Salesforce App</vt:lpstr>
      <vt:lpstr>Creating a New Salesforce App</vt:lpstr>
      <vt:lpstr>Creating a New Salesforce App</vt:lpstr>
      <vt:lpstr>Salesforce Apps and Navigation</vt:lpstr>
      <vt:lpstr>Objects (Tables)</vt:lpstr>
      <vt:lpstr>Salesforce Setup Menu - Object Manager</vt:lpstr>
      <vt:lpstr>Object Manager - Custom and Standard Objects</vt:lpstr>
      <vt:lpstr>Fields and Relationships - Standard Fields and Record Name</vt:lpstr>
      <vt:lpstr>Primary Key / Record ID</vt:lpstr>
      <vt:lpstr>Field Data Types</vt:lpstr>
      <vt:lpstr>Field Data Types (cont.)</vt:lpstr>
      <vt:lpstr>Field Properties</vt:lpstr>
      <vt:lpstr>Questions &amp; Requested Updates from HR Users</vt:lpstr>
      <vt:lpstr>Implementing ERDs</vt:lpstr>
      <vt:lpstr>Implementing ERDs</vt:lpstr>
      <vt:lpstr>Implementing ERDs (cont.)</vt:lpstr>
      <vt:lpstr>Relationships Example</vt:lpstr>
      <vt:lpstr>Create a Uniquely Named Custom Object</vt:lpstr>
      <vt:lpstr>Create a Custom Object - Select Record Name Data Type</vt:lpstr>
      <vt:lpstr>Create a Custom Object - Other Settings</vt:lpstr>
      <vt:lpstr>Create a Custom Object - Custom Tab Wizard (3 Steps)</vt:lpstr>
      <vt:lpstr>Add Foreign Key to Create Relationship</vt:lpstr>
      <vt:lpstr>Add Foreign Key to Create Relationship</vt:lpstr>
      <vt:lpstr>Add Foreign Key to Create Relationship</vt:lpstr>
      <vt:lpstr>Salesforce Relationships Example</vt:lpstr>
      <vt:lpstr>Implementing ERDs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2018-01-13T02:26:20Z</dcterms:created>
  <dcterms:modified xsi:type="dcterms:W3CDTF">2026-03-03T07:07:12Z</dcterms:modified>
</cp:coreProperties>
</file>