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
  </p:notesMasterIdLst>
  <p:handoutMasterIdLst>
    <p:handoutMasterId r:id="rId27"/>
  </p:handoutMasterIdLst>
  <p:sldIdLst>
    <p:sldId id="619" r:id="rId2"/>
    <p:sldId id="652" r:id="rId3"/>
    <p:sldId id="674" r:id="rId4"/>
    <p:sldId id="677" r:id="rId5"/>
    <p:sldId id="678" r:id="rId6"/>
    <p:sldId id="683" r:id="rId7"/>
    <p:sldId id="679" r:id="rId8"/>
    <p:sldId id="684" r:id="rId9"/>
    <p:sldId id="685" r:id="rId10"/>
    <p:sldId id="694" r:id="rId11"/>
    <p:sldId id="693" r:id="rId12"/>
    <p:sldId id="660" r:id="rId13"/>
    <p:sldId id="682" r:id="rId14"/>
    <p:sldId id="661" r:id="rId15"/>
    <p:sldId id="662" r:id="rId16"/>
    <p:sldId id="663" r:id="rId17"/>
    <p:sldId id="664" r:id="rId18"/>
    <p:sldId id="680" r:id="rId19"/>
    <p:sldId id="673" r:id="rId20"/>
    <p:sldId id="688" r:id="rId21"/>
    <p:sldId id="689" r:id="rId22"/>
    <p:sldId id="690" r:id="rId23"/>
    <p:sldId id="691" r:id="rId24"/>
    <p:sldId id="692" r:id="rId25"/>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8080"/>
    <a:srgbClr val="00A44A"/>
    <a:srgbClr val="FF0000"/>
    <a:srgbClr val="CCECFF"/>
    <a:srgbClr val="FFFFCC"/>
    <a:srgbClr val="66CCFF"/>
    <a:srgbClr val="66FFCC"/>
    <a:srgbClr val="CCFF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8" autoAdjust="0"/>
    <p:restoredTop sz="75829" autoAdjust="0"/>
  </p:normalViewPr>
  <p:slideViewPr>
    <p:cSldViewPr snapToGrid="0">
      <p:cViewPr varScale="1">
        <p:scale>
          <a:sx n="92" d="100"/>
          <a:sy n="92" d="100"/>
        </p:scale>
        <p:origin x="1145" y="58"/>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5772BC-130E-4BA7-926D-8754147A7E77}" type="slidenum">
              <a:rPr lang="en-US" altLang="en-US" sz="1200" smtClean="0"/>
              <a:pPr/>
              <a:t>10</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82210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EFB60F-BC25-4236-A34B-34A74C821C38}" type="slidenum">
              <a:rPr lang="en-US" altLang="en-US" sz="1200" smtClean="0"/>
              <a:pPr/>
              <a:t>11</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r>
              <a:rPr lang="en-US" altLang="en-US" dirty="0"/>
              <a:t>https://help.salesforce.com/articleView?id=glossary.htm </a:t>
            </a:r>
          </a:p>
          <a:p>
            <a:endParaRPr lang="en-US" altLang="en-US" dirty="0"/>
          </a:p>
          <a:p>
            <a:r>
              <a:rPr lang="en-US" altLang="en-US" dirty="0"/>
              <a:t>Org: </a:t>
            </a:r>
            <a:r>
              <a:rPr lang="en-US" sz="1200" b="0" i="0" kern="1200" dirty="0">
                <a:solidFill>
                  <a:schemeClr val="tx1"/>
                </a:solidFill>
                <a:effectLst/>
                <a:latin typeface="Times New Roman" pitchFamily="18" charset="0"/>
                <a:ea typeface="+mn-ea"/>
                <a:cs typeface="+mn-cs"/>
              </a:rPr>
              <a:t>An org is an abbreviation of organization as it pertains to a deployment of Salesforce with a defined set of licensed users. An org is the virtual space provided to an individual customer of Salesforce. Your org includes all of your data and applications, and is separate from all other orgs.</a:t>
            </a:r>
          </a:p>
          <a:p>
            <a:endParaRPr lang="en-US" altLang="en-US" sz="1200" b="0" i="0" kern="1200" dirty="0">
              <a:solidFill>
                <a:schemeClr val="tx1"/>
              </a:solidFill>
              <a:effectLst/>
              <a:latin typeface="Times New Roman" pitchFamily="18" charset="0"/>
              <a:ea typeface="+mn-ea"/>
              <a:cs typeface="+mn-cs"/>
            </a:endParaRPr>
          </a:p>
          <a:p>
            <a:r>
              <a:rPr lang="en-US" dirty="0">
                <a:effectLst/>
              </a:rPr>
              <a:t>App: </a:t>
            </a:r>
            <a:r>
              <a:rPr lang="en-US" dirty="0"/>
              <a:t>Short for “application.” A </a:t>
            </a:r>
            <a:r>
              <a:rPr lang="en-US" dirty="0">
                <a:effectLst/>
              </a:rPr>
              <a:t>collection of components such as tabs, reports, dashboards, and Visualforce pages that address a specific business need. Salesforce provides standard apps such as Sales and Service. You can customize the standard apps to match the way you work. In addition, you can package an app and upload it to the AppExchange along with related components such as custom fields, custom tabs, and custom objects.</a:t>
            </a:r>
          </a:p>
          <a:p>
            <a:endParaRPr lang="en-US" altLang="en-US" sz="1200" b="0" i="0" kern="1200" dirty="0">
              <a:solidFill>
                <a:schemeClr val="tx1"/>
              </a:solidFill>
              <a:effectLst/>
              <a:latin typeface="Times New Roman" pitchFamily="18" charset="0"/>
              <a:ea typeface="+mn-ea"/>
              <a:cs typeface="+mn-cs"/>
            </a:endParaRPr>
          </a:p>
          <a:p>
            <a:pPr fontAlgn="base"/>
            <a:r>
              <a:rPr lang="en-US" sz="1200" b="0" i="0" kern="1200" dirty="0">
                <a:solidFill>
                  <a:schemeClr val="tx1"/>
                </a:solidFill>
                <a:effectLst/>
                <a:latin typeface="Times New Roman" pitchFamily="18" charset="0"/>
                <a:ea typeface="+mn-ea"/>
                <a:cs typeface="+mn-cs"/>
              </a:rPr>
              <a:t>Salesforce provides standard apps such as Sales and Service.</a:t>
            </a:r>
          </a:p>
          <a:p>
            <a:pPr fontAlgn="base"/>
            <a:r>
              <a:rPr lang="en-US" sz="1200" b="0" i="0" kern="1200" dirty="0">
                <a:solidFill>
                  <a:schemeClr val="tx1"/>
                </a:solidFill>
                <a:effectLst/>
                <a:latin typeface="Times New Roman" pitchFamily="18" charset="0"/>
                <a:ea typeface="+mn-ea"/>
                <a:cs typeface="+mn-cs"/>
              </a:rPr>
              <a:t>You can also build your own on-demand apps by grouping items into new custom apps. A custom app consists of a label, a description, and an ordered list of items, which often includes tabs. You can also add custom logos and branding to your custom apps.</a:t>
            </a:r>
          </a:p>
        </p:txBody>
      </p:sp>
    </p:spTree>
    <p:extLst>
      <p:ext uri="{BB962C8B-B14F-4D97-AF65-F5344CB8AC3E}">
        <p14:creationId xmlns:p14="http://schemas.microsoft.com/office/powerpoint/2010/main" val="56927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AB3DEC-00BB-499A-ADB4-C8EBD17BDF1F}" type="slidenum">
              <a:rPr lang="en-US" altLang="en-US" sz="1200" smtClean="0"/>
              <a:pPr/>
              <a:t>12</a:t>
            </a:fld>
            <a:endParaRPr lang="en-US" altLang="en-US" sz="12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r>
              <a:rPr lang="en-US" altLang="en-US" dirty="0"/>
              <a:t>Objects are tables in a database.</a:t>
            </a:r>
          </a:p>
          <a:p>
            <a:endParaRPr lang="en-US" altLang="en-US" dirty="0"/>
          </a:p>
          <a:p>
            <a:r>
              <a:rPr lang="en-US" sz="1200" b="1" kern="1200" dirty="0">
                <a:solidFill>
                  <a:schemeClr val="tx1"/>
                </a:solidFill>
                <a:effectLst/>
                <a:latin typeface="Times New Roman" pitchFamily="18" charset="0"/>
                <a:ea typeface="+mn-ea"/>
                <a:cs typeface="+mn-cs"/>
              </a:rPr>
              <a:t>Opportunities</a:t>
            </a:r>
            <a:r>
              <a:rPr lang="en-US" sz="1200" kern="1200" dirty="0">
                <a:solidFill>
                  <a:schemeClr val="tx1"/>
                </a:solidFill>
                <a:effectLst/>
                <a:latin typeface="Times New Roman" pitchFamily="18" charset="0"/>
                <a:ea typeface="+mn-ea"/>
                <a:cs typeface="+mn-cs"/>
              </a:rPr>
              <a:t> are leads that are qualified to buy.</a:t>
            </a:r>
          </a:p>
          <a:p>
            <a:r>
              <a:rPr lang="en-US" sz="1200" kern="1200" dirty="0">
                <a:solidFill>
                  <a:schemeClr val="tx1"/>
                </a:solidFill>
                <a:effectLst/>
                <a:latin typeface="Times New Roman" pitchFamily="18" charset="0"/>
                <a:ea typeface="+mn-ea"/>
                <a:cs typeface="+mn-cs"/>
              </a:rPr>
              <a:t>When a </a:t>
            </a:r>
            <a:r>
              <a:rPr lang="en-US" sz="1200" b="1" kern="1200" dirty="0">
                <a:solidFill>
                  <a:schemeClr val="tx1"/>
                </a:solidFill>
                <a:effectLst/>
                <a:latin typeface="Times New Roman" pitchFamily="18" charset="0"/>
                <a:ea typeface="+mn-ea"/>
                <a:cs typeface="+mn-cs"/>
              </a:rPr>
              <a:t>lead</a:t>
            </a:r>
            <a:r>
              <a:rPr lang="en-US" sz="1200" kern="1200" dirty="0">
                <a:solidFill>
                  <a:schemeClr val="tx1"/>
                </a:solidFill>
                <a:effectLst/>
                <a:latin typeface="Times New Roman" pitchFamily="18" charset="0"/>
                <a:ea typeface="+mn-ea"/>
                <a:cs typeface="+mn-cs"/>
              </a:rPr>
              <a:t> is converted, an </a:t>
            </a:r>
            <a:r>
              <a:rPr lang="en-US" sz="1200" b="1" kern="1200" dirty="0">
                <a:solidFill>
                  <a:schemeClr val="tx1"/>
                </a:solidFill>
                <a:effectLst/>
                <a:latin typeface="Times New Roman" pitchFamily="18" charset="0"/>
                <a:ea typeface="+mn-ea"/>
                <a:cs typeface="+mn-cs"/>
              </a:rPr>
              <a:t>account</a:t>
            </a:r>
            <a:r>
              <a:rPr lang="en-US" sz="1200" kern="1200" dirty="0">
                <a:solidFill>
                  <a:schemeClr val="tx1"/>
                </a:solidFill>
                <a:effectLst/>
                <a:latin typeface="Times New Roman" pitchFamily="18" charset="0"/>
                <a:ea typeface="+mn-ea"/>
                <a:cs typeface="+mn-cs"/>
              </a:rPr>
              <a:t> and </a:t>
            </a:r>
            <a:r>
              <a:rPr lang="en-US" sz="1200" b="1" kern="1200" dirty="0">
                <a:solidFill>
                  <a:schemeClr val="tx1"/>
                </a:solidFill>
                <a:effectLst/>
                <a:latin typeface="Times New Roman" pitchFamily="18" charset="0"/>
                <a:ea typeface="+mn-ea"/>
                <a:cs typeface="+mn-cs"/>
              </a:rPr>
              <a:t>contact</a:t>
            </a:r>
            <a:r>
              <a:rPr lang="en-US" sz="1200" kern="1200" dirty="0">
                <a:solidFill>
                  <a:schemeClr val="tx1"/>
                </a:solidFill>
                <a:effectLst/>
                <a:latin typeface="Times New Roman" pitchFamily="18" charset="0"/>
                <a:ea typeface="+mn-ea"/>
                <a:cs typeface="+mn-cs"/>
              </a:rPr>
              <a:t> are also created in Salesforce. An </a:t>
            </a:r>
            <a:r>
              <a:rPr lang="en-US" sz="1200" b="1" kern="1200" dirty="0">
                <a:solidFill>
                  <a:schemeClr val="tx1"/>
                </a:solidFill>
                <a:effectLst/>
                <a:latin typeface="Times New Roman" pitchFamily="18" charset="0"/>
                <a:ea typeface="+mn-ea"/>
                <a:cs typeface="+mn-cs"/>
              </a:rPr>
              <a:t>account</a:t>
            </a:r>
            <a:r>
              <a:rPr lang="en-US" sz="1200" kern="1200" dirty="0">
                <a:solidFill>
                  <a:schemeClr val="tx1"/>
                </a:solidFill>
                <a:effectLst/>
                <a:latin typeface="Times New Roman" pitchFamily="18" charset="0"/>
                <a:ea typeface="+mn-ea"/>
                <a:cs typeface="+mn-cs"/>
              </a:rPr>
              <a:t> is a company you’re doing business with, and a </a:t>
            </a:r>
            <a:r>
              <a:rPr lang="en-US" sz="1200" b="1" kern="1200" dirty="0">
                <a:solidFill>
                  <a:schemeClr val="tx1"/>
                </a:solidFill>
                <a:effectLst/>
                <a:latin typeface="Times New Roman" pitchFamily="18" charset="0"/>
                <a:ea typeface="+mn-ea"/>
                <a:cs typeface="+mn-cs"/>
              </a:rPr>
              <a:t>contact</a:t>
            </a:r>
            <a:r>
              <a:rPr lang="en-US" sz="1200" kern="1200" dirty="0">
                <a:solidFill>
                  <a:schemeClr val="tx1"/>
                </a:solidFill>
                <a:effectLst/>
                <a:latin typeface="Times New Roman" pitchFamily="18" charset="0"/>
                <a:ea typeface="+mn-ea"/>
                <a:cs typeface="+mn-cs"/>
              </a:rPr>
              <a:t> is someone who works at that account.</a:t>
            </a:r>
          </a:p>
        </p:txBody>
      </p:sp>
    </p:spTree>
    <p:extLst>
      <p:ext uri="{BB962C8B-B14F-4D97-AF65-F5344CB8AC3E}">
        <p14:creationId xmlns:p14="http://schemas.microsoft.com/office/powerpoint/2010/main" val="36392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An object allows you to store information in your Salesforce organization. The object is the overall definition of the type of information you are storing. For example, the case object allow you to store information regarding customer inquiries. For each object, your organization will have multiple records that store the information about specific instances of that type of data. </a:t>
            </a: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13</a:t>
            </a:fld>
            <a:endParaRPr lang="en-US" altLang="en-US"/>
          </a:p>
        </p:txBody>
      </p:sp>
    </p:spTree>
    <p:extLst>
      <p:ext uri="{BB962C8B-B14F-4D97-AF65-F5344CB8AC3E}">
        <p14:creationId xmlns:p14="http://schemas.microsoft.com/office/powerpoint/2010/main" val="149776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C08329-6D2D-4D83-8405-66C778E68B0D}" type="slidenum">
              <a:rPr lang="en-US" altLang="en-US" sz="1200" smtClean="0"/>
              <a:pPr/>
              <a:t>14</a:t>
            </a:fld>
            <a:endParaRPr lang="en-US" altLang="en-US"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r>
              <a:rPr lang="en-US" dirty="0"/>
              <a:t>List View: Displays items (for example, accounts or contacts) based on specific criteria. Salesforce provides some predefined views.</a:t>
            </a:r>
          </a:p>
        </p:txBody>
      </p:sp>
    </p:spTree>
    <p:extLst>
      <p:ext uri="{BB962C8B-B14F-4D97-AF65-F5344CB8AC3E}">
        <p14:creationId xmlns:p14="http://schemas.microsoft.com/office/powerpoint/2010/main" val="131752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5B4B24-B106-43E6-8B3F-99E3A4EB702E}" type="slidenum">
              <a:rPr lang="en-US" altLang="en-US" sz="1200" smtClean="0"/>
              <a:pPr/>
              <a:t>15</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Times New Roman" pitchFamily="18" charset="0"/>
                <a:ea typeface="+mn-ea"/>
                <a:cs typeface="+mn-cs"/>
              </a:rPr>
              <a:t>Page layout is the organization of fields, custom links, and related lists on a record detail or edit page. Use page layouts primarily for organizing pages for your users.</a:t>
            </a:r>
          </a:p>
        </p:txBody>
      </p:sp>
    </p:spTree>
    <p:extLst>
      <p:ext uri="{BB962C8B-B14F-4D97-AF65-F5344CB8AC3E}">
        <p14:creationId xmlns:p14="http://schemas.microsoft.com/office/powerpoint/2010/main" val="238700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E11661-2D16-4484-90EC-D646DC8EC17D}" type="slidenum">
              <a:rPr lang="en-US" altLang="en-US" sz="1200" smtClean="0"/>
              <a:pPr/>
              <a:t>16</a:t>
            </a:fld>
            <a:endParaRPr lang="en-US" alt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a:solidFill>
                  <a:schemeClr val="tx1"/>
                </a:solidFill>
                <a:effectLst/>
                <a:latin typeface="Times New Roman" pitchFamily="18" charset="0"/>
                <a:ea typeface="+mn-ea"/>
                <a:cs typeface="+mn-cs"/>
              </a:rPr>
              <a:t>A dashboard is a visual display of key metrics and trends for records in your org. The relationship between a dashboard component and report is 1:1; for each dashboard component, there is a single source report. </a:t>
            </a:r>
            <a:endParaRPr lang="en-US" sz="1200" b="0" i="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84390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36A0D0-30DC-4864-8924-5EA3EBB062ED}" type="slidenum">
              <a:rPr lang="en-US" altLang="en-US" sz="1200" smtClean="0"/>
              <a:pPr/>
              <a:t>17</a:t>
            </a:fld>
            <a:endParaRPr lang="en-US" alt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100186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184447-B664-49F7-ABE8-9955480ACB2C}" type="slidenum">
              <a:rPr lang="en-US" altLang="en-US" sz="1200" smtClean="0"/>
              <a:pPr/>
              <a:t>18</a:t>
            </a:fld>
            <a:endParaRPr lang="en-US" altLang="en-US"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693979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7EC7A6-4577-4A05-A5E6-388F86A42D21}" type="slidenum">
              <a:rPr lang="en-US" altLang="en-US" sz="1200" smtClean="0"/>
              <a:pPr/>
              <a:t>19</a:t>
            </a:fld>
            <a:endParaRPr lang="en-US" altLang="en-US" sz="12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6423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5772BC-130E-4BA7-926D-8754147A7E77}" type="slidenum">
              <a:rPr lang="en-US" altLang="en-US" sz="1200" smtClean="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3893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EFB60F-BC25-4236-A34B-34A74C821C38}" type="slidenum">
              <a:rPr lang="en-US" altLang="en-US" sz="1200" smtClean="0"/>
              <a:pPr/>
              <a:t>20</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1523800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EFB60F-BC25-4236-A34B-34A74C821C38}" type="slidenum">
              <a:rPr lang="en-US" altLang="en-US" sz="1200" smtClean="0"/>
              <a:pPr/>
              <a:t>21</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250822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EFB60F-BC25-4236-A34B-34A74C821C38}" type="slidenum">
              <a:rPr lang="en-US" altLang="en-US" sz="1200" smtClean="0"/>
              <a:pPr/>
              <a:t>22</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83274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EFB60F-BC25-4236-A34B-34A74C821C38}" type="slidenum">
              <a:rPr lang="en-US" altLang="en-US" sz="1200" smtClean="0"/>
              <a:pPr/>
              <a:t>23</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3511528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EFB60F-BC25-4236-A34B-34A74C821C38}" type="slidenum">
              <a:rPr lang="en-US" altLang="en-US" sz="1200" smtClean="0"/>
              <a:pPr/>
              <a:t>24</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130665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CRM technology allows you to manage relationships with your customers and prospects and track data related to all of your interactions. It also helps teams collaborate, both internally and externally, gather insights from social media, track important metrics, and communicate via email, phone, social, and other channels.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effectLst/>
              </a:rPr>
              <a:t>- Software </a:t>
            </a:r>
            <a:r>
              <a:rPr lang="en-US" dirty="0">
                <a:effectLst/>
              </a:rPr>
              <a:t>as a Service (SaaS) is a delivery model where a software application is hosted as a service and provided to customers via the Internet. The SaaS vendor takes responsibility for the daily maintenance, operation, and support of the application and each customer's data. The service alleviates the need for customers to install, configure, and maintain applications with their own hardware, software, and related IT resources.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 Platform as a Service</a:t>
            </a:r>
            <a:r>
              <a:rPr lang="en-US" dirty="0"/>
              <a:t> (PaaS) is a</a:t>
            </a:r>
            <a:r>
              <a:rPr lang="en-US" dirty="0">
                <a:effectLst/>
              </a:rPr>
              <a:t>n environment where developers use programming tools offered by a service provider to create applications and deploy them in a cloud. The application is hosted as a service and provided to customers via the Internet. The PaaS vendor takes responsibility for the daily maintenance, operation, and support of the deployed application and each customer's data. The service alleviates the need for programmers to install, configure, and maintain the applications on their own hardware, software, and related IT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Cloud based means available through a web browser, tablet or mobile device.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Contains built-in capabilities and ability to customize.</a:t>
            </a:r>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3</a:t>
            </a:fld>
            <a:endParaRPr lang="en-US" altLang="en-US"/>
          </a:p>
        </p:txBody>
      </p:sp>
    </p:spTree>
    <p:extLst>
      <p:ext uri="{BB962C8B-B14F-4D97-AF65-F5344CB8AC3E}">
        <p14:creationId xmlns:p14="http://schemas.microsoft.com/office/powerpoint/2010/main" val="402387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4</a:t>
            </a:fld>
            <a:endParaRPr lang="en-US" altLang="en-US"/>
          </a:p>
        </p:txBody>
      </p:sp>
    </p:spTree>
    <p:extLst>
      <p:ext uri="{BB962C8B-B14F-4D97-AF65-F5344CB8AC3E}">
        <p14:creationId xmlns:p14="http://schemas.microsoft.com/office/powerpoint/2010/main" val="246441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5</a:t>
            </a:fld>
            <a:endParaRPr lang="en-US" altLang="en-US"/>
          </a:p>
        </p:txBody>
      </p:sp>
    </p:spTree>
    <p:extLst>
      <p:ext uri="{BB962C8B-B14F-4D97-AF65-F5344CB8AC3E}">
        <p14:creationId xmlns:p14="http://schemas.microsoft.com/office/powerpoint/2010/main" val="205568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6</a:t>
            </a:fld>
            <a:endParaRPr lang="en-US">
              <a:latin typeface="Arial" pitchFamily="34" charset="0"/>
            </a:endParaRPr>
          </a:p>
        </p:txBody>
      </p:sp>
    </p:spTree>
    <p:extLst>
      <p:ext uri="{BB962C8B-B14F-4D97-AF65-F5344CB8AC3E}">
        <p14:creationId xmlns:p14="http://schemas.microsoft.com/office/powerpoint/2010/main" val="275002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7</a:t>
            </a:fld>
            <a:endParaRPr lang="en-US" altLang="en-US"/>
          </a:p>
        </p:txBody>
      </p:sp>
    </p:spTree>
    <p:extLst>
      <p:ext uri="{BB962C8B-B14F-4D97-AF65-F5344CB8AC3E}">
        <p14:creationId xmlns:p14="http://schemas.microsoft.com/office/powerpoint/2010/main" val="251696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8</a:t>
            </a:fld>
            <a:endParaRPr lang="en-US" altLang="en-US"/>
          </a:p>
        </p:txBody>
      </p:sp>
    </p:spTree>
    <p:extLst>
      <p:ext uri="{BB962C8B-B14F-4D97-AF65-F5344CB8AC3E}">
        <p14:creationId xmlns:p14="http://schemas.microsoft.com/office/powerpoint/2010/main" val="171630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9</a:t>
            </a:fld>
            <a:endParaRPr lang="en-US" altLang="en-US"/>
          </a:p>
        </p:txBody>
      </p:sp>
    </p:spTree>
    <p:extLst>
      <p:ext uri="{BB962C8B-B14F-4D97-AF65-F5344CB8AC3E}">
        <p14:creationId xmlns:p14="http://schemas.microsoft.com/office/powerpoint/2010/main" val="252949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3FDFD3B-99A3-4DAE-9FE7-E6247F727FAC}" type="slidenum">
              <a:rPr lang="en-US" altLang="en-US"/>
              <a:pPr>
                <a:defRPr/>
              </a:pPr>
              <a:t>‹#›</a:t>
            </a:fld>
            <a:endParaRPr lang="en-US" altLang="en-US"/>
          </a:p>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F4A18791-FC75-44CA-945F-6E0C193E2DAB}" type="slidenum">
              <a:rPr lang="en-US" altLang="en-US"/>
              <a:pPr>
                <a:defRPr/>
              </a:pPr>
              <a:t>‹#›</a:t>
            </a:fld>
            <a:endParaRPr lang="en-US" altLang="en-US"/>
          </a:p>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A08D03CA-4B2F-4FB2-9C5F-D2D9B2D2647F}" type="slidenum">
              <a:rPr lang="en-US" altLang="en-US"/>
              <a:pPr>
                <a:defRPr/>
              </a:pPr>
              <a:t>‹#›</a:t>
            </a:fld>
            <a:endParaRPr lang="en-US" altLang="en-US"/>
          </a:p>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0BEC39B-7CBB-44B4-B537-C4133E537E60}" type="slidenum">
              <a:rPr lang="en-US" altLang="en-US"/>
              <a:pPr>
                <a:defRPr/>
              </a:pPr>
              <a:t>‹#›</a:t>
            </a:fld>
            <a:endParaRPr lang="en-US" altLang="en-US"/>
          </a:p>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EA18B4B9-F708-4F6E-AED7-A0272BCD67B8}" type="slidenum">
              <a:rPr lang="en-US" altLang="en-US"/>
              <a:pPr>
                <a:defRPr/>
              </a:pPr>
              <a:t>‹#›</a:t>
            </a:fld>
            <a:endParaRPr lang="en-US" altLang="en-US"/>
          </a:p>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660FC66E-602B-49F2-A8F0-E3B10850C7F7}" type="slidenum">
              <a:rPr lang="en-US" altLang="en-US"/>
              <a:pPr>
                <a:defRPr/>
              </a:pPr>
              <a:t>‹#›</a:t>
            </a:fld>
            <a:endParaRPr lang="en-US" altLang="en-US"/>
          </a:p>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08D6C1C1-8414-4248-A471-6E7EDA6CA1CE}" type="slidenum">
              <a:rPr lang="en-US" altLang="en-US"/>
              <a:pPr>
                <a:defRPr/>
              </a:pPr>
              <a:t>‹#›</a:t>
            </a:fld>
            <a:endParaRPr lang="en-US" altLang="en-US"/>
          </a:p>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9E7B3C56-F787-447F-B464-8D7509A82BFE}" type="slidenum">
              <a:rPr lang="en-US" altLang="en-US"/>
              <a:pPr>
                <a:defRPr/>
              </a:pPr>
              <a:t>‹#›</a:t>
            </a:fld>
            <a:endParaRPr lang="en-US" altLang="en-US"/>
          </a:p>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8CE6381-5DF8-4387-997B-DB5B6D681A11}" type="slidenum">
              <a:rPr lang="en-US" altLang="en-US"/>
              <a:pPr>
                <a:defRPr/>
              </a:pPr>
              <a:t>‹#›</a:t>
            </a:fld>
            <a:endParaRPr lang="en-US" altLang="en-US"/>
          </a:p>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A8C3D30-F0FC-4D6E-A0BD-67F90ABE9A0A}" type="slidenum">
              <a:rPr lang="en-US" altLang="en-US"/>
              <a:pPr>
                <a:defRPr/>
              </a:pPr>
              <a:t>‹#›</a:t>
            </a:fld>
            <a:endParaRPr lang="en-US" altLang="en-US"/>
          </a:p>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7A8BC03F-1004-4240-9ACC-7AE767718500}" type="slidenum">
              <a:rPr lang="en-US" altLang="en-US"/>
              <a:pPr>
                <a:defRPr/>
              </a:pPr>
              <a:t>‹#›</a:t>
            </a:fld>
            <a:endParaRPr lang="en-US" altLang="en-US"/>
          </a:p>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3647E637-ADEF-4697-8E9A-BC30D72806C0}" type="slidenum">
              <a:rPr lang="en-US" altLang="en-US"/>
              <a:pPr>
                <a:defRPr/>
              </a:pPr>
              <a:t>‹#›</a:t>
            </a:fld>
            <a:endParaRPr lang="en-US" altLang="en-US"/>
          </a:p>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a:t>v.1 </a:t>
            </a:r>
          </a:p>
          <a:p>
            <a:pPr>
              <a:defRPr/>
            </a:pPr>
            <a:fld id="{8EF4F7DA-5373-4A24-B1F2-0D4307511018}" type="slidenum">
              <a:rPr lang="en-US" altLang="en-US"/>
              <a:pPr>
                <a:defRPr/>
              </a:pPr>
              <a:t>‹#›</a:t>
            </a:fld>
            <a:endParaRPr lang="en-US" altLang="en-US"/>
          </a:p>
          <a:p>
            <a:pPr>
              <a:defRPr/>
            </a:pPr>
            <a:endParaRPr lang="en-US" altLang="en-US"/>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trailhead.salesforce.com/" TargetMode="Externa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railhead.salesforce.com/en/content/learn/modules/trailhead_basics?trailmix_creator_id=djmurray&amp;trailmix_id=mgs-351-hw-1" TargetMode="External"/><Relationship Id="rId11" Type="http://schemas.openxmlformats.org/officeDocument/2006/relationships/image" Target="../media/image15.png"/><Relationship Id="rId5" Type="http://schemas.openxmlformats.org/officeDocument/2006/relationships/hyperlink" Target="http://mgt2.buffalo.edu/departments/mss/djmurray/mgs351/HW6.html" TargetMode="External"/><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railhead.salesforc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ogin.salesforce.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ailhead.salesforc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Overview of Salesforce</a:t>
            </a:r>
          </a:p>
          <a:p>
            <a:pPr algn="ctr" eaLnBrk="1" hangingPunct="1">
              <a:buFont typeface="Arial" pitchFamily="34" charset="0"/>
              <a:buNone/>
            </a:pPr>
            <a:endParaRPr lang="en-US" sz="3600" dirty="0"/>
          </a:p>
          <a:p>
            <a:pPr algn="ctr" eaLnBrk="1" hangingPunct="1">
              <a:buFont typeface="Arial" pitchFamily="34" charset="0"/>
              <a:buNone/>
            </a:pPr>
            <a:r>
              <a:rPr lang="en-US" sz="3600" dirty="0"/>
              <a:t>Chapter 1</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p:txBody>
          <a:bodyPr/>
          <a:lstStyle/>
          <a:p>
            <a:r>
              <a:rPr lang="en-US" altLang="en-US" dirty="0">
                <a:latin typeface="Arial" panose="020B0604020202020204" pitchFamily="34" charset="0"/>
              </a:rPr>
              <a:t>Microsoft Access and Salesforce</a:t>
            </a:r>
          </a:p>
        </p:txBody>
      </p:sp>
      <p:sp>
        <p:nvSpPr>
          <p:cNvPr id="6147" name="Rectangle 2051"/>
          <p:cNvSpPr>
            <a:spLocks noGrp="1" noChangeArrowheads="1"/>
          </p:cNvSpPr>
          <p:nvPr>
            <p:ph sz="half" idx="1"/>
          </p:nvPr>
        </p:nvSpPr>
        <p:spPr/>
        <p:txBody>
          <a:bodyPr/>
          <a:lstStyle/>
          <a:p>
            <a:pPr marL="0" indent="0" algn="ctr">
              <a:lnSpc>
                <a:spcPct val="110000"/>
              </a:lnSpc>
              <a:buNone/>
            </a:pPr>
            <a:r>
              <a:rPr lang="en-US" altLang="en-US" sz="3600" u="sng" dirty="0">
                <a:latin typeface="Arial" panose="020B0604020202020204" pitchFamily="34" charset="0"/>
              </a:rPr>
              <a:t>MS Access</a:t>
            </a:r>
          </a:p>
          <a:p>
            <a:pPr lvl="1">
              <a:lnSpc>
                <a:spcPct val="110000"/>
              </a:lnSpc>
            </a:pPr>
            <a:r>
              <a:rPr lang="en-US" altLang="en-US" sz="3600" dirty="0">
                <a:solidFill>
                  <a:schemeClr val="accent1">
                    <a:lumMod val="50000"/>
                  </a:schemeClr>
                </a:solidFill>
                <a:latin typeface="Arial" panose="020B0604020202020204" pitchFamily="34" charset="0"/>
              </a:rPr>
              <a:t>Tables</a:t>
            </a:r>
          </a:p>
          <a:p>
            <a:pPr lvl="1">
              <a:lnSpc>
                <a:spcPct val="110000"/>
              </a:lnSpc>
            </a:pPr>
            <a:r>
              <a:rPr lang="en-US" altLang="en-US" sz="3600" dirty="0">
                <a:solidFill>
                  <a:srgbClr val="FF0000"/>
                </a:solidFill>
                <a:latin typeface="Arial" panose="020B0604020202020204" pitchFamily="34" charset="0"/>
              </a:rPr>
              <a:t>Queries</a:t>
            </a:r>
          </a:p>
          <a:p>
            <a:pPr lvl="1">
              <a:lnSpc>
                <a:spcPct val="110000"/>
              </a:lnSpc>
            </a:pPr>
            <a:r>
              <a:rPr lang="en-US" altLang="en-US" sz="3600" dirty="0">
                <a:solidFill>
                  <a:schemeClr val="accent2"/>
                </a:solidFill>
                <a:latin typeface="Arial" panose="020B0604020202020204" pitchFamily="34" charset="0"/>
              </a:rPr>
              <a:t>Forms</a:t>
            </a:r>
          </a:p>
          <a:p>
            <a:pPr lvl="1">
              <a:lnSpc>
                <a:spcPct val="110000"/>
              </a:lnSpc>
            </a:pPr>
            <a:r>
              <a:rPr lang="en-US" altLang="en-US" sz="3600" dirty="0">
                <a:latin typeface="Arial" panose="020B0604020202020204" pitchFamily="34" charset="0"/>
              </a:rPr>
              <a:t>Reports</a:t>
            </a:r>
          </a:p>
          <a:p>
            <a:pPr lvl="1">
              <a:lnSpc>
                <a:spcPct val="110000"/>
              </a:lnSpc>
            </a:pPr>
            <a:r>
              <a:rPr lang="en-US" altLang="en-US" sz="3600" dirty="0">
                <a:solidFill>
                  <a:srgbClr val="C00000"/>
                </a:solidFill>
                <a:latin typeface="Arial" panose="020B0604020202020204" pitchFamily="34" charset="0"/>
              </a:rPr>
              <a:t>Macros and Modules</a:t>
            </a:r>
          </a:p>
          <a:p>
            <a:pPr lvl="1">
              <a:lnSpc>
                <a:spcPct val="110000"/>
              </a:lnSpc>
            </a:pPr>
            <a:r>
              <a:rPr lang="en-US" altLang="en-US" sz="3600" dirty="0">
                <a:solidFill>
                  <a:srgbClr val="00823B"/>
                </a:solidFill>
                <a:latin typeface="Arial" panose="020B0604020202020204" pitchFamily="34" charset="0"/>
              </a:rPr>
              <a:t>Relationships</a:t>
            </a:r>
          </a:p>
        </p:txBody>
      </p:sp>
      <p:sp>
        <p:nvSpPr>
          <p:cNvPr id="2" name="Content Placeholder 1">
            <a:extLst>
              <a:ext uri="{FF2B5EF4-FFF2-40B4-BE49-F238E27FC236}">
                <a16:creationId xmlns:a16="http://schemas.microsoft.com/office/drawing/2014/main" id="{2E7F4A83-9DE1-4707-886A-4DBEB465E9D8}"/>
              </a:ext>
            </a:extLst>
          </p:cNvPr>
          <p:cNvSpPr>
            <a:spLocks noGrp="1"/>
          </p:cNvSpPr>
          <p:nvPr>
            <p:ph sz="half" idx="2"/>
          </p:nvPr>
        </p:nvSpPr>
        <p:spPr>
          <a:xfrm>
            <a:off x="4616450" y="1460500"/>
            <a:ext cx="4070350" cy="4851400"/>
          </a:xfrm>
        </p:spPr>
        <p:txBody>
          <a:bodyPr/>
          <a:lstStyle/>
          <a:p>
            <a:pPr marL="0" indent="0" algn="ctr">
              <a:lnSpc>
                <a:spcPct val="110000"/>
              </a:lnSpc>
              <a:buNone/>
            </a:pPr>
            <a:r>
              <a:rPr lang="en-US" altLang="en-US" sz="3600" u="sng" dirty="0">
                <a:latin typeface="Arial" panose="020B0604020202020204" pitchFamily="34" charset="0"/>
              </a:rPr>
              <a:t>Salesforce</a:t>
            </a:r>
            <a:endParaRPr lang="en-US" altLang="en-US" sz="4400" u="sng" dirty="0">
              <a:latin typeface="Arial" panose="020B0604020202020204" pitchFamily="34" charset="0"/>
            </a:endParaRPr>
          </a:p>
          <a:p>
            <a:pPr lvl="1">
              <a:lnSpc>
                <a:spcPct val="110000"/>
              </a:lnSpc>
            </a:pPr>
            <a:r>
              <a:rPr lang="en-US" altLang="en-US" sz="3600" dirty="0">
                <a:solidFill>
                  <a:schemeClr val="accent1">
                    <a:lumMod val="50000"/>
                  </a:schemeClr>
                </a:solidFill>
                <a:latin typeface="Arial" panose="020B0604020202020204" pitchFamily="34" charset="0"/>
              </a:rPr>
              <a:t>Objects</a:t>
            </a:r>
          </a:p>
          <a:p>
            <a:pPr lvl="1">
              <a:lnSpc>
                <a:spcPct val="110000"/>
              </a:lnSpc>
            </a:pPr>
            <a:r>
              <a:rPr lang="en-US" altLang="en-US" sz="3600" dirty="0">
                <a:solidFill>
                  <a:srgbClr val="FF0000"/>
                </a:solidFill>
                <a:latin typeface="Arial" panose="020B0604020202020204" pitchFamily="34" charset="0"/>
              </a:rPr>
              <a:t>List Views</a:t>
            </a:r>
          </a:p>
          <a:p>
            <a:pPr lvl="1">
              <a:lnSpc>
                <a:spcPct val="110000"/>
              </a:lnSpc>
            </a:pPr>
            <a:r>
              <a:rPr lang="en-US" altLang="en-US" sz="3600" dirty="0">
                <a:solidFill>
                  <a:schemeClr val="accent2"/>
                </a:solidFill>
                <a:latin typeface="Arial" panose="020B0604020202020204" pitchFamily="34" charset="0"/>
              </a:rPr>
              <a:t>Page Layouts</a:t>
            </a:r>
          </a:p>
          <a:p>
            <a:pPr lvl="1">
              <a:lnSpc>
                <a:spcPct val="110000"/>
              </a:lnSpc>
            </a:pPr>
            <a:r>
              <a:rPr lang="en-US" altLang="en-US" sz="3600" dirty="0">
                <a:latin typeface="Arial" panose="020B0604020202020204" pitchFamily="34" charset="0"/>
              </a:rPr>
              <a:t>Reports</a:t>
            </a:r>
          </a:p>
          <a:p>
            <a:pPr lvl="1">
              <a:lnSpc>
                <a:spcPct val="110000"/>
              </a:lnSpc>
            </a:pPr>
            <a:r>
              <a:rPr lang="en-US" altLang="en-US" sz="3600" dirty="0">
                <a:solidFill>
                  <a:srgbClr val="C00000"/>
                </a:solidFill>
                <a:latin typeface="Arial" panose="020B0604020202020204" pitchFamily="34" charset="0"/>
              </a:rPr>
              <a:t>Automation</a:t>
            </a:r>
          </a:p>
          <a:p>
            <a:pPr lvl="1">
              <a:lnSpc>
                <a:spcPct val="110000"/>
              </a:lnSpc>
            </a:pPr>
            <a:r>
              <a:rPr lang="en-US" altLang="en-US" sz="3600" dirty="0">
                <a:solidFill>
                  <a:srgbClr val="00823B"/>
                </a:solidFill>
                <a:latin typeface="Arial" panose="020B0604020202020204" pitchFamily="34" charset="0"/>
              </a:rPr>
              <a:t>Schema Builder</a:t>
            </a:r>
          </a:p>
          <a:p>
            <a:endParaRPr lang="en-US" sz="3200" dirty="0"/>
          </a:p>
        </p:txBody>
      </p:sp>
    </p:spTree>
    <p:extLst>
      <p:ext uri="{BB962C8B-B14F-4D97-AF65-F5344CB8AC3E}">
        <p14:creationId xmlns:p14="http://schemas.microsoft.com/office/powerpoint/2010/main" val="111366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panose="020B0604020202020204" pitchFamily="34" charset="0"/>
              </a:rPr>
              <a:t>Salesforce Terminology</a:t>
            </a:r>
          </a:p>
        </p:txBody>
      </p:sp>
      <p:sp>
        <p:nvSpPr>
          <p:cNvPr id="19459" name="Rectangle 3"/>
          <p:cNvSpPr>
            <a:spLocks noGrp="1" noChangeArrowheads="1"/>
          </p:cNvSpPr>
          <p:nvPr>
            <p:ph type="body" idx="1"/>
          </p:nvPr>
        </p:nvSpPr>
        <p:spPr>
          <a:xfrm>
            <a:off x="381000" y="1542197"/>
            <a:ext cx="8534400" cy="4325203"/>
          </a:xfrm>
        </p:spPr>
        <p:txBody>
          <a:bodyPr/>
          <a:lstStyle/>
          <a:p>
            <a:pPr>
              <a:spcBef>
                <a:spcPts val="600"/>
              </a:spcBef>
              <a:spcAft>
                <a:spcPts val="600"/>
              </a:spcAft>
            </a:pPr>
            <a:r>
              <a:rPr lang="en-US" altLang="en-US" sz="3600" dirty="0">
                <a:latin typeface="Arial" panose="020B0604020202020204" pitchFamily="34" charset="0"/>
              </a:rPr>
              <a:t>Org</a:t>
            </a:r>
          </a:p>
          <a:p>
            <a:pPr>
              <a:spcBef>
                <a:spcPts val="600"/>
              </a:spcBef>
              <a:spcAft>
                <a:spcPts val="600"/>
              </a:spcAft>
            </a:pPr>
            <a:r>
              <a:rPr lang="en-US" altLang="en-US" sz="3600" dirty="0">
                <a:latin typeface="Arial" panose="020B0604020202020204" pitchFamily="34" charset="0"/>
              </a:rPr>
              <a:t>App - Standard and Custom</a:t>
            </a:r>
          </a:p>
          <a:p>
            <a:pPr lvl="1">
              <a:spcBef>
                <a:spcPts val="600"/>
              </a:spcBef>
              <a:spcAft>
                <a:spcPts val="600"/>
              </a:spcAft>
            </a:pPr>
            <a:r>
              <a:rPr lang="en-US" altLang="en-US" sz="3200" dirty="0">
                <a:latin typeface="Arial" panose="020B0604020202020204" pitchFamily="34" charset="0"/>
              </a:rPr>
              <a:t>AppExchange marketplace provides third party apps you can install in your Org</a:t>
            </a:r>
          </a:p>
          <a:p>
            <a:pPr>
              <a:spcBef>
                <a:spcPts val="600"/>
              </a:spcBef>
              <a:spcAft>
                <a:spcPts val="600"/>
              </a:spcAft>
            </a:pPr>
            <a:r>
              <a:rPr lang="en-US" altLang="en-US" sz="3600" dirty="0">
                <a:latin typeface="Arial" panose="020B0604020202020204" pitchFamily="34" charset="0"/>
              </a:rPr>
              <a:t>Your group project is a Custom App that resides in your Development Org</a:t>
            </a:r>
          </a:p>
          <a:p>
            <a:pPr>
              <a:spcBef>
                <a:spcPts val="600"/>
              </a:spcBef>
              <a:spcAft>
                <a:spcPts val="600"/>
              </a:spcAft>
            </a:pPr>
            <a:r>
              <a:rPr lang="en-US" altLang="en-US" sz="3600" dirty="0">
                <a:latin typeface="Arial" panose="020B0604020202020204" pitchFamily="34" charset="0"/>
              </a:rPr>
              <a:t>Your homework is completed in Trailhead playgrounds</a:t>
            </a:r>
          </a:p>
        </p:txBody>
      </p:sp>
    </p:spTree>
    <p:extLst>
      <p:ext uri="{BB962C8B-B14F-4D97-AF65-F5344CB8AC3E}">
        <p14:creationId xmlns:p14="http://schemas.microsoft.com/office/powerpoint/2010/main" val="328541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latin typeface="Arial" panose="020B0604020202020204" pitchFamily="34" charset="0"/>
              </a:rPr>
              <a:t>Objects (Tables)</a:t>
            </a:r>
          </a:p>
        </p:txBody>
      </p:sp>
      <p:sp>
        <p:nvSpPr>
          <p:cNvPr id="21507" name="Rectangle 3"/>
          <p:cNvSpPr>
            <a:spLocks noGrp="1" noChangeArrowheads="1"/>
          </p:cNvSpPr>
          <p:nvPr>
            <p:ph type="body" idx="1"/>
          </p:nvPr>
        </p:nvSpPr>
        <p:spPr>
          <a:xfrm>
            <a:off x="381000" y="1487606"/>
            <a:ext cx="8534400" cy="5141794"/>
          </a:xfrm>
        </p:spPr>
        <p:txBody>
          <a:bodyPr/>
          <a:lstStyle/>
          <a:p>
            <a:pPr>
              <a:lnSpc>
                <a:spcPct val="120000"/>
              </a:lnSpc>
            </a:pPr>
            <a:r>
              <a:rPr lang="en-US" altLang="en-US" sz="3600" dirty="0">
                <a:latin typeface="Arial" panose="020B0604020202020204" pitchFamily="34" charset="0"/>
              </a:rPr>
              <a:t>Stores the data in a database </a:t>
            </a:r>
          </a:p>
          <a:p>
            <a:pPr lvl="1">
              <a:lnSpc>
                <a:spcPct val="120000"/>
              </a:lnSpc>
            </a:pPr>
            <a:r>
              <a:rPr lang="en-US" altLang="en-US" sz="3200" dirty="0">
                <a:latin typeface="Arial" panose="020B0604020202020204" pitchFamily="34" charset="0"/>
              </a:rPr>
              <a:t>Standard Objects - Contacts, Leads Opportunities, Accounts and many more</a:t>
            </a:r>
          </a:p>
          <a:p>
            <a:pPr lvl="1">
              <a:spcBef>
                <a:spcPts val="600"/>
              </a:spcBef>
              <a:spcAft>
                <a:spcPts val="600"/>
              </a:spcAft>
            </a:pPr>
            <a:r>
              <a:rPr lang="en-US" altLang="en-US" sz="3200" dirty="0">
                <a:latin typeface="Arial" panose="020B0604020202020204" pitchFamily="34" charset="0"/>
              </a:rPr>
              <a:t>Custom Objects </a:t>
            </a:r>
            <a:r>
              <a:rPr lang="en-US" altLang="en-US" sz="3200">
                <a:latin typeface="Arial" panose="020B0604020202020204" pitchFamily="34" charset="0"/>
              </a:rPr>
              <a:t>- names end </a:t>
            </a:r>
            <a:r>
              <a:rPr lang="en-US" altLang="en-US" sz="3200" dirty="0">
                <a:latin typeface="Arial" panose="020B0604020202020204" pitchFamily="34" charset="0"/>
              </a:rPr>
              <a:t>with “__c”</a:t>
            </a:r>
          </a:p>
          <a:p>
            <a:pPr>
              <a:lnSpc>
                <a:spcPct val="120000"/>
              </a:lnSpc>
            </a:pPr>
            <a:endParaRPr lang="en-US" altLang="en-US" sz="1600" dirty="0">
              <a:latin typeface="Arial" panose="020B0604020202020204" pitchFamily="34" charset="0"/>
            </a:endParaRPr>
          </a:p>
          <a:p>
            <a:pPr>
              <a:lnSpc>
                <a:spcPct val="120000"/>
              </a:lnSpc>
            </a:pPr>
            <a:r>
              <a:rPr lang="en-US" altLang="en-US" sz="3600" dirty="0">
                <a:latin typeface="Arial" panose="020B0604020202020204" pitchFamily="34" charset="0"/>
              </a:rPr>
              <a:t>Object Manager configures fields</a:t>
            </a:r>
          </a:p>
          <a:p>
            <a:pPr lvl="1">
              <a:lnSpc>
                <a:spcPct val="120000"/>
              </a:lnSpc>
            </a:pPr>
            <a:r>
              <a:rPr lang="en-US" altLang="en-US" sz="3200" dirty="0">
                <a:latin typeface="Arial" panose="020B0604020202020204" pitchFamily="34" charset="0"/>
              </a:rPr>
              <a:t>Data type, field label, length, field name, description, help text, validation rule, required, unique, default value, etc.</a:t>
            </a:r>
          </a:p>
        </p:txBody>
      </p:sp>
    </p:spTree>
    <p:extLst>
      <p:ext uri="{BB962C8B-B14F-4D97-AF65-F5344CB8AC3E}">
        <p14:creationId xmlns:p14="http://schemas.microsoft.com/office/powerpoint/2010/main" val="404906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Objects (Tables)</a:t>
            </a:r>
          </a:p>
        </p:txBody>
      </p:sp>
      <p:pic>
        <p:nvPicPr>
          <p:cNvPr id="2050" name="Picture 2" descr="Examples of objects and their records. which are stored in fields.  Objects listed include Account, Contact, Opportunity, Campaign and Case.">
            <a:extLst>
              <a:ext uri="{FF2B5EF4-FFF2-40B4-BE49-F238E27FC236}">
                <a16:creationId xmlns:a16="http://schemas.microsoft.com/office/drawing/2014/main" id="{700B8FAA-8133-4D5F-B7DD-FF53257DF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2916"/>
            <a:ext cx="9144000" cy="494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panose="020B0604020202020204" pitchFamily="34" charset="0"/>
              </a:rPr>
              <a:t>List Views (Queries)</a:t>
            </a:r>
            <a:endParaRPr lang="en-US" altLang="en-US" sz="6000" dirty="0">
              <a:latin typeface="Arial" panose="020B0604020202020204" pitchFamily="34" charset="0"/>
            </a:endParaRPr>
          </a:p>
        </p:txBody>
      </p:sp>
      <p:sp>
        <p:nvSpPr>
          <p:cNvPr id="23555" name="Rectangle 3"/>
          <p:cNvSpPr>
            <a:spLocks noGrp="1" noChangeArrowheads="1"/>
          </p:cNvSpPr>
          <p:nvPr>
            <p:ph type="body" idx="1"/>
          </p:nvPr>
        </p:nvSpPr>
        <p:spPr/>
        <p:txBody>
          <a:bodyPr/>
          <a:lstStyle/>
          <a:p>
            <a:pPr>
              <a:lnSpc>
                <a:spcPct val="90000"/>
              </a:lnSpc>
            </a:pPr>
            <a:r>
              <a:rPr lang="en-US" altLang="en-US" sz="3600" dirty="0">
                <a:latin typeface="Arial" panose="020B0604020202020204" pitchFamily="34" charset="0"/>
              </a:rPr>
              <a:t>Returns filtered results and allows you to ask questions (queries) about data in the database to extract information.</a:t>
            </a:r>
          </a:p>
          <a:p>
            <a:pPr>
              <a:lnSpc>
                <a:spcPct val="90000"/>
              </a:lnSpc>
            </a:pPr>
            <a:endParaRPr lang="en-US" altLang="en-US" sz="2400" dirty="0">
              <a:latin typeface="Arial" panose="020B0604020202020204" pitchFamily="34" charset="0"/>
            </a:endParaRPr>
          </a:p>
          <a:p>
            <a:pPr lvl="1">
              <a:lnSpc>
                <a:spcPct val="90000"/>
              </a:lnSpc>
            </a:pPr>
            <a:r>
              <a:rPr lang="en-US" altLang="en-US" sz="3200" dirty="0">
                <a:latin typeface="Arial" panose="020B0604020202020204" pitchFamily="34" charset="0"/>
              </a:rPr>
              <a:t>When have customers placed orders?</a:t>
            </a:r>
          </a:p>
          <a:p>
            <a:pPr lvl="1">
              <a:lnSpc>
                <a:spcPct val="90000"/>
              </a:lnSpc>
            </a:pPr>
            <a:r>
              <a:rPr lang="en-US" altLang="en-US" sz="3200" dirty="0">
                <a:latin typeface="Arial" panose="020B0604020202020204" pitchFamily="34" charset="0"/>
              </a:rPr>
              <a:t>What products in inventory haven’t sold well?</a:t>
            </a:r>
          </a:p>
          <a:p>
            <a:pPr lvl="1">
              <a:lnSpc>
                <a:spcPct val="90000"/>
              </a:lnSpc>
            </a:pPr>
            <a:r>
              <a:rPr lang="en-US" altLang="en-US" sz="3200" dirty="0">
                <a:latin typeface="Arial" panose="020B0604020202020204" pitchFamily="34" charset="0"/>
              </a:rPr>
              <a:t>Who is the most productive employee?</a:t>
            </a:r>
          </a:p>
        </p:txBody>
      </p:sp>
    </p:spTree>
    <p:extLst>
      <p:ext uri="{BB962C8B-B14F-4D97-AF65-F5344CB8AC3E}">
        <p14:creationId xmlns:p14="http://schemas.microsoft.com/office/powerpoint/2010/main" val="326436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81000" y="1514901"/>
            <a:ext cx="8534400" cy="4657299"/>
          </a:xfrm>
        </p:spPr>
        <p:txBody>
          <a:bodyPr/>
          <a:lstStyle/>
          <a:p>
            <a:r>
              <a:rPr lang="en-US" altLang="en-US" sz="3600" dirty="0">
                <a:latin typeface="Arial" panose="020B0604020202020204" pitchFamily="34" charset="0"/>
              </a:rPr>
              <a:t>Used for entering data, displaying data or for presenting information in a logical manner.</a:t>
            </a:r>
          </a:p>
          <a:p>
            <a:pPr marL="0" indent="0">
              <a:lnSpc>
                <a:spcPct val="90000"/>
              </a:lnSpc>
              <a:buNone/>
            </a:pPr>
            <a:endParaRPr lang="en-US" altLang="en-US" sz="3600" dirty="0">
              <a:latin typeface="Arial" panose="020B0604020202020204" pitchFamily="34" charset="0"/>
            </a:endParaRPr>
          </a:p>
        </p:txBody>
      </p:sp>
      <p:sp>
        <p:nvSpPr>
          <p:cNvPr id="2" name="Title 1"/>
          <p:cNvSpPr>
            <a:spLocks noGrp="1"/>
          </p:cNvSpPr>
          <p:nvPr>
            <p:ph type="title"/>
          </p:nvPr>
        </p:nvSpPr>
        <p:spPr/>
        <p:txBody>
          <a:bodyPr/>
          <a:lstStyle/>
          <a:p>
            <a:r>
              <a:rPr lang="en-US" dirty="0"/>
              <a:t>Page Layouts (Forms)</a:t>
            </a:r>
          </a:p>
        </p:txBody>
      </p:sp>
    </p:spTree>
    <p:extLst>
      <p:ext uri="{BB962C8B-B14F-4D97-AF65-F5344CB8AC3E}">
        <p14:creationId xmlns:p14="http://schemas.microsoft.com/office/powerpoint/2010/main" val="238246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583140"/>
            <a:ext cx="8610600" cy="4804012"/>
          </a:xfrm>
        </p:spPr>
        <p:txBody>
          <a:bodyPr/>
          <a:lstStyle/>
          <a:p>
            <a:r>
              <a:rPr lang="en-US" altLang="en-US" sz="3600" dirty="0">
                <a:latin typeface="Arial" panose="020B0604020202020204" pitchFamily="34" charset="0"/>
              </a:rPr>
              <a:t>Used to format, summarize and present the data in a professional, logical and useful manner.</a:t>
            </a:r>
          </a:p>
          <a:p>
            <a:r>
              <a:rPr lang="en-US" altLang="en-US" sz="3600" dirty="0">
                <a:latin typeface="Arial" panose="020B0604020202020204" pitchFamily="34" charset="0"/>
              </a:rPr>
              <a:t>Dashboards are single reports containing many reports.</a:t>
            </a:r>
          </a:p>
          <a:p>
            <a:r>
              <a:rPr lang="en-US" altLang="en-US" sz="3600" dirty="0">
                <a:latin typeface="Arial" panose="020B0604020202020204" pitchFamily="34" charset="0"/>
              </a:rPr>
              <a:t>Reports (output) in a system dictate what data must be stored in the database.</a:t>
            </a:r>
          </a:p>
        </p:txBody>
      </p:sp>
      <p:sp>
        <p:nvSpPr>
          <p:cNvPr id="2" name="Title 1"/>
          <p:cNvSpPr>
            <a:spLocks noGrp="1"/>
          </p:cNvSpPr>
          <p:nvPr>
            <p:ph type="title"/>
          </p:nvPr>
        </p:nvSpPr>
        <p:spPr/>
        <p:txBody>
          <a:bodyPr/>
          <a:lstStyle/>
          <a:p>
            <a:r>
              <a:rPr lang="en-US" dirty="0"/>
              <a:t>Reports and Dashboards</a:t>
            </a:r>
          </a:p>
        </p:txBody>
      </p:sp>
    </p:spTree>
    <p:extLst>
      <p:ext uri="{BB962C8B-B14F-4D97-AF65-F5344CB8AC3E}">
        <p14:creationId xmlns:p14="http://schemas.microsoft.com/office/powerpoint/2010/main" val="181344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81000" y="1473958"/>
            <a:ext cx="8610600" cy="4698242"/>
          </a:xfrm>
        </p:spPr>
        <p:txBody>
          <a:bodyPr/>
          <a:lstStyle/>
          <a:p>
            <a:r>
              <a:rPr lang="en-US" sz="3600" dirty="0"/>
              <a:t>Automation that can perform advanced operations, making Salesforce more powerful and user-friendly.</a:t>
            </a:r>
          </a:p>
          <a:p>
            <a:r>
              <a:rPr lang="en-US" sz="3600" dirty="0"/>
              <a:t>Often used to automate actions within Salesforce.</a:t>
            </a:r>
          </a:p>
          <a:p>
            <a:pPr lvl="1">
              <a:spcBef>
                <a:spcPts val="600"/>
              </a:spcBef>
              <a:spcAft>
                <a:spcPts val="600"/>
              </a:spcAft>
            </a:pPr>
            <a:r>
              <a:rPr lang="en-US" altLang="en-US" sz="3200" dirty="0">
                <a:latin typeface="Arial" panose="020B0604020202020204" pitchFamily="34" charset="0"/>
              </a:rPr>
              <a:t>Workflow and Process Builder - EOL 12/31/2025</a:t>
            </a:r>
          </a:p>
          <a:p>
            <a:pPr lvl="1">
              <a:spcBef>
                <a:spcPts val="600"/>
              </a:spcBef>
              <a:spcAft>
                <a:spcPts val="600"/>
              </a:spcAft>
            </a:pPr>
            <a:r>
              <a:rPr lang="en-US" altLang="en-US" sz="3200" dirty="0">
                <a:latin typeface="Arial" panose="020B0604020202020204" pitchFamily="34" charset="0"/>
              </a:rPr>
              <a:t>Flow Builder</a:t>
            </a:r>
            <a:endParaRPr lang="en-US" sz="3600" dirty="0"/>
          </a:p>
          <a:p>
            <a:pPr>
              <a:lnSpc>
                <a:spcPct val="90000"/>
              </a:lnSpc>
            </a:pPr>
            <a:endParaRPr lang="en-US" altLang="en-US" sz="4400" dirty="0">
              <a:latin typeface="Arial" panose="020B0604020202020204" pitchFamily="34" charset="0"/>
            </a:endParaRPr>
          </a:p>
        </p:txBody>
      </p:sp>
      <p:sp>
        <p:nvSpPr>
          <p:cNvPr id="2" name="Title 1"/>
          <p:cNvSpPr>
            <a:spLocks noGrp="1"/>
          </p:cNvSpPr>
          <p:nvPr>
            <p:ph type="title"/>
          </p:nvPr>
        </p:nvSpPr>
        <p:spPr/>
        <p:txBody>
          <a:bodyPr/>
          <a:lstStyle/>
          <a:p>
            <a:r>
              <a:rPr lang="en-US" dirty="0"/>
              <a:t>Automation: Workflow / Process Builder / Flow Builder (Macros and Modules)</a:t>
            </a:r>
          </a:p>
        </p:txBody>
      </p:sp>
    </p:spTree>
    <p:extLst>
      <p:ext uri="{BB962C8B-B14F-4D97-AF65-F5344CB8AC3E}">
        <p14:creationId xmlns:p14="http://schemas.microsoft.com/office/powerpoint/2010/main" val="146235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pPr>
              <a:buClr>
                <a:schemeClr val="tx2"/>
              </a:buClr>
              <a:buFont typeface="Monotype Sorts" pitchFamily="2" charset="2"/>
              <a:buNone/>
            </a:pPr>
            <a:endParaRPr lang="en-US" altLang="en-US" sz="4000">
              <a:latin typeface="Arial" panose="020B0604020202020204" pitchFamily="34" charset="0"/>
            </a:endParaRPr>
          </a:p>
          <a:p>
            <a:pPr lvl="1">
              <a:buClr>
                <a:schemeClr val="tx2"/>
              </a:buClr>
            </a:pPr>
            <a:endParaRPr lang="en-US" altLang="en-US" sz="3600">
              <a:latin typeface="Arial" panose="020B0604020202020204" pitchFamily="34" charset="0"/>
            </a:endParaRPr>
          </a:p>
        </p:txBody>
      </p:sp>
      <p:pic>
        <p:nvPicPr>
          <p:cNvPr id="2" name="Picture 1" descr="Screenshot of the Salesforce Schema Builder window with the Account object linked to the Contact and Opportunity objects using a one to many relationship.  The Lead object is also included, but not connected.">
            <a:extLst>
              <a:ext uri="{FF2B5EF4-FFF2-40B4-BE49-F238E27FC236}">
                <a16:creationId xmlns:a16="http://schemas.microsoft.com/office/drawing/2014/main" id="{6C8D73C2-50DA-409E-ACD2-E02015AFF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1466"/>
            <a:ext cx="9144000" cy="5332719"/>
          </a:xfrm>
          <a:prstGeom prst="rect">
            <a:avLst/>
          </a:prstGeom>
        </p:spPr>
      </p:pic>
      <p:sp>
        <p:nvSpPr>
          <p:cNvPr id="5" name="Rectangle 2">
            <a:extLst>
              <a:ext uri="{FF2B5EF4-FFF2-40B4-BE49-F238E27FC236}">
                <a16:creationId xmlns:a16="http://schemas.microsoft.com/office/drawing/2014/main" id="{2044F17D-697C-4862-BF15-37F9174A4127}"/>
              </a:ext>
            </a:extLst>
          </p:cNvPr>
          <p:cNvSpPr>
            <a:spLocks noGrp="1" noChangeArrowheads="1"/>
          </p:cNvSpPr>
          <p:nvPr>
            <p:ph type="title"/>
          </p:nvPr>
        </p:nvSpPr>
        <p:spPr>
          <a:xfrm>
            <a:off x="381000" y="88900"/>
            <a:ext cx="8305800" cy="914400"/>
          </a:xfrm>
        </p:spPr>
        <p:txBody>
          <a:bodyPr/>
          <a:lstStyle/>
          <a:p>
            <a:r>
              <a:rPr lang="en-US" altLang="en-US" dirty="0">
                <a:latin typeface="Arial" panose="020B0604020202020204" pitchFamily="34" charset="0"/>
              </a:rPr>
              <a:t>Schema Builder (Relationships)</a:t>
            </a:r>
          </a:p>
        </p:txBody>
      </p:sp>
    </p:spTree>
    <p:extLst>
      <p:ext uri="{BB962C8B-B14F-4D97-AF65-F5344CB8AC3E}">
        <p14:creationId xmlns:p14="http://schemas.microsoft.com/office/powerpoint/2010/main" val="91490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4189368F-B625-46FE-B6B1-29A58A24EF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941" y="1286869"/>
            <a:ext cx="1467059" cy="1133284"/>
          </a:xfrm>
          <a:prstGeom prst="rect">
            <a:avLst/>
          </a:prstGeom>
        </p:spPr>
      </p:pic>
      <p:sp>
        <p:nvSpPr>
          <p:cNvPr id="47106" name="Rectangle 2"/>
          <p:cNvSpPr>
            <a:spLocks noGrp="1" noChangeArrowheads="1"/>
          </p:cNvSpPr>
          <p:nvPr>
            <p:ph type="title"/>
          </p:nvPr>
        </p:nvSpPr>
        <p:spPr/>
        <p:txBody>
          <a:bodyPr/>
          <a:lstStyle/>
          <a:p>
            <a:r>
              <a:rPr lang="en-US" altLang="en-US" dirty="0">
                <a:latin typeface="Arial" panose="020B0604020202020204" pitchFamily="34" charset="0"/>
              </a:rPr>
              <a:t>Homework 6   |   8800 Trailhead Points</a:t>
            </a:r>
          </a:p>
        </p:txBody>
      </p:sp>
      <p:sp>
        <p:nvSpPr>
          <p:cNvPr id="47107" name="Rectangle 3"/>
          <p:cNvSpPr>
            <a:spLocks noGrp="1" noChangeArrowheads="1"/>
          </p:cNvSpPr>
          <p:nvPr>
            <p:ph type="body" idx="1"/>
          </p:nvPr>
        </p:nvSpPr>
        <p:spPr>
          <a:xfrm>
            <a:off x="393700" y="1460500"/>
            <a:ext cx="8599575" cy="5308600"/>
          </a:xfrm>
        </p:spPr>
        <p:txBody>
          <a:bodyPr/>
          <a:lstStyle/>
          <a:p>
            <a:pPr marL="0" indent="0">
              <a:lnSpc>
                <a:spcPct val="150000"/>
              </a:lnSpc>
              <a:buNone/>
            </a:pPr>
            <a:r>
              <a:rPr lang="en-US" sz="3600" dirty="0">
                <a:hlinkClick r:id="rId5"/>
              </a:rPr>
              <a:t>Homework 6 </a:t>
            </a:r>
            <a:r>
              <a:rPr lang="en-US" sz="3600" dirty="0" err="1">
                <a:hlinkClick r:id="rId5"/>
              </a:rPr>
              <a:t>Trailmix</a:t>
            </a:r>
            <a:endParaRPr lang="en-US" altLang="en-US" sz="3600" dirty="0">
              <a:latin typeface="Arial" panose="020B0604020202020204" pitchFamily="34" charset="0"/>
              <a:hlinkClick r:id="rId6"/>
            </a:endParaRPr>
          </a:p>
          <a:p>
            <a:pPr marL="571500" lvl="1" indent="0">
              <a:spcBef>
                <a:spcPts val="600"/>
              </a:spcBef>
              <a:spcAft>
                <a:spcPts val="1200"/>
              </a:spcAft>
              <a:buNone/>
            </a:pPr>
            <a:r>
              <a:rPr lang="en-US" altLang="en-US" sz="3200" dirty="0">
                <a:latin typeface="Arial" panose="020B0604020202020204" pitchFamily="34" charset="0"/>
              </a:rPr>
              <a:t>Trailhead Playground Management</a:t>
            </a:r>
          </a:p>
          <a:p>
            <a:pPr marL="571500" lvl="1" indent="0">
              <a:spcBef>
                <a:spcPts val="600"/>
              </a:spcBef>
              <a:spcAft>
                <a:spcPts val="1200"/>
              </a:spcAft>
              <a:buNone/>
            </a:pPr>
            <a:r>
              <a:rPr lang="en-US" altLang="en-US" sz="3200" dirty="0">
                <a:latin typeface="Arial" panose="020B0604020202020204" pitchFamily="34" charset="0"/>
              </a:rPr>
              <a:t>Data Modeling</a:t>
            </a:r>
          </a:p>
          <a:p>
            <a:pPr marL="571500" lvl="1" indent="0">
              <a:spcBef>
                <a:spcPts val="600"/>
              </a:spcBef>
              <a:spcAft>
                <a:spcPts val="1200"/>
              </a:spcAft>
              <a:buNone/>
            </a:pPr>
            <a:r>
              <a:rPr lang="en-US" altLang="en-US" sz="3200" dirty="0">
                <a:latin typeface="Arial" panose="020B0604020202020204" pitchFamily="34" charset="0"/>
              </a:rPr>
              <a:t>Lightning Experience Customization</a:t>
            </a:r>
          </a:p>
          <a:p>
            <a:pPr marL="571500" lvl="1" indent="0">
              <a:spcBef>
                <a:spcPts val="600"/>
              </a:spcBef>
              <a:spcAft>
                <a:spcPts val="1200"/>
              </a:spcAft>
              <a:buNone/>
            </a:pPr>
            <a:r>
              <a:rPr lang="en-US" altLang="en-US" sz="3200" dirty="0">
                <a:latin typeface="Arial" panose="020B0604020202020204" pitchFamily="34" charset="0"/>
              </a:rPr>
              <a:t>Formulas &amp; Validations</a:t>
            </a:r>
          </a:p>
          <a:p>
            <a:pPr marL="571500" lvl="1" indent="0">
              <a:spcBef>
                <a:spcPts val="600"/>
              </a:spcBef>
              <a:spcAft>
                <a:spcPts val="1200"/>
              </a:spcAft>
              <a:buNone/>
            </a:pPr>
            <a:r>
              <a:rPr lang="en-US" altLang="en-US" sz="3200" dirty="0">
                <a:latin typeface="Arial" panose="020B0604020202020204" pitchFamily="34" charset="0"/>
              </a:rPr>
              <a:t>Reports &amp; Dashboards for Lightning Exp.</a:t>
            </a:r>
          </a:p>
          <a:p>
            <a:pPr marL="571500" lvl="1" indent="0">
              <a:spcBef>
                <a:spcPts val="600"/>
              </a:spcBef>
              <a:spcAft>
                <a:spcPts val="1200"/>
              </a:spcAft>
              <a:buNone/>
            </a:pPr>
            <a:r>
              <a:rPr lang="en-US" altLang="en-US" sz="3200" dirty="0">
                <a:latin typeface="Arial" panose="020B0604020202020204" pitchFamily="34" charset="0"/>
              </a:rPr>
              <a:t>Quick Start: Reports &amp; Dashboards</a:t>
            </a:r>
          </a:p>
          <a:p>
            <a:pPr marL="571500" lvl="1" indent="0">
              <a:lnSpc>
                <a:spcPct val="150000"/>
              </a:lnSpc>
              <a:buNone/>
            </a:pPr>
            <a:endParaRPr lang="en-US" altLang="en-US" sz="3200" dirty="0">
              <a:latin typeface="Arial" panose="020B0604020202020204" pitchFamily="34" charset="0"/>
            </a:endParaRPr>
          </a:p>
        </p:txBody>
      </p:sp>
      <p:pic>
        <p:nvPicPr>
          <p:cNvPr id="4102" name="Picture 6">
            <a:extLst>
              <a:ext uri="{FF2B5EF4-FFF2-40B4-BE49-F238E27FC236}">
                <a16:creationId xmlns:a16="http://schemas.microsoft.com/office/drawing/2014/main" id="{81CB2D20-A156-4162-A676-5218B1CCB806}"/>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876" y="3018902"/>
            <a:ext cx="677643" cy="6776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9E743BA-F4E8-47FE-9796-DF42BF2E5873}"/>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832" y="2297143"/>
            <a:ext cx="677173" cy="6771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D5F8B88-2F66-4824-BA1B-785138985D5B}"/>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832" y="3731127"/>
            <a:ext cx="677173" cy="677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092AAE7-7E5B-4E7D-A819-64E01D895C75}"/>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157" y="4467584"/>
            <a:ext cx="677173" cy="6771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E5F74CF-083B-4128-AAF3-6C11E678EC4C}"/>
              </a:ext>
              <a:ext uri="{C183D7F6-B498-43B3-948B-1728B52AA6E4}">
                <adec:decorative xmlns:adec="http://schemas.microsoft.com/office/drawing/2017/decorative" val="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157" y="5179802"/>
            <a:ext cx="677173" cy="6771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9525CB7-AF97-43E4-8BC6-EA002F545BE6}"/>
              </a:ex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157" y="5908907"/>
            <a:ext cx="677173" cy="67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9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p:txBody>
          <a:bodyPr/>
          <a:lstStyle/>
          <a:p>
            <a:r>
              <a:rPr lang="en-US" altLang="en-US">
                <a:latin typeface="Arial" panose="020B0604020202020204" pitchFamily="34" charset="0"/>
              </a:rPr>
              <a:t>Chapter Overview</a:t>
            </a:r>
          </a:p>
        </p:txBody>
      </p:sp>
      <p:sp>
        <p:nvSpPr>
          <p:cNvPr id="6147" name="Rectangle 2051"/>
          <p:cNvSpPr>
            <a:spLocks noGrp="1" noChangeArrowheads="1"/>
          </p:cNvSpPr>
          <p:nvPr>
            <p:ph type="body" idx="1"/>
          </p:nvPr>
        </p:nvSpPr>
        <p:spPr>
          <a:xfrm>
            <a:off x="381000" y="1415441"/>
            <a:ext cx="8534400" cy="4997885"/>
          </a:xfrm>
        </p:spPr>
        <p:txBody>
          <a:bodyPr/>
          <a:lstStyle/>
          <a:p>
            <a:pPr>
              <a:lnSpc>
                <a:spcPct val="110000"/>
              </a:lnSpc>
            </a:pPr>
            <a:r>
              <a:rPr lang="en-US" altLang="en-US" sz="3600" dirty="0">
                <a:latin typeface="Arial" panose="020B0604020202020204" pitchFamily="34" charset="0"/>
              </a:rPr>
              <a:t>Salesforce Introduction</a:t>
            </a:r>
          </a:p>
          <a:p>
            <a:pPr>
              <a:lnSpc>
                <a:spcPct val="110000"/>
              </a:lnSpc>
            </a:pPr>
            <a:r>
              <a:rPr lang="en-US" altLang="en-US" sz="3600" dirty="0">
                <a:latin typeface="Arial" panose="020B0604020202020204" pitchFamily="34" charset="0"/>
              </a:rPr>
              <a:t>App Launcher and Setup Menu</a:t>
            </a:r>
          </a:p>
          <a:p>
            <a:pPr>
              <a:lnSpc>
                <a:spcPct val="110000"/>
              </a:lnSpc>
            </a:pPr>
            <a:r>
              <a:rPr lang="en-US" altLang="en-US" sz="3600" dirty="0">
                <a:latin typeface="Arial" panose="020B0604020202020204" pitchFamily="34" charset="0"/>
              </a:rPr>
              <a:t>Microsoft Access and Salesforce</a:t>
            </a:r>
          </a:p>
          <a:p>
            <a:pPr>
              <a:lnSpc>
                <a:spcPct val="110000"/>
              </a:lnSpc>
            </a:pPr>
            <a:r>
              <a:rPr lang="en-US" altLang="en-US" sz="3600" dirty="0">
                <a:latin typeface="Arial" panose="020B0604020202020204" pitchFamily="34" charset="0"/>
              </a:rPr>
              <a:t>Salesforce Terminology</a:t>
            </a:r>
            <a:endParaRPr lang="en-US" altLang="en-US" sz="4000" dirty="0">
              <a:latin typeface="Arial" panose="020B0604020202020204" pitchFamily="34" charset="0"/>
            </a:endParaRPr>
          </a:p>
          <a:p>
            <a:pPr lvl="1">
              <a:lnSpc>
                <a:spcPct val="110000"/>
              </a:lnSpc>
            </a:pPr>
            <a:r>
              <a:rPr lang="en-US" altLang="en-US" sz="3200" dirty="0">
                <a:latin typeface="Arial" panose="020B0604020202020204" pitchFamily="34" charset="0"/>
              </a:rPr>
              <a:t>Org, Apps, Objects, List Views, Page Layouts, Reports and Automation</a:t>
            </a:r>
          </a:p>
          <a:p>
            <a:pPr>
              <a:lnSpc>
                <a:spcPct val="110000"/>
              </a:lnSpc>
            </a:pPr>
            <a:r>
              <a:rPr lang="en-US" altLang="en-US" sz="3600" dirty="0">
                <a:latin typeface="Arial" panose="020B0604020202020204" pitchFamily="34" charset="0"/>
              </a:rPr>
              <a:t>Salesforce Accounts</a:t>
            </a:r>
          </a:p>
        </p:txBody>
      </p:sp>
    </p:spTree>
    <p:extLst>
      <p:ext uri="{BB962C8B-B14F-4D97-AF65-F5344CB8AC3E}">
        <p14:creationId xmlns:p14="http://schemas.microsoft.com/office/powerpoint/2010/main" val="249627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panose="020B0604020202020204" pitchFamily="34" charset="0"/>
              </a:rPr>
              <a:t>Understanding Salesforce Accounts</a:t>
            </a:r>
          </a:p>
        </p:txBody>
      </p:sp>
      <p:sp>
        <p:nvSpPr>
          <p:cNvPr id="19459" name="Rectangle 3"/>
          <p:cNvSpPr>
            <a:spLocks noGrp="1" noChangeArrowheads="1"/>
          </p:cNvSpPr>
          <p:nvPr>
            <p:ph type="body" idx="1"/>
          </p:nvPr>
        </p:nvSpPr>
        <p:spPr>
          <a:xfrm>
            <a:off x="281355" y="1542197"/>
            <a:ext cx="8721968" cy="4325203"/>
          </a:xfrm>
        </p:spPr>
        <p:txBody>
          <a:bodyPr/>
          <a:lstStyle/>
          <a:p>
            <a:pPr>
              <a:spcBef>
                <a:spcPts val="600"/>
              </a:spcBef>
              <a:spcAft>
                <a:spcPts val="600"/>
              </a:spcAft>
            </a:pPr>
            <a:r>
              <a:rPr lang="en-US" altLang="en-US" sz="3600" dirty="0">
                <a:latin typeface="Arial" panose="020B0604020202020204" pitchFamily="34" charset="0"/>
              </a:rPr>
              <a:t>Development Org (Dev Org) Account</a:t>
            </a:r>
          </a:p>
          <a:p>
            <a:pPr lvl="1">
              <a:spcBef>
                <a:spcPts val="600"/>
              </a:spcBef>
              <a:spcAft>
                <a:spcPts val="600"/>
              </a:spcAft>
            </a:pPr>
            <a:r>
              <a:rPr lang="en-US" altLang="en-US" sz="3200" dirty="0">
                <a:latin typeface="Arial" panose="020B0604020202020204" pitchFamily="34" charset="0"/>
              </a:rPr>
              <a:t>Shared username and password used for </a:t>
            </a:r>
            <a:r>
              <a:rPr lang="en-US" altLang="en-US" sz="3200" b="1" u="sng" dirty="0">
                <a:latin typeface="Arial" panose="020B0604020202020204" pitchFamily="34" charset="0"/>
              </a:rPr>
              <a:t>group project</a:t>
            </a:r>
          </a:p>
          <a:p>
            <a:pPr lvl="1">
              <a:spcBef>
                <a:spcPts val="600"/>
              </a:spcBef>
              <a:spcAft>
                <a:spcPts val="600"/>
              </a:spcAft>
            </a:pPr>
            <a:r>
              <a:rPr lang="en-US" sz="3200" dirty="0">
                <a:latin typeface="Arial" panose="020B0604020202020204" pitchFamily="34" charset="0"/>
              </a:rPr>
              <a:t>Example: A1G1@mgs351F24.com</a:t>
            </a:r>
            <a:endParaRPr lang="en-US" altLang="en-US" sz="3200" dirty="0">
              <a:latin typeface="Arial" panose="020B0604020202020204" pitchFamily="34" charset="0"/>
            </a:endParaRPr>
          </a:p>
          <a:p>
            <a:pPr>
              <a:spcBef>
                <a:spcPts val="600"/>
              </a:spcBef>
              <a:spcAft>
                <a:spcPts val="600"/>
              </a:spcAft>
            </a:pPr>
            <a:r>
              <a:rPr lang="en-US" altLang="en-US" sz="3600" dirty="0">
                <a:latin typeface="Arial" panose="020B0604020202020204" pitchFamily="34" charset="0"/>
              </a:rPr>
              <a:t>Individual Salesforce Account</a:t>
            </a:r>
          </a:p>
          <a:p>
            <a:pPr lvl="1">
              <a:spcBef>
                <a:spcPts val="600"/>
              </a:spcBef>
              <a:spcAft>
                <a:spcPts val="600"/>
              </a:spcAft>
            </a:pPr>
            <a:r>
              <a:rPr lang="en-US" altLang="en-US" sz="3200" dirty="0">
                <a:latin typeface="Arial" panose="020B0604020202020204" pitchFamily="34" charset="0"/>
              </a:rPr>
              <a:t>Used to complete </a:t>
            </a:r>
            <a:r>
              <a:rPr lang="en-US" altLang="en-US" sz="3200" b="1" u="sng" dirty="0">
                <a:latin typeface="Arial" panose="020B0604020202020204" pitchFamily="34" charset="0"/>
              </a:rPr>
              <a:t>homework</a:t>
            </a:r>
            <a:r>
              <a:rPr lang="en-US" altLang="en-US" sz="3200" dirty="0">
                <a:latin typeface="Arial" panose="020B0604020202020204" pitchFamily="34" charset="0"/>
              </a:rPr>
              <a:t> in Trailhead</a:t>
            </a:r>
          </a:p>
          <a:p>
            <a:pPr lvl="1">
              <a:spcBef>
                <a:spcPts val="600"/>
              </a:spcBef>
              <a:spcAft>
                <a:spcPts val="600"/>
              </a:spcAft>
            </a:pPr>
            <a:r>
              <a:rPr lang="en-US" altLang="en-US" sz="3200" dirty="0">
                <a:latin typeface="Arial" panose="020B0604020202020204" pitchFamily="34" charset="0"/>
              </a:rPr>
              <a:t>Assigned to you in recitation</a:t>
            </a:r>
          </a:p>
          <a:p>
            <a:pPr lvl="1">
              <a:spcBef>
                <a:spcPts val="600"/>
              </a:spcBef>
              <a:spcAft>
                <a:spcPts val="600"/>
              </a:spcAft>
            </a:pPr>
            <a:r>
              <a:rPr lang="en-US" altLang="en-US" sz="3200" dirty="0">
                <a:latin typeface="Arial" panose="020B0604020202020204" pitchFamily="34" charset="0"/>
              </a:rPr>
              <a:t>Example: djmurray@mgs351F24.com</a:t>
            </a:r>
          </a:p>
          <a:p>
            <a:pPr lvl="1">
              <a:spcBef>
                <a:spcPts val="600"/>
              </a:spcBef>
              <a:spcAft>
                <a:spcPts val="600"/>
              </a:spcAft>
            </a:pPr>
            <a:endParaRPr lang="en-US" altLang="en-US" sz="3200" dirty="0">
              <a:latin typeface="Arial" panose="020B0604020202020204" pitchFamily="34" charset="0"/>
            </a:endParaRPr>
          </a:p>
        </p:txBody>
      </p:sp>
    </p:spTree>
    <p:extLst>
      <p:ext uri="{BB962C8B-B14F-4D97-AF65-F5344CB8AC3E}">
        <p14:creationId xmlns:p14="http://schemas.microsoft.com/office/powerpoint/2010/main" val="3815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panose="020B0604020202020204" pitchFamily="34" charset="0"/>
              </a:rPr>
              <a:t>Understanding Salesforce Accounts</a:t>
            </a:r>
          </a:p>
        </p:txBody>
      </p:sp>
      <p:sp>
        <p:nvSpPr>
          <p:cNvPr id="19459" name="Rectangle 3"/>
          <p:cNvSpPr>
            <a:spLocks noGrp="1" noChangeArrowheads="1"/>
          </p:cNvSpPr>
          <p:nvPr>
            <p:ph type="body" idx="1"/>
          </p:nvPr>
        </p:nvSpPr>
        <p:spPr>
          <a:xfrm>
            <a:off x="381000" y="1542197"/>
            <a:ext cx="8534400" cy="4325203"/>
          </a:xfrm>
        </p:spPr>
        <p:txBody>
          <a:bodyPr/>
          <a:lstStyle/>
          <a:p>
            <a:pPr>
              <a:spcBef>
                <a:spcPts val="600"/>
              </a:spcBef>
              <a:spcAft>
                <a:spcPts val="600"/>
              </a:spcAft>
            </a:pPr>
            <a:r>
              <a:rPr lang="en-US" altLang="en-US" sz="3600" dirty="0">
                <a:latin typeface="Arial" panose="020B0604020202020204" pitchFamily="34" charset="0"/>
              </a:rPr>
              <a:t>Trailhead Playground Account(s)</a:t>
            </a:r>
          </a:p>
          <a:p>
            <a:pPr lvl="1">
              <a:spcBef>
                <a:spcPts val="600"/>
              </a:spcBef>
              <a:spcAft>
                <a:spcPts val="600"/>
              </a:spcAft>
            </a:pPr>
            <a:r>
              <a:rPr lang="en-US" altLang="en-US" sz="3200" dirty="0">
                <a:latin typeface="Arial" panose="020B0604020202020204" pitchFamily="34" charset="0"/>
              </a:rPr>
              <a:t>A playground is a temporary org where you complete training/homework</a:t>
            </a:r>
          </a:p>
          <a:p>
            <a:pPr lvl="1">
              <a:spcBef>
                <a:spcPts val="600"/>
              </a:spcBef>
              <a:spcAft>
                <a:spcPts val="600"/>
              </a:spcAft>
            </a:pPr>
            <a:r>
              <a:rPr lang="en-US" altLang="en-US" sz="3200" dirty="0">
                <a:latin typeface="Arial" panose="020B0604020202020204" pitchFamily="34" charset="0"/>
              </a:rPr>
              <a:t>A playground username and password is created by Salesforce automatically when the playground is created     </a:t>
            </a:r>
            <a:r>
              <a:rPr lang="en-US" altLang="en-US" dirty="0">
                <a:latin typeface="Arial" panose="020B0604020202020204" pitchFamily="34" charset="0"/>
              </a:rPr>
              <a:t>Example: djmurray@brave-raccoon-8j5k04.com</a:t>
            </a:r>
            <a:endParaRPr lang="en-US" altLang="en-US" sz="3200" dirty="0">
              <a:latin typeface="Arial" panose="020B0604020202020204" pitchFamily="34" charset="0"/>
            </a:endParaRPr>
          </a:p>
          <a:p>
            <a:pPr lvl="1">
              <a:spcBef>
                <a:spcPts val="600"/>
              </a:spcBef>
              <a:spcAft>
                <a:spcPts val="600"/>
              </a:spcAft>
            </a:pPr>
            <a:r>
              <a:rPr lang="en-US" altLang="en-US" sz="3200" dirty="0">
                <a:latin typeface="Arial" panose="020B0604020202020204" pitchFamily="34" charset="0"/>
              </a:rPr>
              <a:t>Do not create a new playground unless the assignment instructs you to do so</a:t>
            </a:r>
          </a:p>
        </p:txBody>
      </p:sp>
    </p:spTree>
    <p:extLst>
      <p:ext uri="{BB962C8B-B14F-4D97-AF65-F5344CB8AC3E}">
        <p14:creationId xmlns:p14="http://schemas.microsoft.com/office/powerpoint/2010/main" val="258556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panose="020B0604020202020204" pitchFamily="34" charset="0"/>
              </a:rPr>
              <a:t>Logging in to Salesforce</a:t>
            </a:r>
          </a:p>
        </p:txBody>
      </p:sp>
      <p:sp>
        <p:nvSpPr>
          <p:cNvPr id="19459" name="Rectangle 3"/>
          <p:cNvSpPr>
            <a:spLocks noGrp="1" noChangeArrowheads="1"/>
          </p:cNvSpPr>
          <p:nvPr>
            <p:ph type="body" idx="1"/>
          </p:nvPr>
        </p:nvSpPr>
        <p:spPr>
          <a:xfrm>
            <a:off x="381000" y="1542197"/>
            <a:ext cx="8534400" cy="4325203"/>
          </a:xfrm>
        </p:spPr>
        <p:txBody>
          <a:bodyPr/>
          <a:lstStyle/>
          <a:p>
            <a:pPr>
              <a:spcBef>
                <a:spcPts val="600"/>
              </a:spcBef>
              <a:spcAft>
                <a:spcPts val="600"/>
              </a:spcAft>
            </a:pPr>
            <a:r>
              <a:rPr lang="en-US" altLang="en-US" sz="3600" b="1" dirty="0">
                <a:latin typeface="Arial" panose="020B0604020202020204" pitchFamily="34" charset="0"/>
              </a:rPr>
              <a:t>Use Chrome and always login using an incognito browser window!</a:t>
            </a:r>
          </a:p>
          <a:p>
            <a:pPr>
              <a:spcBef>
                <a:spcPts val="600"/>
              </a:spcBef>
              <a:spcAft>
                <a:spcPts val="600"/>
              </a:spcAft>
            </a:pPr>
            <a:r>
              <a:rPr lang="en-US" altLang="en-US" sz="3600" dirty="0">
                <a:latin typeface="Arial" panose="020B0604020202020204" pitchFamily="34" charset="0"/>
              </a:rPr>
              <a:t>Make sure you have no incognito windows open that are logged in to Salesforce or Trailhead</a:t>
            </a:r>
          </a:p>
          <a:p>
            <a:pPr>
              <a:spcBef>
                <a:spcPts val="600"/>
              </a:spcBef>
              <a:spcAft>
                <a:spcPts val="600"/>
              </a:spcAft>
            </a:pPr>
            <a:r>
              <a:rPr lang="en-US" altLang="en-US" sz="3600" dirty="0">
                <a:latin typeface="Arial" panose="020B0604020202020204" pitchFamily="34" charset="0"/>
              </a:rPr>
              <a:t>Logging in to the same browser session with different accounts does not work</a:t>
            </a:r>
          </a:p>
        </p:txBody>
      </p:sp>
    </p:spTree>
    <p:extLst>
      <p:ext uri="{BB962C8B-B14F-4D97-AF65-F5344CB8AC3E}">
        <p14:creationId xmlns:p14="http://schemas.microsoft.com/office/powerpoint/2010/main" val="3442030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panose="020B0604020202020204" pitchFamily="34" charset="0"/>
              </a:rPr>
              <a:t>Logging in to Salesforce - Homework</a:t>
            </a:r>
          </a:p>
        </p:txBody>
      </p:sp>
      <p:sp>
        <p:nvSpPr>
          <p:cNvPr id="19459" name="Rectangle 3"/>
          <p:cNvSpPr>
            <a:spLocks noGrp="1" noChangeArrowheads="1"/>
          </p:cNvSpPr>
          <p:nvPr>
            <p:ph type="body" idx="1"/>
          </p:nvPr>
        </p:nvSpPr>
        <p:spPr>
          <a:xfrm>
            <a:off x="381000" y="1542197"/>
            <a:ext cx="8534400" cy="4325203"/>
          </a:xfrm>
        </p:spPr>
        <p:txBody>
          <a:bodyPr/>
          <a:lstStyle/>
          <a:p>
            <a:pPr>
              <a:spcBef>
                <a:spcPts val="600"/>
              </a:spcBef>
              <a:spcAft>
                <a:spcPts val="600"/>
              </a:spcAft>
            </a:pPr>
            <a:r>
              <a:rPr lang="en-US" altLang="en-US" sz="3600" dirty="0">
                <a:latin typeface="Arial" panose="020B0604020202020204" pitchFamily="34" charset="0"/>
              </a:rPr>
              <a:t>Trailhead for homework</a:t>
            </a:r>
          </a:p>
          <a:p>
            <a:pPr lvl="1">
              <a:spcBef>
                <a:spcPts val="600"/>
              </a:spcBef>
              <a:spcAft>
                <a:spcPts val="600"/>
              </a:spcAft>
            </a:pPr>
            <a:r>
              <a:rPr lang="en-US" altLang="en-US" sz="3200" dirty="0">
                <a:latin typeface="Arial" panose="020B0604020202020204" pitchFamily="34" charset="0"/>
                <a:hlinkClick r:id="rId3"/>
              </a:rPr>
              <a:t>https://trailhead.salesforce.com</a:t>
            </a:r>
            <a:endParaRPr lang="en-US" altLang="en-US" sz="3200" dirty="0">
              <a:latin typeface="Arial" panose="020B0604020202020204" pitchFamily="34" charset="0"/>
            </a:endParaRPr>
          </a:p>
          <a:p>
            <a:pPr lvl="1">
              <a:spcBef>
                <a:spcPts val="600"/>
              </a:spcBef>
              <a:spcAft>
                <a:spcPts val="600"/>
              </a:spcAft>
            </a:pPr>
            <a:r>
              <a:rPr lang="en-US" altLang="en-US" sz="3200" dirty="0">
                <a:latin typeface="Arial" panose="020B0604020202020204" pitchFamily="34" charset="0"/>
              </a:rPr>
              <a:t>Login using Salesforce account option</a:t>
            </a:r>
          </a:p>
          <a:p>
            <a:pPr lvl="1">
              <a:spcBef>
                <a:spcPts val="600"/>
              </a:spcBef>
              <a:spcAft>
                <a:spcPts val="600"/>
              </a:spcAft>
            </a:pPr>
            <a:r>
              <a:rPr lang="en-US" altLang="en-US" sz="3200" dirty="0">
                <a:latin typeface="Arial" panose="020B0604020202020204" pitchFamily="34" charset="0"/>
              </a:rPr>
              <a:t>Sign up for this during recitation</a:t>
            </a:r>
          </a:p>
          <a:p>
            <a:pPr lvl="1">
              <a:spcBef>
                <a:spcPts val="600"/>
              </a:spcBef>
              <a:spcAft>
                <a:spcPts val="600"/>
              </a:spcAft>
            </a:pPr>
            <a:r>
              <a:rPr lang="en-US" altLang="en-US" sz="3200" dirty="0">
                <a:latin typeface="Arial" panose="020B0604020202020204" pitchFamily="34" charset="0"/>
              </a:rPr>
              <a:t>Use individual account emailed to you</a:t>
            </a:r>
          </a:p>
          <a:p>
            <a:pPr lvl="1">
              <a:spcBef>
                <a:spcPts val="600"/>
              </a:spcBef>
              <a:spcAft>
                <a:spcPts val="600"/>
              </a:spcAft>
            </a:pPr>
            <a:r>
              <a:rPr lang="en-US" altLang="en-US" sz="3200" dirty="0">
                <a:latin typeface="Arial" panose="020B0604020202020204" pitchFamily="34" charset="0"/>
              </a:rPr>
              <a:t>Check homework hints!</a:t>
            </a:r>
            <a:endParaRPr lang="en-US" altLang="en-US" sz="3600" dirty="0">
              <a:latin typeface="Arial" panose="020B0604020202020204" pitchFamily="34" charset="0"/>
            </a:endParaRPr>
          </a:p>
          <a:p>
            <a:pPr>
              <a:spcBef>
                <a:spcPts val="600"/>
              </a:spcBef>
              <a:spcAft>
                <a:spcPts val="600"/>
              </a:spcAft>
            </a:pPr>
            <a:endParaRPr lang="en-US" altLang="en-US" sz="3200" dirty="0">
              <a:latin typeface="Arial" panose="020B0604020202020204" pitchFamily="34" charset="0"/>
            </a:endParaRPr>
          </a:p>
        </p:txBody>
      </p:sp>
    </p:spTree>
    <p:extLst>
      <p:ext uri="{BB962C8B-B14F-4D97-AF65-F5344CB8AC3E}">
        <p14:creationId xmlns:p14="http://schemas.microsoft.com/office/powerpoint/2010/main" val="313970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Arial" panose="020B0604020202020204" pitchFamily="34" charset="0"/>
              </a:rPr>
              <a:t>Logging in to Salesforce - Project</a:t>
            </a:r>
          </a:p>
        </p:txBody>
      </p:sp>
      <p:sp>
        <p:nvSpPr>
          <p:cNvPr id="19459" name="Rectangle 3"/>
          <p:cNvSpPr>
            <a:spLocks noGrp="1" noChangeArrowheads="1"/>
          </p:cNvSpPr>
          <p:nvPr>
            <p:ph type="body" idx="1"/>
          </p:nvPr>
        </p:nvSpPr>
        <p:spPr>
          <a:xfrm>
            <a:off x="381000" y="1542197"/>
            <a:ext cx="8534400" cy="4325203"/>
          </a:xfrm>
        </p:spPr>
        <p:txBody>
          <a:bodyPr/>
          <a:lstStyle/>
          <a:p>
            <a:pPr>
              <a:spcBef>
                <a:spcPts val="600"/>
              </a:spcBef>
              <a:spcAft>
                <a:spcPts val="600"/>
              </a:spcAft>
            </a:pPr>
            <a:r>
              <a:rPr lang="en-US" altLang="en-US" sz="3600" dirty="0">
                <a:latin typeface="Arial" panose="020B0604020202020204" pitchFamily="34" charset="0"/>
              </a:rPr>
              <a:t>Development Org for group project</a:t>
            </a:r>
          </a:p>
          <a:p>
            <a:pPr lvl="1">
              <a:spcBef>
                <a:spcPts val="600"/>
              </a:spcBef>
              <a:spcAft>
                <a:spcPts val="600"/>
              </a:spcAft>
            </a:pPr>
            <a:r>
              <a:rPr lang="en-US" altLang="en-US" sz="3200" dirty="0">
                <a:latin typeface="Arial" panose="020B0604020202020204" pitchFamily="34" charset="0"/>
                <a:hlinkClick r:id="rId3"/>
              </a:rPr>
              <a:t>https://login.salesforce.com</a:t>
            </a:r>
            <a:endParaRPr lang="en-US" altLang="en-US" sz="3200" dirty="0">
              <a:latin typeface="Arial" panose="020B0604020202020204" pitchFamily="34" charset="0"/>
            </a:endParaRPr>
          </a:p>
          <a:p>
            <a:pPr lvl="1">
              <a:spcBef>
                <a:spcPts val="600"/>
              </a:spcBef>
              <a:spcAft>
                <a:spcPts val="600"/>
              </a:spcAft>
            </a:pPr>
            <a:r>
              <a:rPr lang="en-US" altLang="en-US" sz="3200" dirty="0">
                <a:latin typeface="Arial" panose="020B0604020202020204" pitchFamily="34" charset="0"/>
              </a:rPr>
              <a:t>Use shared group account provided to you during recitation.  Everyone in the group uses the same account.</a:t>
            </a:r>
          </a:p>
          <a:p>
            <a:pPr lvl="1">
              <a:spcBef>
                <a:spcPts val="600"/>
              </a:spcBef>
              <a:spcAft>
                <a:spcPts val="600"/>
              </a:spcAft>
            </a:pPr>
            <a:r>
              <a:rPr lang="en-US" altLang="en-US" sz="3200" b="1" dirty="0">
                <a:solidFill>
                  <a:srgbClr val="FF0000"/>
                </a:solidFill>
                <a:latin typeface="Arial" panose="020B0604020202020204" pitchFamily="34" charset="0"/>
              </a:rPr>
              <a:t>DO NOT USE YOUR UB EMAIL ACCOUNT WHEN SIGNING UP</a:t>
            </a:r>
          </a:p>
          <a:p>
            <a:pPr>
              <a:spcBef>
                <a:spcPts val="600"/>
              </a:spcBef>
              <a:spcAft>
                <a:spcPts val="600"/>
              </a:spcAft>
            </a:pPr>
            <a:endParaRPr lang="en-US" altLang="en-US" sz="3600" dirty="0">
              <a:latin typeface="Arial" panose="020B0604020202020204" pitchFamily="34" charset="0"/>
            </a:endParaRPr>
          </a:p>
          <a:p>
            <a:pPr>
              <a:spcBef>
                <a:spcPts val="600"/>
              </a:spcBef>
              <a:spcAft>
                <a:spcPts val="600"/>
              </a:spcAft>
            </a:pPr>
            <a:endParaRPr lang="en-US" altLang="en-US" sz="3200" dirty="0">
              <a:latin typeface="Arial" panose="020B0604020202020204" pitchFamily="34" charset="0"/>
            </a:endParaRPr>
          </a:p>
        </p:txBody>
      </p:sp>
    </p:spTree>
    <p:extLst>
      <p:ext uri="{BB962C8B-B14F-4D97-AF65-F5344CB8AC3E}">
        <p14:creationId xmlns:p14="http://schemas.microsoft.com/office/powerpoint/2010/main" val="425389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a:t>
            </a:r>
          </a:p>
        </p:txBody>
      </p:sp>
      <p:sp>
        <p:nvSpPr>
          <p:cNvPr id="16387" name="Rectangle 3"/>
          <p:cNvSpPr>
            <a:spLocks noGrp="1" noChangeArrowheads="1"/>
          </p:cNvSpPr>
          <p:nvPr>
            <p:ph type="body" idx="1"/>
          </p:nvPr>
        </p:nvSpPr>
        <p:spPr>
          <a:xfrm>
            <a:off x="393699" y="1460500"/>
            <a:ext cx="8305800" cy="4851400"/>
          </a:xfrm>
          <a:noFill/>
        </p:spPr>
        <p:txBody>
          <a:bodyPr/>
          <a:lstStyle/>
          <a:p>
            <a:pPr>
              <a:spcBef>
                <a:spcPts val="0"/>
              </a:spcBef>
              <a:spcAft>
                <a:spcPts val="0"/>
              </a:spcAft>
            </a:pPr>
            <a:r>
              <a:rPr lang="en-US" sz="3200" dirty="0"/>
              <a:t>Salesforce is a cloud-based (</a:t>
            </a:r>
            <a:r>
              <a:rPr lang="en-US" sz="3200" b="1" dirty="0"/>
              <a:t>SaaS</a:t>
            </a:r>
            <a:r>
              <a:rPr lang="en-US" sz="3200" dirty="0"/>
              <a:t> and </a:t>
            </a:r>
            <a:r>
              <a:rPr lang="en-US" sz="3200" b="1" dirty="0"/>
              <a:t>PaaS</a:t>
            </a:r>
            <a:r>
              <a:rPr lang="en-US" sz="3200" dirty="0"/>
              <a:t>) customer relationship management (</a:t>
            </a:r>
            <a:r>
              <a:rPr lang="en-US" sz="3200" b="1" dirty="0"/>
              <a:t>CRM</a:t>
            </a:r>
            <a:r>
              <a:rPr lang="en-US" sz="3200" dirty="0"/>
              <a:t>) platform designed to help you sell, service, market, analyze, connect with customers, and more.</a:t>
            </a:r>
          </a:p>
          <a:p>
            <a:pPr>
              <a:spcBef>
                <a:spcPts val="0"/>
              </a:spcBef>
              <a:spcAft>
                <a:spcPts val="0"/>
              </a:spcAft>
            </a:pPr>
            <a:r>
              <a:rPr lang="en-US" sz="3200" dirty="0">
                <a:latin typeface="Arial" panose="020B0604020202020204" pitchFamily="34" charset="0"/>
              </a:rPr>
              <a:t>Accessed using a web browser - no Mac issues!</a:t>
            </a:r>
          </a:p>
          <a:p>
            <a:pPr>
              <a:spcBef>
                <a:spcPts val="0"/>
              </a:spcBef>
              <a:spcAft>
                <a:spcPts val="0"/>
              </a:spcAft>
            </a:pPr>
            <a:r>
              <a:rPr lang="en-US" sz="3200" dirty="0"/>
              <a:t>Customizable through clicks, not code!</a:t>
            </a:r>
          </a:p>
          <a:p>
            <a:pPr>
              <a:spcBef>
                <a:spcPts val="0"/>
              </a:spcBef>
              <a:spcAft>
                <a:spcPts val="0"/>
              </a:spcAft>
            </a:pPr>
            <a:r>
              <a:rPr lang="en-US" sz="3200" dirty="0">
                <a:latin typeface="Arial" panose="020B0604020202020204" pitchFamily="34" charset="0"/>
              </a:rPr>
              <a:t>Skills are in high demand and training through Trailhead is free</a:t>
            </a:r>
          </a:p>
        </p:txBody>
      </p:sp>
    </p:spTree>
    <p:extLst>
      <p:ext uri="{BB962C8B-B14F-4D97-AF65-F5344CB8AC3E}">
        <p14:creationId xmlns:p14="http://schemas.microsoft.com/office/powerpoint/2010/main" val="242526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Without CRM</a:t>
            </a:r>
          </a:p>
        </p:txBody>
      </p:sp>
      <p:pic>
        <p:nvPicPr>
          <p:cNvPr id="10" name="Picture 9" descr="Picture of tablet, computer, phone, bulletin board and papers on desk with the caption &quot;Data is stored in different places and on different devices&quot;">
            <a:extLst>
              <a:ext uri="{FF2B5EF4-FFF2-40B4-BE49-F238E27FC236}">
                <a16:creationId xmlns:a16="http://schemas.microsoft.com/office/drawing/2014/main" id="{B5FBB378-ED70-4E76-B113-DE75A898E294}"/>
              </a:ext>
            </a:extLst>
          </p:cNvPr>
          <p:cNvPicPr/>
          <p:nvPr/>
        </p:nvPicPr>
        <p:blipFill rotWithShape="1">
          <a:blip r:embed="rId3" cstate="email">
            <a:extLst>
              <a:ext uri="{28A0092B-C50C-407E-A947-70E740481C1C}">
                <a14:useLocalDpi xmlns:a14="http://schemas.microsoft.com/office/drawing/2010/main"/>
              </a:ext>
            </a:extLst>
          </a:blip>
          <a:srcRect t="8420"/>
          <a:stretch/>
        </p:blipFill>
        <p:spPr>
          <a:xfrm>
            <a:off x="381000" y="1327759"/>
            <a:ext cx="8650265" cy="5441341"/>
          </a:xfrm>
          <a:prstGeom prst="rect">
            <a:avLst/>
          </a:prstGeom>
        </p:spPr>
      </p:pic>
    </p:spTree>
    <p:extLst>
      <p:ext uri="{BB962C8B-B14F-4D97-AF65-F5344CB8AC3E}">
        <p14:creationId xmlns:p14="http://schemas.microsoft.com/office/powerpoint/2010/main" val="100302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With CRM</a:t>
            </a:r>
          </a:p>
        </p:txBody>
      </p:sp>
      <p:pic>
        <p:nvPicPr>
          <p:cNvPr id="2" name="Picture 1" descr="Picture of tablet, computer and phone with Salesforce app on the screen with the caption &quot;Data is all in Salesforce, accessible via the cloud from any device.&quot;">
            <a:extLst>
              <a:ext uri="{FF2B5EF4-FFF2-40B4-BE49-F238E27FC236}">
                <a16:creationId xmlns:a16="http://schemas.microsoft.com/office/drawing/2014/main" id="{F3FF62D7-39A6-4034-861E-E290BCDF8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01" y="1924659"/>
            <a:ext cx="8818397" cy="4844441"/>
          </a:xfrm>
          <a:prstGeom prst="rect">
            <a:avLst/>
          </a:prstGeom>
        </p:spPr>
      </p:pic>
    </p:spTree>
    <p:extLst>
      <p:ext uri="{BB962C8B-B14F-4D97-AF65-F5344CB8AC3E}">
        <p14:creationId xmlns:p14="http://schemas.microsoft.com/office/powerpoint/2010/main" val="288048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endParaRPr lang="en-US" sz="3600" dirty="0"/>
          </a:p>
          <a:p>
            <a:pPr algn="ctr" eaLnBrk="1" hangingPunct="1">
              <a:buFont typeface="Arial" pitchFamily="34" charset="0"/>
              <a:buNone/>
            </a:pPr>
            <a:r>
              <a:rPr lang="en-US" sz="3600" dirty="0"/>
              <a:t>Salesforce Example</a:t>
            </a:r>
          </a:p>
          <a:p>
            <a:pPr algn="ctr" eaLnBrk="1" hangingPunct="1">
              <a:buFont typeface="Arial" pitchFamily="34" charset="0"/>
              <a:buNone/>
            </a:pPr>
            <a:endParaRPr lang="en-US" sz="3600" dirty="0"/>
          </a:p>
          <a:p>
            <a:pPr algn="ctr" eaLnBrk="1" hangingPunct="1">
              <a:buNone/>
            </a:pPr>
            <a:r>
              <a:rPr lang="en-US" sz="3600" dirty="0"/>
              <a:t>Access via login.salesforce.com</a:t>
            </a:r>
          </a:p>
          <a:p>
            <a:pPr algn="ctr" eaLnBrk="1" hangingPunct="1">
              <a:buNone/>
            </a:pPr>
            <a:r>
              <a:rPr lang="en-US" sz="3600" dirty="0"/>
              <a:t>or through Trailhead</a:t>
            </a:r>
          </a:p>
          <a:p>
            <a:pPr algn="ctr" eaLnBrk="1" hangingPunct="1">
              <a:buFont typeface="Arial" pitchFamily="34" charset="0"/>
              <a:buNone/>
            </a:pPr>
            <a:endParaRPr lang="en-US" sz="3600" dirty="0"/>
          </a:p>
        </p:txBody>
      </p:sp>
      <p:pic>
        <p:nvPicPr>
          <p:cNvPr id="3" name="Picture 2">
            <a:hlinkClick r:id="rId3"/>
            <a:extLst>
              <a:ext uri="{FF2B5EF4-FFF2-40B4-BE49-F238E27FC236}">
                <a16:creationId xmlns:a16="http://schemas.microsoft.com/office/drawing/2014/main" id="{40205043-4D85-4938-8F9C-C151841D72E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070" y="5234401"/>
            <a:ext cx="1800225" cy="1390650"/>
          </a:xfrm>
          <a:prstGeom prst="rect">
            <a:avLst/>
          </a:prstGeom>
        </p:spPr>
      </p:pic>
    </p:spTree>
    <p:extLst>
      <p:ext uri="{BB962C8B-B14F-4D97-AF65-F5344CB8AC3E}">
        <p14:creationId xmlns:p14="http://schemas.microsoft.com/office/powerpoint/2010/main" val="288597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Salesforce Sales App with App Launcher icon, Standard Sales App Navigation and Setup icon highlighted.  ">
            <a:extLst>
              <a:ext uri="{FF2B5EF4-FFF2-40B4-BE49-F238E27FC236}">
                <a16:creationId xmlns:a16="http://schemas.microsoft.com/office/drawing/2014/main" id="{D2952675-9A50-4378-B2BE-39764ED9F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904"/>
            <a:ext cx="9144000" cy="5521191"/>
          </a:xfrm>
          <a:prstGeom prst="rect">
            <a:avLst/>
          </a:prstGeom>
        </p:spPr>
      </p:pic>
      <p:pic>
        <p:nvPicPr>
          <p:cNvPr id="21" name="Graphic 20" descr="Arrow: Clockwise curve">
            <a:extLst>
              <a:ext uri="{FF2B5EF4-FFF2-40B4-BE49-F238E27FC236}">
                <a16:creationId xmlns:a16="http://schemas.microsoft.com/office/drawing/2014/main" id="{A393C63E-50C6-4C9A-A0D4-2ADA82376F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262659" flipH="1" flipV="1">
            <a:off x="6195379" y="1860138"/>
            <a:ext cx="1111668" cy="1584371"/>
          </a:xfrm>
          <a:prstGeom prst="rect">
            <a:avLst/>
          </a:prstGeom>
          <a:effectLst>
            <a:outerShdw blurRad="50800" dist="50800" dir="5400000" algn="ctr" rotWithShape="0">
              <a:srgbClr val="FF0000"/>
            </a:outerShdw>
          </a:effectLst>
        </p:spPr>
      </p:pic>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 App Launcher &amp; Setup Menu</a:t>
            </a:r>
          </a:p>
        </p:txBody>
      </p:sp>
      <p:sp>
        <p:nvSpPr>
          <p:cNvPr id="5" name="Rectangle 4">
            <a:extLst>
              <a:ext uri="{FF2B5EF4-FFF2-40B4-BE49-F238E27FC236}">
                <a16:creationId xmlns:a16="http://schemas.microsoft.com/office/drawing/2014/main" id="{0EFE02AC-B6E1-4E0D-8623-51C161A37ADA}"/>
              </a:ext>
            </a:extLst>
          </p:cNvPr>
          <p:cNvSpPr/>
          <p:nvPr/>
        </p:nvSpPr>
        <p:spPr bwMode="auto">
          <a:xfrm>
            <a:off x="8210550" y="1238995"/>
            <a:ext cx="314325" cy="25643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6BB14124-C289-408D-BB15-AAD08FA6D22A}"/>
              </a:ext>
            </a:extLst>
          </p:cNvPr>
          <p:cNvSpPr/>
          <p:nvPr/>
        </p:nvSpPr>
        <p:spPr bwMode="auto">
          <a:xfrm>
            <a:off x="7231380" y="1609724"/>
            <a:ext cx="1312545" cy="51120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02D2538D-8A82-46CC-B02B-101370D59605}"/>
              </a:ext>
            </a:extLst>
          </p:cNvPr>
          <p:cNvSpPr/>
          <p:nvPr/>
        </p:nvSpPr>
        <p:spPr bwMode="auto">
          <a:xfrm>
            <a:off x="76200" y="1562099"/>
            <a:ext cx="333375" cy="298423"/>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7030A0"/>
              </a:solidFill>
              <a:effectLst/>
              <a:latin typeface="Times New Roman" pitchFamily="18" charset="0"/>
            </a:endParaRPr>
          </a:p>
        </p:txBody>
      </p:sp>
      <p:sp>
        <p:nvSpPr>
          <p:cNvPr id="7" name="TextBox 6">
            <a:extLst>
              <a:ext uri="{FF2B5EF4-FFF2-40B4-BE49-F238E27FC236}">
                <a16:creationId xmlns:a16="http://schemas.microsoft.com/office/drawing/2014/main" id="{AF059709-67F4-416C-BFE6-AB8E2FA1652F}"/>
              </a:ext>
            </a:extLst>
          </p:cNvPr>
          <p:cNvSpPr txBox="1"/>
          <p:nvPr/>
        </p:nvSpPr>
        <p:spPr>
          <a:xfrm>
            <a:off x="533400" y="2575289"/>
            <a:ext cx="3385863" cy="461665"/>
          </a:xfrm>
          <a:prstGeom prst="rect">
            <a:avLst/>
          </a:prstGeom>
          <a:noFill/>
        </p:spPr>
        <p:txBody>
          <a:bodyPr wrap="none" rtlCol="0">
            <a:spAutoFit/>
          </a:bodyPr>
          <a:lstStyle/>
          <a:p>
            <a:r>
              <a:rPr lang="en-US" dirty="0">
                <a:solidFill>
                  <a:srgbClr val="7030A0"/>
                </a:solidFill>
                <a:latin typeface="+mn-lt"/>
                <a:cs typeface="Calibri" panose="020F0502020204030204" pitchFamily="34" charset="0"/>
              </a:rPr>
              <a:t>App Launcher for users</a:t>
            </a:r>
          </a:p>
        </p:txBody>
      </p:sp>
      <p:sp>
        <p:nvSpPr>
          <p:cNvPr id="12" name="TextBox 11">
            <a:extLst>
              <a:ext uri="{FF2B5EF4-FFF2-40B4-BE49-F238E27FC236}">
                <a16:creationId xmlns:a16="http://schemas.microsoft.com/office/drawing/2014/main" id="{C2328A1E-372D-4422-ABF4-3F379BAB203C}"/>
              </a:ext>
            </a:extLst>
          </p:cNvPr>
          <p:cNvSpPr txBox="1"/>
          <p:nvPr/>
        </p:nvSpPr>
        <p:spPr>
          <a:xfrm>
            <a:off x="6115051" y="3339954"/>
            <a:ext cx="2724150" cy="1200329"/>
          </a:xfrm>
          <a:prstGeom prst="rect">
            <a:avLst/>
          </a:prstGeom>
          <a:noFill/>
        </p:spPr>
        <p:txBody>
          <a:bodyPr wrap="square" rtlCol="0">
            <a:spAutoFit/>
          </a:bodyPr>
          <a:lstStyle/>
          <a:p>
            <a:r>
              <a:rPr lang="en-US" dirty="0">
                <a:solidFill>
                  <a:srgbClr val="FF0000"/>
                </a:solidFill>
                <a:latin typeface="+mn-lt"/>
                <a:cs typeface="Calibri" panose="020F0502020204030204" pitchFamily="34" charset="0"/>
              </a:rPr>
              <a:t>Setup Menu for setting things up behind the scenes</a:t>
            </a:r>
          </a:p>
        </p:txBody>
      </p:sp>
      <p:sp>
        <p:nvSpPr>
          <p:cNvPr id="22" name="Rectangle 21">
            <a:extLst>
              <a:ext uri="{FF2B5EF4-FFF2-40B4-BE49-F238E27FC236}">
                <a16:creationId xmlns:a16="http://schemas.microsoft.com/office/drawing/2014/main" id="{A24F25E0-A98A-4399-B463-BF5466640E03}"/>
              </a:ext>
            </a:extLst>
          </p:cNvPr>
          <p:cNvSpPr/>
          <p:nvPr/>
        </p:nvSpPr>
        <p:spPr bwMode="auto">
          <a:xfrm>
            <a:off x="461963" y="1561644"/>
            <a:ext cx="6281737" cy="298423"/>
          </a:xfrm>
          <a:prstGeom prst="rect">
            <a:avLst/>
          </a:prstGeom>
          <a:noFill/>
          <a:ln w="38100"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D4BE3615-64C0-421E-980F-847173002AFB}"/>
              </a:ext>
            </a:extLst>
          </p:cNvPr>
          <p:cNvSpPr txBox="1"/>
          <p:nvPr/>
        </p:nvSpPr>
        <p:spPr>
          <a:xfrm>
            <a:off x="1477285" y="1882502"/>
            <a:ext cx="3755792" cy="400110"/>
          </a:xfrm>
          <a:prstGeom prst="rect">
            <a:avLst/>
          </a:prstGeom>
          <a:noFill/>
        </p:spPr>
        <p:txBody>
          <a:bodyPr wrap="square" rtlCol="0">
            <a:spAutoFit/>
          </a:bodyPr>
          <a:lstStyle/>
          <a:p>
            <a:pPr algn="ctr"/>
            <a:r>
              <a:rPr lang="en-US" sz="2000" dirty="0">
                <a:solidFill>
                  <a:srgbClr val="008080"/>
                </a:solidFill>
                <a:latin typeface="+mn-lt"/>
                <a:cs typeface="Calibri" panose="020F0502020204030204" pitchFamily="34" charset="0"/>
              </a:rPr>
              <a:t>Standard Sales App Navigation</a:t>
            </a:r>
          </a:p>
        </p:txBody>
      </p:sp>
      <p:sp>
        <p:nvSpPr>
          <p:cNvPr id="19" name="Graphic 13" descr="Arrow: Clockwise curve">
            <a:extLst>
              <a:ext uri="{FF2B5EF4-FFF2-40B4-BE49-F238E27FC236}">
                <a16:creationId xmlns:a16="http://schemas.microsoft.com/office/drawing/2014/main" id="{53247275-0117-4C06-87CD-F4F945739A44}"/>
              </a:ext>
            </a:extLst>
          </p:cNvPr>
          <p:cNvSpPr/>
          <p:nvPr/>
        </p:nvSpPr>
        <p:spPr>
          <a:xfrm>
            <a:off x="74799" y="1930966"/>
            <a:ext cx="525276" cy="869384"/>
          </a:xfrm>
          <a:custGeom>
            <a:avLst/>
            <a:gdLst>
              <a:gd name="connsiteX0" fmla="*/ 450614 w 453678"/>
              <a:gd name="connsiteY0" fmla="*/ 710606 h 714375"/>
              <a:gd name="connsiteX1" fmla="*/ 266067 w 453678"/>
              <a:gd name="connsiteY1" fmla="*/ 234356 h 714375"/>
              <a:gd name="connsiteX2" fmla="*/ 373720 w 453678"/>
              <a:gd name="connsiteY2" fmla="*/ 234356 h 714375"/>
              <a:gd name="connsiteX3" fmla="*/ 189173 w 453678"/>
              <a:gd name="connsiteY3" fmla="*/ 5756 h 714375"/>
              <a:gd name="connsiteX4" fmla="*/ 4626 w 453678"/>
              <a:gd name="connsiteY4" fmla="*/ 234356 h 714375"/>
              <a:gd name="connsiteX5" fmla="*/ 104589 w 453678"/>
              <a:gd name="connsiteY5" fmla="*/ 234356 h 714375"/>
              <a:gd name="connsiteX6" fmla="*/ 450614 w 453678"/>
              <a:gd name="connsiteY6" fmla="*/ 710606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78" h="714375">
                <a:moveTo>
                  <a:pt x="450614" y="710606"/>
                </a:moveTo>
                <a:cubicBezTo>
                  <a:pt x="450614" y="710606"/>
                  <a:pt x="266067" y="639169"/>
                  <a:pt x="266067" y="234356"/>
                </a:cubicBezTo>
                <a:lnTo>
                  <a:pt x="373720" y="234356"/>
                </a:lnTo>
                <a:lnTo>
                  <a:pt x="189173" y="5756"/>
                </a:lnTo>
                <a:cubicBezTo>
                  <a:pt x="189173" y="2899"/>
                  <a:pt x="4626" y="234356"/>
                  <a:pt x="4626" y="234356"/>
                </a:cubicBezTo>
                <a:lnTo>
                  <a:pt x="104589" y="234356"/>
                </a:lnTo>
                <a:cubicBezTo>
                  <a:pt x="104589" y="235309"/>
                  <a:pt x="133040" y="621071"/>
                  <a:pt x="450614" y="710606"/>
                </a:cubicBezTo>
                <a:close/>
              </a:path>
            </a:pathLst>
          </a:custGeom>
          <a:solidFill>
            <a:srgbClr val="000000"/>
          </a:solidFill>
          <a:ln w="7640" cap="flat">
            <a:noFill/>
            <a:prstDash val="solid"/>
            <a:miter/>
          </a:ln>
          <a:effectLst>
            <a:outerShdw blurRad="50800" dist="50800" dir="5400000" algn="ctr" rotWithShape="0">
              <a:srgbClr val="7030A0"/>
            </a:outerShdw>
          </a:effectLst>
        </p:spPr>
        <p:txBody>
          <a:bodyPr rtlCol="0" anchor="ctr"/>
          <a:lstStyle/>
          <a:p>
            <a:endParaRPr lang="en-US" dirty="0"/>
          </a:p>
        </p:txBody>
      </p:sp>
      <p:sp>
        <p:nvSpPr>
          <p:cNvPr id="25" name="Graphic 13" descr="Arrow: Clockwise curve">
            <a:extLst>
              <a:ext uri="{FF2B5EF4-FFF2-40B4-BE49-F238E27FC236}">
                <a16:creationId xmlns:a16="http://schemas.microsoft.com/office/drawing/2014/main" id="{EAF1D853-4DF3-42E2-A7E4-FD037F83C4CC}"/>
              </a:ext>
            </a:extLst>
          </p:cNvPr>
          <p:cNvSpPr/>
          <p:nvPr/>
        </p:nvSpPr>
        <p:spPr>
          <a:xfrm rot="18800103">
            <a:off x="898020" y="1636360"/>
            <a:ext cx="453678" cy="714375"/>
          </a:xfrm>
          <a:custGeom>
            <a:avLst/>
            <a:gdLst>
              <a:gd name="connsiteX0" fmla="*/ 450614 w 453678"/>
              <a:gd name="connsiteY0" fmla="*/ 710606 h 714375"/>
              <a:gd name="connsiteX1" fmla="*/ 266067 w 453678"/>
              <a:gd name="connsiteY1" fmla="*/ 234356 h 714375"/>
              <a:gd name="connsiteX2" fmla="*/ 373720 w 453678"/>
              <a:gd name="connsiteY2" fmla="*/ 234356 h 714375"/>
              <a:gd name="connsiteX3" fmla="*/ 189173 w 453678"/>
              <a:gd name="connsiteY3" fmla="*/ 5756 h 714375"/>
              <a:gd name="connsiteX4" fmla="*/ 4626 w 453678"/>
              <a:gd name="connsiteY4" fmla="*/ 234356 h 714375"/>
              <a:gd name="connsiteX5" fmla="*/ 104589 w 453678"/>
              <a:gd name="connsiteY5" fmla="*/ 234356 h 714375"/>
              <a:gd name="connsiteX6" fmla="*/ 450614 w 453678"/>
              <a:gd name="connsiteY6" fmla="*/ 710606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78" h="714375">
                <a:moveTo>
                  <a:pt x="450614" y="710606"/>
                </a:moveTo>
                <a:cubicBezTo>
                  <a:pt x="450614" y="710606"/>
                  <a:pt x="266067" y="639169"/>
                  <a:pt x="266067" y="234356"/>
                </a:cubicBezTo>
                <a:lnTo>
                  <a:pt x="373720" y="234356"/>
                </a:lnTo>
                <a:lnTo>
                  <a:pt x="189173" y="5756"/>
                </a:lnTo>
                <a:cubicBezTo>
                  <a:pt x="189173" y="2899"/>
                  <a:pt x="4626" y="234356"/>
                  <a:pt x="4626" y="234356"/>
                </a:cubicBezTo>
                <a:lnTo>
                  <a:pt x="104589" y="234356"/>
                </a:lnTo>
                <a:cubicBezTo>
                  <a:pt x="104589" y="235309"/>
                  <a:pt x="133040" y="621071"/>
                  <a:pt x="450614" y="710606"/>
                </a:cubicBezTo>
                <a:close/>
              </a:path>
            </a:pathLst>
          </a:custGeom>
          <a:solidFill>
            <a:srgbClr val="000000"/>
          </a:solidFill>
          <a:ln w="7640" cap="flat">
            <a:noFill/>
            <a:prstDash val="solid"/>
            <a:miter/>
          </a:ln>
          <a:effectLst>
            <a:outerShdw blurRad="50800" dist="50800" dir="5400000" algn="ctr" rotWithShape="0">
              <a:srgbClr val="008080"/>
            </a:outerShdw>
          </a:effectLst>
        </p:spPr>
        <p:txBody>
          <a:bodyPr rtlCol="0" anchor="ctr"/>
          <a:lstStyle/>
          <a:p>
            <a:endParaRPr lang="en-US" dirty="0"/>
          </a:p>
        </p:txBody>
      </p:sp>
      <p:sp>
        <p:nvSpPr>
          <p:cNvPr id="26" name="Graphic 13" descr="Arrow: Clockwise curve">
            <a:extLst>
              <a:ext uri="{FF2B5EF4-FFF2-40B4-BE49-F238E27FC236}">
                <a16:creationId xmlns:a16="http://schemas.microsoft.com/office/drawing/2014/main" id="{CD5DF8A9-5FC0-44BF-8160-B68B8E73E4B7}"/>
              </a:ext>
            </a:extLst>
          </p:cNvPr>
          <p:cNvSpPr/>
          <p:nvPr/>
        </p:nvSpPr>
        <p:spPr>
          <a:xfrm rot="2603072" flipH="1">
            <a:off x="5323046" y="1636258"/>
            <a:ext cx="389739" cy="714375"/>
          </a:xfrm>
          <a:custGeom>
            <a:avLst/>
            <a:gdLst>
              <a:gd name="connsiteX0" fmla="*/ 450614 w 453678"/>
              <a:gd name="connsiteY0" fmla="*/ 710606 h 714375"/>
              <a:gd name="connsiteX1" fmla="*/ 266067 w 453678"/>
              <a:gd name="connsiteY1" fmla="*/ 234356 h 714375"/>
              <a:gd name="connsiteX2" fmla="*/ 373720 w 453678"/>
              <a:gd name="connsiteY2" fmla="*/ 234356 h 714375"/>
              <a:gd name="connsiteX3" fmla="*/ 189173 w 453678"/>
              <a:gd name="connsiteY3" fmla="*/ 5756 h 714375"/>
              <a:gd name="connsiteX4" fmla="*/ 4626 w 453678"/>
              <a:gd name="connsiteY4" fmla="*/ 234356 h 714375"/>
              <a:gd name="connsiteX5" fmla="*/ 104589 w 453678"/>
              <a:gd name="connsiteY5" fmla="*/ 234356 h 714375"/>
              <a:gd name="connsiteX6" fmla="*/ 450614 w 453678"/>
              <a:gd name="connsiteY6" fmla="*/ 710606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78" h="714375">
                <a:moveTo>
                  <a:pt x="450614" y="710606"/>
                </a:moveTo>
                <a:cubicBezTo>
                  <a:pt x="450614" y="710606"/>
                  <a:pt x="266067" y="639169"/>
                  <a:pt x="266067" y="234356"/>
                </a:cubicBezTo>
                <a:lnTo>
                  <a:pt x="373720" y="234356"/>
                </a:lnTo>
                <a:lnTo>
                  <a:pt x="189173" y="5756"/>
                </a:lnTo>
                <a:cubicBezTo>
                  <a:pt x="189173" y="2899"/>
                  <a:pt x="4626" y="234356"/>
                  <a:pt x="4626" y="234356"/>
                </a:cubicBezTo>
                <a:lnTo>
                  <a:pt x="104589" y="234356"/>
                </a:lnTo>
                <a:cubicBezTo>
                  <a:pt x="104589" y="235309"/>
                  <a:pt x="133040" y="621071"/>
                  <a:pt x="450614" y="710606"/>
                </a:cubicBezTo>
                <a:close/>
              </a:path>
            </a:pathLst>
          </a:custGeom>
          <a:solidFill>
            <a:srgbClr val="000000"/>
          </a:solidFill>
          <a:ln w="7640" cap="flat">
            <a:noFill/>
            <a:prstDash val="solid"/>
            <a:miter/>
          </a:ln>
          <a:effectLst>
            <a:outerShdw blurRad="50800" dist="50800" dir="5400000" algn="ctr" rotWithShape="0">
              <a:srgbClr val="008080"/>
            </a:outerShdw>
          </a:effectLst>
        </p:spPr>
        <p:txBody>
          <a:bodyPr rtlCol="0" anchor="ctr"/>
          <a:lstStyle/>
          <a:p>
            <a:endParaRPr lang="en-US"/>
          </a:p>
        </p:txBody>
      </p:sp>
    </p:spTree>
    <p:extLst>
      <p:ext uri="{BB962C8B-B14F-4D97-AF65-F5344CB8AC3E}">
        <p14:creationId xmlns:p14="http://schemas.microsoft.com/office/powerpoint/2010/main" val="48103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 App Launcher</a:t>
            </a:r>
          </a:p>
        </p:txBody>
      </p:sp>
      <p:pic>
        <p:nvPicPr>
          <p:cNvPr id="4" name="Picture 3" descr="Screenshot of Salesforce App Launcher with Sales App and Energy Consultations App highlighted to show both standard and custom apps.  The Visit AppExchange button in the upper right is also highlighted.">
            <a:extLst>
              <a:ext uri="{FF2B5EF4-FFF2-40B4-BE49-F238E27FC236}">
                <a16:creationId xmlns:a16="http://schemas.microsoft.com/office/drawing/2014/main" id="{7FF135A6-E2A7-4FF3-A37C-BCEBB49F4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3763"/>
            <a:ext cx="9144000" cy="5784630"/>
          </a:xfrm>
          <a:prstGeom prst="rect">
            <a:avLst/>
          </a:prstGeom>
        </p:spPr>
      </p:pic>
      <p:sp>
        <p:nvSpPr>
          <p:cNvPr id="5" name="Rectangle 4">
            <a:extLst>
              <a:ext uri="{FF2B5EF4-FFF2-40B4-BE49-F238E27FC236}">
                <a16:creationId xmlns:a16="http://schemas.microsoft.com/office/drawing/2014/main" id="{0EFE02AC-B6E1-4E0D-8623-51C161A37ADA}"/>
              </a:ext>
            </a:extLst>
          </p:cNvPr>
          <p:cNvSpPr/>
          <p:nvPr/>
        </p:nvSpPr>
        <p:spPr bwMode="auto">
          <a:xfrm>
            <a:off x="7808181" y="1105231"/>
            <a:ext cx="1272209" cy="3180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6BB14124-C289-408D-BB15-AAD08FA6D22A}"/>
              </a:ext>
            </a:extLst>
          </p:cNvPr>
          <p:cNvSpPr/>
          <p:nvPr/>
        </p:nvSpPr>
        <p:spPr bwMode="auto">
          <a:xfrm>
            <a:off x="6131781" y="4916747"/>
            <a:ext cx="2829339" cy="8534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02D2538D-8A82-46CC-B02B-101370D59605}"/>
              </a:ext>
            </a:extLst>
          </p:cNvPr>
          <p:cNvSpPr/>
          <p:nvPr/>
        </p:nvSpPr>
        <p:spPr bwMode="auto">
          <a:xfrm>
            <a:off x="169627" y="3978302"/>
            <a:ext cx="2829339" cy="8534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8549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Salesforce Setup Menu with Object Manager, Quick Find and menu navigation on the left highlighted.">
            <a:extLst>
              <a:ext uri="{FF2B5EF4-FFF2-40B4-BE49-F238E27FC236}">
                <a16:creationId xmlns:a16="http://schemas.microsoft.com/office/drawing/2014/main" id="{B7CF0140-4360-488E-8829-0BC09EC93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5308"/>
            <a:ext cx="9144000" cy="4816247"/>
          </a:xfrm>
          <a:prstGeom prst="rect">
            <a:avLst/>
          </a:prstGeom>
        </p:spPr>
      </p:pic>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 Setup Menu</a:t>
            </a:r>
          </a:p>
        </p:txBody>
      </p:sp>
      <p:sp>
        <p:nvSpPr>
          <p:cNvPr id="5" name="Rectangle 4">
            <a:extLst>
              <a:ext uri="{FF2B5EF4-FFF2-40B4-BE49-F238E27FC236}">
                <a16:creationId xmlns:a16="http://schemas.microsoft.com/office/drawing/2014/main" id="{0EFE02AC-B6E1-4E0D-8623-51C161A37ADA}"/>
              </a:ext>
            </a:extLst>
          </p:cNvPr>
          <p:cNvSpPr/>
          <p:nvPr/>
        </p:nvSpPr>
        <p:spPr bwMode="auto">
          <a:xfrm>
            <a:off x="1566879" y="2027855"/>
            <a:ext cx="1124070" cy="3180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6BB14124-C289-408D-BB15-AAD08FA6D22A}"/>
              </a:ext>
            </a:extLst>
          </p:cNvPr>
          <p:cNvSpPr/>
          <p:nvPr/>
        </p:nvSpPr>
        <p:spPr bwMode="auto">
          <a:xfrm>
            <a:off x="0" y="2852648"/>
            <a:ext cx="1654629" cy="362890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02D2538D-8A82-46CC-B02B-101370D59605}"/>
              </a:ext>
            </a:extLst>
          </p:cNvPr>
          <p:cNvSpPr/>
          <p:nvPr/>
        </p:nvSpPr>
        <p:spPr bwMode="auto">
          <a:xfrm>
            <a:off x="1" y="2423471"/>
            <a:ext cx="1654628" cy="3516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8308720"/>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1421</Words>
  <Application>Microsoft Office PowerPoint</Application>
  <PresentationFormat>On-screen Show (4:3)</PresentationFormat>
  <Paragraphs>162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Monotype Sorts</vt:lpstr>
      <vt:lpstr>Times New Roman</vt:lpstr>
      <vt:lpstr>Wingdings</vt:lpstr>
      <vt:lpstr>Blank Presentation</vt:lpstr>
      <vt:lpstr>Intro to MIS - MGS351</vt:lpstr>
      <vt:lpstr>Chapter Overview</vt:lpstr>
      <vt:lpstr>Salesforce</vt:lpstr>
      <vt:lpstr>Without CRM</vt:lpstr>
      <vt:lpstr>With CRM</vt:lpstr>
      <vt:lpstr>PowerPoint Presentation</vt:lpstr>
      <vt:lpstr>Salesforce App Launcher &amp; Setup Menu</vt:lpstr>
      <vt:lpstr>Salesforce App Launcher</vt:lpstr>
      <vt:lpstr>Salesforce Setup Menu</vt:lpstr>
      <vt:lpstr>Microsoft Access and Salesforce</vt:lpstr>
      <vt:lpstr>Salesforce Terminology</vt:lpstr>
      <vt:lpstr>Objects (Tables)</vt:lpstr>
      <vt:lpstr>Objects (Tables)</vt:lpstr>
      <vt:lpstr>List Views (Queries)</vt:lpstr>
      <vt:lpstr>Page Layouts (Forms)</vt:lpstr>
      <vt:lpstr>Reports and Dashboards</vt:lpstr>
      <vt:lpstr>Automation: Workflow / Process Builder / Flow Builder (Macros and Modules)</vt:lpstr>
      <vt:lpstr>Schema Builder (Relationships)</vt:lpstr>
      <vt:lpstr>Homework 6   |   8800 Trailhead Points</vt:lpstr>
      <vt:lpstr>Understanding Salesforce Accounts</vt:lpstr>
      <vt:lpstr>Understanding Salesforce Accounts</vt:lpstr>
      <vt:lpstr>Logging in to Salesforce</vt:lpstr>
      <vt:lpstr>Logging in to Salesforce - Homework</vt:lpstr>
      <vt:lpstr>Logging in to Salesforce -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2026-03-03T06:44:30Z</dcterms:modified>
</cp:coreProperties>
</file>