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01" autoAdjust="0"/>
    <p:restoredTop sz="86407" autoAdjust="0"/>
  </p:normalViewPr>
  <p:slideViewPr>
    <p:cSldViewPr snapToGrid="0">
      <p:cViewPr>
        <p:scale>
          <a:sx n="100" d="100"/>
          <a:sy n="100" d="100"/>
        </p:scale>
        <p:origin x="363" y="161"/>
      </p:cViewPr>
      <p:guideLst/>
    </p:cSldViewPr>
  </p:slideViewPr>
  <p:outlineViewPr>
    <p:cViewPr>
      <p:scale>
        <a:sx n="33" d="100"/>
        <a:sy n="33" d="100"/>
      </p:scale>
      <p:origin x="0" y="-24333"/>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half"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itle 1"/>
          <p:cNvSpPr txBox="1">
            <a:spLocks noGrp="1"/>
          </p:cNvSpPr>
          <p:nvPr>
            <p:ph type="ctrTitle"/>
          </p:nvPr>
        </p:nvSpPr>
        <p:spPr>
          <a:prstGeom prst="rect">
            <a:avLst/>
          </a:prstGeom>
        </p:spPr>
        <p:txBody>
          <a:bodyPr/>
          <a:lstStyle/>
          <a:p>
            <a:r>
              <a:rPr lang="en-US" noProof="1"/>
              <a:t>Homework 3 Hints</a:t>
            </a:r>
          </a:p>
        </p:txBody>
      </p:sp>
      <p:sp>
        <p:nvSpPr>
          <p:cNvPr id="95" name="Subtitle 2"/>
          <p:cNvSpPr txBox="1">
            <a:spLocks noGrp="1"/>
          </p:cNvSpPr>
          <p:nvPr>
            <p:ph type="subTitle" sz="quarter" idx="1"/>
          </p:nvPr>
        </p:nvSpPr>
        <p:spPr>
          <a:prstGeom prst="rect">
            <a:avLst/>
          </a:prstGeom>
        </p:spPr>
        <p:txBody>
          <a:bodyPr/>
          <a:lstStyle/>
          <a:p>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1"/>
          <p:cNvSpPr txBox="1">
            <a:spLocks noGrp="1"/>
          </p:cNvSpPr>
          <p:nvPr>
            <p:ph type="title"/>
          </p:nvPr>
        </p:nvSpPr>
        <p:spPr>
          <a:prstGeom prst="rect">
            <a:avLst/>
          </a:prstGeom>
        </p:spPr>
        <p:txBody>
          <a:bodyPr/>
          <a:lstStyle/>
          <a:p>
            <a:r>
              <a:rPr lang="en-US" noProof="1"/>
              <a:t>Chapter 4 GE</a:t>
            </a:r>
          </a:p>
        </p:txBody>
      </p:sp>
      <p:sp>
        <p:nvSpPr>
          <p:cNvPr id="130" name="Content Placeholder 2"/>
          <p:cNvSpPr txBox="1">
            <a:spLocks noGrp="1"/>
          </p:cNvSpPr>
          <p:nvPr>
            <p:ph type="body" idx="1"/>
          </p:nvPr>
        </p:nvSpPr>
        <p:spPr>
          <a:xfrm>
            <a:off x="457200" y="1600200"/>
            <a:ext cx="8229600" cy="4525963"/>
          </a:xfrm>
          <a:prstGeom prst="rect">
            <a:avLst/>
          </a:prstGeom>
        </p:spPr>
        <p:txBody>
          <a:bodyPr/>
          <a:lstStyle/>
          <a:p>
            <a:r>
              <a:rPr lang="en-US" noProof="1"/>
              <a:t>Steps 33-36</a:t>
            </a:r>
          </a:p>
          <a:p>
            <a:pPr marL="742950" lvl="1" indent="-285750">
              <a:spcBef>
                <a:spcPts val="600"/>
              </a:spcBef>
              <a:defRPr sz="2800"/>
            </a:pPr>
            <a:r>
              <a:rPr lang="en-US" noProof="1"/>
              <a:t>Use Group by drop downs</a:t>
            </a:r>
          </a:p>
          <a:p>
            <a:r>
              <a:rPr lang="en-US" noProof="1"/>
              <a:t>Steps 39-40</a:t>
            </a:r>
          </a:p>
          <a:p>
            <a:pPr marL="742950" lvl="1" indent="-285750">
              <a:spcBef>
                <a:spcPts val="600"/>
              </a:spcBef>
              <a:defRPr sz="2800"/>
            </a:pPr>
            <a:r>
              <a:rPr lang="en-US" noProof="1"/>
              <a:t>Brackets [ ] around query criteria cause pop ups when queries are initially ran.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r>
              <a:rPr lang="en-US" noProof="1"/>
              <a:t>Chapter 4 Guided Exercise:</a:t>
            </a:r>
          </a:p>
        </p:txBody>
      </p:sp>
      <p:sp>
        <p:nvSpPr>
          <p:cNvPr id="133" name="Content Placeholder 2"/>
          <p:cNvSpPr txBox="1">
            <a:spLocks noGrp="1"/>
          </p:cNvSpPr>
          <p:nvPr>
            <p:ph type="body" idx="1"/>
          </p:nvPr>
        </p:nvSpPr>
        <p:spPr>
          <a:xfrm>
            <a:off x="0" y="1143000"/>
            <a:ext cx="9144000" cy="5257800"/>
          </a:xfrm>
          <a:prstGeom prst="rect">
            <a:avLst/>
          </a:prstGeom>
        </p:spPr>
        <p:txBody>
          <a:bodyPr/>
          <a:lstStyle/>
          <a:p>
            <a:pPr>
              <a:lnSpc>
                <a:spcPct val="80000"/>
              </a:lnSpc>
              <a:spcBef>
                <a:spcPts val="600"/>
              </a:spcBef>
              <a:defRPr sz="2900"/>
            </a:pPr>
            <a:r>
              <a:rPr lang="en-US" noProof="1"/>
              <a:t>Step 43: Expression Creation</a:t>
            </a:r>
          </a:p>
          <a:p>
            <a:pPr marL="742950" lvl="1" indent="-285750">
              <a:lnSpc>
                <a:spcPct val="80000"/>
              </a:lnSpc>
              <a:spcBef>
                <a:spcPts val="600"/>
              </a:spcBef>
              <a:defRPr sz="2500"/>
            </a:pPr>
            <a:r>
              <a:rPr lang="en-US" noProof="1"/>
              <a:t>Concatenation</a:t>
            </a:r>
          </a:p>
          <a:p>
            <a:pPr marL="1143000" lvl="2" indent="-228600">
              <a:lnSpc>
                <a:spcPct val="80000"/>
              </a:lnSpc>
              <a:spcBef>
                <a:spcPts val="500"/>
              </a:spcBef>
              <a:defRPr sz="2200"/>
            </a:pPr>
            <a:r>
              <a:rPr lang="en-US" noProof="1"/>
              <a:t>Expression1 &amp; Expression2</a:t>
            </a:r>
          </a:p>
          <a:p>
            <a:pPr marL="1143000" lvl="2" indent="-228600">
              <a:lnSpc>
                <a:spcPct val="80000"/>
              </a:lnSpc>
              <a:spcBef>
                <a:spcPts val="500"/>
              </a:spcBef>
              <a:defRPr sz="2200"/>
            </a:pPr>
            <a:r>
              <a:rPr lang="en-US" noProof="1"/>
              <a:t>Strings (words, sentences, etc.) NEED double quotes</a:t>
            </a:r>
          </a:p>
          <a:p>
            <a:pPr marL="1143000" lvl="2" indent="-228600">
              <a:lnSpc>
                <a:spcPct val="80000"/>
              </a:lnSpc>
              <a:spcBef>
                <a:spcPts val="500"/>
              </a:spcBef>
              <a:defRPr sz="2200"/>
            </a:pPr>
            <a:r>
              <a:rPr lang="en-US" noProof="1"/>
              <a:t>Expressions ([XXX]) do NOT</a:t>
            </a:r>
          </a:p>
          <a:p>
            <a:pPr marL="708659" lvl="1" indent="-251459">
              <a:lnSpc>
                <a:spcPct val="80000"/>
              </a:lnSpc>
              <a:spcBef>
                <a:spcPts val="600"/>
              </a:spcBef>
              <a:defRPr sz="2500"/>
            </a:pPr>
            <a:r>
              <a:rPr lang="en-US" sz="2200" noProof="1"/>
              <a:t>“</a:t>
            </a:r>
            <a:r>
              <a:rPr lang="en-US" noProof="1"/>
              <a:t>Building”</a:t>
            </a:r>
          </a:p>
          <a:p>
            <a:pPr marL="1143000" lvl="2" indent="-228600">
              <a:lnSpc>
                <a:spcPct val="80000"/>
              </a:lnSpc>
              <a:spcBef>
                <a:spcPts val="500"/>
              </a:spcBef>
              <a:defRPr sz="2200"/>
            </a:pPr>
            <a:r>
              <a:rPr lang="en-US" noProof="1"/>
              <a:t>Open query</a:t>
            </a:r>
          </a:p>
          <a:p>
            <a:pPr marL="1143000" lvl="2" indent="-228600">
              <a:lnSpc>
                <a:spcPct val="80000"/>
              </a:lnSpc>
              <a:spcBef>
                <a:spcPts val="500"/>
              </a:spcBef>
              <a:defRPr sz="2200"/>
            </a:pPr>
            <a:r>
              <a:rPr lang="en-US" noProof="1"/>
              <a:t>DESIGN view</a:t>
            </a:r>
          </a:p>
          <a:p>
            <a:pPr marL="1143000" lvl="2" indent="-228600">
              <a:lnSpc>
                <a:spcPct val="80000"/>
              </a:lnSpc>
              <a:spcBef>
                <a:spcPts val="500"/>
              </a:spcBef>
              <a:defRPr sz="2200"/>
            </a:pPr>
            <a:r>
              <a:rPr lang="en-US" noProof="1"/>
              <a:t>Right click on CRITERIA</a:t>
            </a:r>
          </a:p>
          <a:p>
            <a:pPr marL="1143000" lvl="2" indent="-228600">
              <a:lnSpc>
                <a:spcPct val="80000"/>
              </a:lnSpc>
              <a:spcBef>
                <a:spcPts val="500"/>
              </a:spcBef>
              <a:defRPr sz="2200"/>
            </a:pPr>
            <a:r>
              <a:rPr lang="en-US" noProof="1"/>
              <a:t>Select BUILD</a:t>
            </a:r>
          </a:p>
          <a:p>
            <a:pPr>
              <a:lnSpc>
                <a:spcPct val="80000"/>
              </a:lnSpc>
              <a:spcBef>
                <a:spcPts val="600"/>
              </a:spcBef>
              <a:defRPr sz="2900"/>
            </a:pPr>
            <a:r>
              <a:rPr lang="en-US" noProof="1"/>
              <a:t> Enter this expression where you are asked to do so in step 43 </a:t>
            </a:r>
          </a:p>
          <a:p>
            <a:pPr marL="0" lvl="1" indent="457200">
              <a:lnSpc>
                <a:spcPct val="80000"/>
              </a:lnSpc>
              <a:spcBef>
                <a:spcPts val="600"/>
              </a:spcBef>
              <a:buSzTx/>
              <a:buNone/>
              <a:defRPr sz="2500"/>
            </a:pPr>
            <a:r>
              <a:rPr lang="en-US" noProof="1"/>
              <a:t>[Students]![Student Name] &amp; " (" &amp; [Students]![Major 1] &amp; ")"</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itle 1"/>
          <p:cNvSpPr txBox="1">
            <a:spLocks noGrp="1"/>
          </p:cNvSpPr>
          <p:nvPr>
            <p:ph type="title"/>
          </p:nvPr>
        </p:nvSpPr>
        <p:spPr>
          <a:prstGeom prst="rect">
            <a:avLst/>
          </a:prstGeom>
        </p:spPr>
        <p:txBody>
          <a:bodyPr/>
          <a:lstStyle/>
          <a:p>
            <a:r>
              <a:rPr lang="en-US" noProof="1"/>
              <a:t>Chapter 4 Guided Exercise:</a:t>
            </a:r>
          </a:p>
        </p:txBody>
      </p:sp>
      <p:sp>
        <p:nvSpPr>
          <p:cNvPr id="136" name="Content Placeholder 2"/>
          <p:cNvSpPr txBox="1">
            <a:spLocks noGrp="1"/>
          </p:cNvSpPr>
          <p:nvPr>
            <p:ph type="body" idx="1"/>
          </p:nvPr>
        </p:nvSpPr>
        <p:spPr>
          <a:xfrm>
            <a:off x="0" y="1600200"/>
            <a:ext cx="9144000" cy="5181600"/>
          </a:xfrm>
          <a:prstGeom prst="rect">
            <a:avLst/>
          </a:prstGeom>
        </p:spPr>
        <p:txBody>
          <a:bodyPr/>
          <a:lstStyle/>
          <a:p>
            <a:pPr>
              <a:lnSpc>
                <a:spcPct val="90000"/>
              </a:lnSpc>
              <a:spcBef>
                <a:spcPts val="600"/>
              </a:spcBef>
              <a:defRPr sz="2900"/>
            </a:pPr>
            <a:r>
              <a:rPr lang="en-US" noProof="1"/>
              <a:t>Step 46: “IF” functions</a:t>
            </a:r>
          </a:p>
          <a:p>
            <a:pPr marL="742950" lvl="1" indent="-285750">
              <a:lnSpc>
                <a:spcPct val="90000"/>
              </a:lnSpc>
              <a:spcBef>
                <a:spcPts val="600"/>
              </a:spcBef>
              <a:defRPr sz="2500"/>
            </a:pPr>
            <a:r>
              <a:rPr lang="en-US" noProof="1"/>
              <a:t>Basic</a:t>
            </a:r>
          </a:p>
          <a:p>
            <a:pPr marL="1143000" lvl="2" indent="-228600">
              <a:lnSpc>
                <a:spcPct val="90000"/>
              </a:lnSpc>
              <a:spcBef>
                <a:spcPts val="500"/>
              </a:spcBef>
              <a:defRPr sz="2200"/>
            </a:pPr>
            <a:r>
              <a:rPr lang="en-US" noProof="1"/>
              <a:t>IF (X) THEN (Y,Z)</a:t>
            </a:r>
          </a:p>
          <a:p>
            <a:pPr marL="1600200" lvl="3" indent="-228600">
              <a:lnSpc>
                <a:spcPct val="90000"/>
              </a:lnSpc>
              <a:spcBef>
                <a:spcPts val="400"/>
              </a:spcBef>
              <a:defRPr sz="1800"/>
            </a:pPr>
            <a:r>
              <a:rPr lang="en-US" noProof="1"/>
              <a:t>Y will appear IF X is TRUE</a:t>
            </a:r>
          </a:p>
          <a:p>
            <a:pPr marL="1600200" lvl="3" indent="-228600">
              <a:lnSpc>
                <a:spcPct val="90000"/>
              </a:lnSpc>
              <a:spcBef>
                <a:spcPts val="400"/>
              </a:spcBef>
              <a:defRPr sz="1800"/>
            </a:pPr>
            <a:r>
              <a:rPr lang="en-US" noProof="1"/>
              <a:t>Z will appear IF X is FALSE</a:t>
            </a:r>
          </a:p>
          <a:p>
            <a:pPr marL="0" lvl="1" indent="457200">
              <a:lnSpc>
                <a:spcPct val="90000"/>
              </a:lnSpc>
              <a:spcBef>
                <a:spcPts val="300"/>
              </a:spcBef>
              <a:buSzTx/>
              <a:buNone/>
              <a:defRPr sz="1600"/>
            </a:pPr>
            <a:r>
              <a:rPr lang="en-US" noProof="1"/>
              <a:t>Enter this If statement in first: </a:t>
            </a:r>
            <a:endParaRPr lang="en-US" sz="2500" noProof="1"/>
          </a:p>
          <a:p>
            <a:pPr marL="0" lvl="1" indent="457200">
              <a:lnSpc>
                <a:spcPct val="90000"/>
              </a:lnSpc>
              <a:spcBef>
                <a:spcPts val="300"/>
              </a:spcBef>
              <a:buSzTx/>
              <a:buNone/>
              <a:defRPr sz="1600"/>
            </a:pPr>
            <a:r>
              <a:rPr lang="en-US" noProof="1"/>
              <a:t>IIf([Students]![GPA]&gt;=3.75,"Summa Cum Laude",”Not high honors”)</a:t>
            </a:r>
            <a:endParaRPr lang="en-US" sz="2500" noProof="1"/>
          </a:p>
          <a:p>
            <a:pPr marL="742950" lvl="1" indent="-285750">
              <a:lnSpc>
                <a:spcPct val="90000"/>
              </a:lnSpc>
              <a:spcBef>
                <a:spcPts val="600"/>
              </a:spcBef>
              <a:defRPr sz="2500"/>
            </a:pPr>
            <a:r>
              <a:rPr lang="en-US" noProof="1"/>
              <a:t>Nested</a:t>
            </a:r>
          </a:p>
          <a:p>
            <a:pPr marL="1143000" lvl="2" indent="-228600">
              <a:lnSpc>
                <a:spcPct val="90000"/>
              </a:lnSpc>
              <a:spcBef>
                <a:spcPts val="500"/>
              </a:spcBef>
              <a:defRPr sz="2200"/>
            </a:pPr>
            <a:r>
              <a:rPr lang="en-US" noProof="1"/>
              <a:t>(IF (A) THEN (B), IF (C) THEN (D,E))</a:t>
            </a:r>
          </a:p>
          <a:p>
            <a:pPr marL="1600200" lvl="3" indent="-228600">
              <a:lnSpc>
                <a:spcPct val="90000"/>
              </a:lnSpc>
              <a:spcBef>
                <a:spcPts val="400"/>
              </a:spcBef>
              <a:defRPr sz="1800"/>
            </a:pPr>
            <a:r>
              <a:rPr lang="en-US" noProof="1"/>
              <a:t>B will appear IF A is TRUE</a:t>
            </a:r>
          </a:p>
          <a:p>
            <a:pPr marL="1600200" lvl="3" indent="-228600">
              <a:lnSpc>
                <a:spcPct val="90000"/>
              </a:lnSpc>
              <a:spcBef>
                <a:spcPts val="400"/>
              </a:spcBef>
              <a:defRPr sz="1800"/>
            </a:pPr>
            <a:r>
              <a:rPr lang="en-US" noProof="1"/>
              <a:t>D will appear IF C is TRUE</a:t>
            </a:r>
          </a:p>
          <a:p>
            <a:pPr marL="1600200" lvl="3" indent="-228600">
              <a:lnSpc>
                <a:spcPct val="90000"/>
              </a:lnSpc>
              <a:spcBef>
                <a:spcPts val="400"/>
              </a:spcBef>
              <a:defRPr sz="1800"/>
            </a:pPr>
            <a:r>
              <a:rPr lang="en-US" noProof="1"/>
              <a:t>E will appear if C is FALSE</a:t>
            </a:r>
          </a:p>
          <a:p>
            <a:pPr marL="0" lvl="1" indent="457200">
              <a:lnSpc>
                <a:spcPct val="90000"/>
              </a:lnSpc>
              <a:spcBef>
                <a:spcPts val="300"/>
              </a:spcBef>
              <a:buSzTx/>
              <a:buNone/>
              <a:defRPr sz="1600"/>
            </a:pPr>
            <a:r>
              <a:rPr lang="en-US" noProof="1"/>
              <a:t>Enter this If statement in later (the same spot): </a:t>
            </a:r>
            <a:endParaRPr lang="en-US" sz="2500" noProof="1"/>
          </a:p>
          <a:p>
            <a:pPr marL="0" lvl="1" indent="457200">
              <a:lnSpc>
                <a:spcPct val="90000"/>
              </a:lnSpc>
              <a:spcBef>
                <a:spcPts val="300"/>
              </a:spcBef>
              <a:buSzTx/>
              <a:buNone/>
              <a:defRPr sz="1600"/>
            </a:pPr>
            <a:r>
              <a:rPr lang="en-US" noProof="1"/>
              <a:t>IIf([Students]![GPA]&gt;=3.75,"Summa Cum Laude",(IIf([Students]![GPA]&gt;=3.5,"Magna Cum Laude","Cum Laude")))</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itle 1"/>
          <p:cNvSpPr txBox="1">
            <a:spLocks noGrp="1"/>
          </p:cNvSpPr>
          <p:nvPr>
            <p:ph type="title"/>
          </p:nvPr>
        </p:nvSpPr>
        <p:spPr>
          <a:prstGeom prst="rect">
            <a:avLst/>
          </a:prstGeom>
        </p:spPr>
        <p:txBody>
          <a:bodyPr/>
          <a:lstStyle/>
          <a:p>
            <a:r>
              <a:rPr lang="en-US" noProof="1"/>
              <a:t>Chapter 4 GE</a:t>
            </a:r>
          </a:p>
        </p:txBody>
      </p:sp>
      <p:sp>
        <p:nvSpPr>
          <p:cNvPr id="139" name="Content Placeholder 2"/>
          <p:cNvSpPr txBox="1">
            <a:spLocks noGrp="1"/>
          </p:cNvSpPr>
          <p:nvPr>
            <p:ph type="body" idx="1"/>
          </p:nvPr>
        </p:nvSpPr>
        <p:spPr>
          <a:xfrm>
            <a:off x="457200" y="1600200"/>
            <a:ext cx="8229600" cy="4525963"/>
          </a:xfrm>
          <a:prstGeom prst="rect">
            <a:avLst/>
          </a:prstGeom>
        </p:spPr>
        <p:txBody>
          <a:bodyPr/>
          <a:lstStyle/>
          <a:p>
            <a:r>
              <a:rPr lang="en-US" noProof="1"/>
              <a:t>Please Run the Queries to make sure the proper outputs occur (in respect to the logic statements &amp; criteria you enter in design view)</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itle 1"/>
          <p:cNvSpPr txBox="1">
            <a:spLocks noGrp="1"/>
          </p:cNvSpPr>
          <p:nvPr>
            <p:ph type="title"/>
          </p:nvPr>
        </p:nvSpPr>
        <p:spPr>
          <a:prstGeom prst="rect">
            <a:avLst/>
          </a:prstGeom>
        </p:spPr>
        <p:txBody>
          <a:bodyPr/>
          <a:lstStyle/>
          <a:p>
            <a:r>
              <a:rPr lang="en-US" noProof="1"/>
              <a:t>Chapter 5 GE</a:t>
            </a:r>
          </a:p>
        </p:txBody>
      </p:sp>
      <p:sp>
        <p:nvSpPr>
          <p:cNvPr id="142" name="Content Placeholder 2"/>
          <p:cNvSpPr txBox="1">
            <a:spLocks noGrp="1"/>
          </p:cNvSpPr>
          <p:nvPr>
            <p:ph type="body" idx="1"/>
          </p:nvPr>
        </p:nvSpPr>
        <p:spPr>
          <a:xfrm>
            <a:off x="457200" y="1600200"/>
            <a:ext cx="8229600" cy="3733801"/>
          </a:xfrm>
          <a:prstGeom prst="rect">
            <a:avLst/>
          </a:prstGeom>
        </p:spPr>
        <p:txBody>
          <a:bodyPr/>
          <a:lstStyle/>
          <a:p>
            <a:pPr>
              <a:lnSpc>
                <a:spcPct val="80000"/>
              </a:lnSpc>
              <a:spcBef>
                <a:spcPts val="600"/>
              </a:spcBef>
              <a:defRPr sz="2900"/>
            </a:pPr>
            <a:r>
              <a:rPr lang="en-US" noProof="1"/>
              <a:t>Step 4 &amp; 5:</a:t>
            </a:r>
          </a:p>
          <a:p>
            <a:pPr marL="742950" lvl="1" indent="-285750">
              <a:lnSpc>
                <a:spcPct val="80000"/>
              </a:lnSpc>
              <a:spcBef>
                <a:spcPts val="600"/>
              </a:spcBef>
              <a:defRPr sz="2500"/>
            </a:pPr>
            <a:r>
              <a:rPr lang="en-US" noProof="1"/>
              <a:t>This is just viewing a report and how to view in print preview (to print a report).  </a:t>
            </a:r>
          </a:p>
          <a:p>
            <a:pPr marL="1143000" lvl="2" indent="-228600">
              <a:lnSpc>
                <a:spcPct val="80000"/>
              </a:lnSpc>
              <a:spcBef>
                <a:spcPts val="500"/>
              </a:spcBef>
              <a:defRPr sz="2200"/>
            </a:pPr>
            <a:r>
              <a:rPr lang="en-US" noProof="1"/>
              <a:t>You will use this for your final project</a:t>
            </a:r>
          </a:p>
          <a:p>
            <a:pPr>
              <a:lnSpc>
                <a:spcPct val="80000"/>
              </a:lnSpc>
              <a:spcBef>
                <a:spcPts val="600"/>
              </a:spcBef>
              <a:defRPr sz="2900"/>
            </a:pPr>
            <a:r>
              <a:rPr lang="en-US" noProof="1"/>
              <a:t>Step 6 - 16:</a:t>
            </a:r>
          </a:p>
          <a:p>
            <a:pPr marL="742950" lvl="1" indent="-285750">
              <a:lnSpc>
                <a:spcPct val="80000"/>
              </a:lnSpc>
              <a:spcBef>
                <a:spcPts val="600"/>
              </a:spcBef>
              <a:defRPr sz="2500"/>
            </a:pPr>
            <a:r>
              <a:rPr lang="en-US" noProof="1"/>
              <a:t>Used to set up a Report GROUP &amp; / OR SORT </a:t>
            </a:r>
          </a:p>
          <a:p>
            <a:pPr marL="742950" lvl="1" indent="-285750">
              <a:lnSpc>
                <a:spcPct val="80000"/>
              </a:lnSpc>
              <a:spcBef>
                <a:spcPts val="600"/>
              </a:spcBef>
              <a:defRPr sz="2500"/>
            </a:pPr>
            <a:r>
              <a:rPr lang="en-US" noProof="1"/>
              <a:t>This is where you make changes:</a:t>
            </a:r>
          </a:p>
          <a:p>
            <a:pPr marL="742950" lvl="1" indent="-285750">
              <a:lnSpc>
                <a:spcPct val="80000"/>
              </a:lnSpc>
              <a:spcBef>
                <a:spcPts val="600"/>
              </a:spcBef>
              <a:defRPr sz="2500"/>
            </a:pPr>
            <a:r>
              <a:rPr lang="en-US" noProof="1"/>
              <a:t>Make sure you are grouping and sorting in ORDER of what the text indicates and with the proper fields</a:t>
            </a:r>
          </a:p>
        </p:txBody>
      </p:sp>
      <p:pic>
        <p:nvPicPr>
          <p:cNvPr id="143" name="Picture 2" descr="Screenshot of Group, Sort and Total options in a report."/>
          <p:cNvPicPr>
            <a:picLocks noChangeAspect="1"/>
          </p:cNvPicPr>
          <p:nvPr/>
        </p:nvPicPr>
        <p:blipFill>
          <a:blip r:embed="rId2">
            <a:extLst/>
          </a:blip>
          <a:stretch>
            <a:fillRect/>
          </a:stretch>
        </p:blipFill>
        <p:spPr>
          <a:xfrm>
            <a:off x="685800" y="5105400"/>
            <a:ext cx="7315200" cy="1304925"/>
          </a:xfrm>
          <a:prstGeom prst="rect">
            <a:avLst/>
          </a:prstGeom>
          <a:ln w="12700">
            <a:miter lim="400000"/>
          </a:ln>
        </p:spPr>
      </p:pic>
      <p:pic>
        <p:nvPicPr>
          <p:cNvPr id="144" name="Picture 3" descr="Screenshot of Group and Sort button on Design Ribbon"/>
          <p:cNvPicPr>
            <a:picLocks noChangeAspect="1"/>
          </p:cNvPicPr>
          <p:nvPr/>
        </p:nvPicPr>
        <p:blipFill>
          <a:blip r:embed="rId3">
            <a:extLst/>
          </a:blip>
          <a:stretch>
            <a:fillRect/>
          </a:stretch>
        </p:blipFill>
        <p:spPr>
          <a:xfrm>
            <a:off x="7943850" y="3733800"/>
            <a:ext cx="695325" cy="1076325"/>
          </a:xfrm>
          <a:prstGeom prst="rect">
            <a:avLst/>
          </a:prstGeom>
          <a:ln w="12700">
            <a:miter lim="400000"/>
          </a:ln>
        </p:spPr>
      </p:pic>
      <p:sp>
        <p:nvSpPr>
          <p:cNvPr id="145" name="Rectangle 4"/>
          <p:cNvSpPr/>
          <p:nvPr/>
        </p:nvSpPr>
        <p:spPr>
          <a:xfrm>
            <a:off x="1524000" y="5410200"/>
            <a:ext cx="533400" cy="152400"/>
          </a:xfrm>
          <a:prstGeom prst="rect">
            <a:avLst/>
          </a:prstGeom>
          <a:solidFill>
            <a:srgbClr val="FFFFFF"/>
          </a:solidFill>
          <a:ln w="25400">
            <a:solidFill>
              <a:srgbClr val="FFFFFF"/>
            </a:solidFill>
          </a:ln>
        </p:spPr>
        <p:txBody>
          <a:bodyPr lIns="45719" rIns="45719" anchor="ctr"/>
          <a:lstStyle/>
          <a:p>
            <a:pPr algn="ctr">
              <a:defRPr>
                <a:solidFill>
                  <a:srgbClr val="FFFFFF"/>
                </a:solidFill>
              </a:defRPr>
            </a:pPr>
            <a:endParaRPr/>
          </a:p>
        </p:txBody>
      </p:sp>
      <p:sp>
        <p:nvSpPr>
          <p:cNvPr id="146" name="Rectangle 8"/>
          <p:cNvSpPr/>
          <p:nvPr/>
        </p:nvSpPr>
        <p:spPr>
          <a:xfrm>
            <a:off x="1827709" y="5669281"/>
            <a:ext cx="1601290" cy="88582"/>
          </a:xfrm>
          <a:prstGeom prst="rect">
            <a:avLst/>
          </a:prstGeom>
          <a:solidFill>
            <a:srgbClr val="FFFFFF"/>
          </a:solidFill>
          <a:ln w="25400">
            <a:solidFill>
              <a:srgbClr val="FFFFFF"/>
            </a:solidFill>
          </a:ln>
        </p:spPr>
        <p:txBody>
          <a:bodyPr lIns="45719" rIns="45719" anchor="ctr"/>
          <a:lstStyle/>
          <a:p>
            <a:pPr algn="ctr">
              <a:defRPr>
                <a:solidFill>
                  <a:srgbClr val="FFFFFF"/>
                </a:solidFill>
              </a:defRPr>
            </a:pPr>
            <a:endParaRPr/>
          </a:p>
        </p:txBody>
      </p:sp>
      <p:sp>
        <p:nvSpPr>
          <p:cNvPr id="147" name="Rectangle 9"/>
          <p:cNvSpPr/>
          <p:nvPr/>
        </p:nvSpPr>
        <p:spPr>
          <a:xfrm>
            <a:off x="1945276" y="5910262"/>
            <a:ext cx="1601290" cy="88582"/>
          </a:xfrm>
          <a:prstGeom prst="rect">
            <a:avLst/>
          </a:prstGeom>
          <a:solidFill>
            <a:srgbClr val="FFFFFF"/>
          </a:solidFill>
          <a:ln w="25400">
            <a:solidFill>
              <a:srgbClr val="FFFFFF"/>
            </a:solidFill>
          </a:ln>
        </p:spPr>
        <p:txBody>
          <a:bodyPr lIns="45719" rIns="45719" anchor="ctr"/>
          <a:lstStyle/>
          <a:p>
            <a:pPr algn="ctr">
              <a:defRPr>
                <a:solidFill>
                  <a:srgbClr val="FFFFFF"/>
                </a:solidFill>
              </a:defRPr>
            </a:pPr>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Title 1"/>
          <p:cNvSpPr txBox="1">
            <a:spLocks noGrp="1"/>
          </p:cNvSpPr>
          <p:nvPr>
            <p:ph type="title"/>
          </p:nvPr>
        </p:nvSpPr>
        <p:spPr>
          <a:prstGeom prst="rect">
            <a:avLst/>
          </a:prstGeom>
        </p:spPr>
        <p:txBody>
          <a:bodyPr/>
          <a:lstStyle/>
          <a:p>
            <a:r>
              <a:rPr lang="en-US" noProof="1"/>
              <a:t>Chapter 5 GE</a:t>
            </a:r>
          </a:p>
        </p:txBody>
      </p:sp>
      <p:sp>
        <p:nvSpPr>
          <p:cNvPr id="150" name="Content Placeholder 2"/>
          <p:cNvSpPr txBox="1">
            <a:spLocks noGrp="1"/>
          </p:cNvSpPr>
          <p:nvPr>
            <p:ph type="body" idx="1"/>
          </p:nvPr>
        </p:nvSpPr>
        <p:spPr>
          <a:xfrm>
            <a:off x="457200" y="1600200"/>
            <a:ext cx="8229600" cy="4525963"/>
          </a:xfrm>
          <a:prstGeom prst="rect">
            <a:avLst/>
          </a:prstGeom>
        </p:spPr>
        <p:txBody>
          <a:bodyPr/>
          <a:lstStyle/>
          <a:p>
            <a:pPr>
              <a:lnSpc>
                <a:spcPct val="80000"/>
              </a:lnSpc>
              <a:spcBef>
                <a:spcPts val="600"/>
              </a:spcBef>
              <a:defRPr sz="2700"/>
            </a:pPr>
            <a:r>
              <a:rPr lang="en-US" noProof="1"/>
              <a:t>Step 17-24:</a:t>
            </a:r>
          </a:p>
          <a:p>
            <a:pPr marL="742950" lvl="1" indent="-285750">
              <a:lnSpc>
                <a:spcPct val="80000"/>
              </a:lnSpc>
              <a:spcBef>
                <a:spcPts val="500"/>
              </a:spcBef>
              <a:defRPr sz="2300"/>
            </a:pPr>
            <a:r>
              <a:rPr lang="en-US" noProof="1"/>
              <a:t>Formatting.  </a:t>
            </a:r>
          </a:p>
          <a:p>
            <a:pPr marL="742950" lvl="1" indent="-285750">
              <a:lnSpc>
                <a:spcPct val="80000"/>
              </a:lnSpc>
              <a:spcBef>
                <a:spcPts val="500"/>
              </a:spcBef>
              <a:defRPr sz="2300"/>
            </a:pPr>
            <a:r>
              <a:rPr lang="en-US" noProof="1"/>
              <a:t>Step 22: Refer to chapter 3 form formatting, for any confusion.  </a:t>
            </a:r>
          </a:p>
          <a:p>
            <a:pPr>
              <a:lnSpc>
                <a:spcPct val="80000"/>
              </a:lnSpc>
              <a:spcBef>
                <a:spcPts val="600"/>
              </a:spcBef>
              <a:defRPr sz="2700"/>
            </a:pPr>
            <a:r>
              <a:rPr lang="en-US" noProof="1"/>
              <a:t>Step 25-28</a:t>
            </a:r>
          </a:p>
          <a:p>
            <a:pPr marL="742950" lvl="1" indent="-285750">
              <a:lnSpc>
                <a:spcPct val="80000"/>
              </a:lnSpc>
              <a:spcBef>
                <a:spcPts val="500"/>
              </a:spcBef>
              <a:defRPr sz="2300"/>
            </a:pPr>
            <a:r>
              <a:rPr lang="en-US" noProof="1"/>
              <a:t>All a part of the Report Wizard process</a:t>
            </a:r>
          </a:p>
          <a:p>
            <a:pPr marL="742950" lvl="1" indent="-285750">
              <a:lnSpc>
                <a:spcPct val="80000"/>
              </a:lnSpc>
              <a:spcBef>
                <a:spcPts val="500"/>
              </a:spcBef>
              <a:defRPr sz="2300"/>
            </a:pPr>
            <a:r>
              <a:rPr lang="en-US" noProof="1"/>
              <a:t>Make sure you group and sort properly</a:t>
            </a:r>
          </a:p>
          <a:p>
            <a:pPr marL="742950" lvl="1" indent="-285750">
              <a:lnSpc>
                <a:spcPct val="80000"/>
              </a:lnSpc>
              <a:spcBef>
                <a:spcPts val="500"/>
              </a:spcBef>
              <a:defRPr sz="2300"/>
            </a:pPr>
            <a:r>
              <a:rPr lang="en-US" noProof="1"/>
              <a:t>Don’t forget to include average GPA</a:t>
            </a:r>
          </a:p>
          <a:p>
            <a:pPr>
              <a:lnSpc>
                <a:spcPct val="80000"/>
              </a:lnSpc>
              <a:spcBef>
                <a:spcPts val="600"/>
              </a:spcBef>
              <a:defRPr sz="2700"/>
            </a:pPr>
            <a:r>
              <a:rPr lang="en-US" noProof="1"/>
              <a:t>Step 29:</a:t>
            </a:r>
          </a:p>
          <a:p>
            <a:pPr marL="742950" lvl="1" indent="-285750">
              <a:lnSpc>
                <a:spcPct val="80000"/>
              </a:lnSpc>
              <a:spcBef>
                <a:spcPts val="500"/>
              </a:spcBef>
              <a:defRPr sz="2300"/>
            </a:pPr>
            <a:r>
              <a:rPr lang="en-US" noProof="1"/>
              <a:t>Add a LABEL with your name to the REPORT FOOTER (if the footer is not expanded or dropped down, you can do so).  </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itle 1"/>
          <p:cNvSpPr txBox="1">
            <a:spLocks noGrp="1"/>
          </p:cNvSpPr>
          <p:nvPr>
            <p:ph type="title"/>
          </p:nvPr>
        </p:nvSpPr>
        <p:spPr>
          <a:prstGeom prst="rect">
            <a:avLst/>
          </a:prstGeom>
        </p:spPr>
        <p:txBody>
          <a:bodyPr/>
          <a:lstStyle/>
          <a:p>
            <a:r>
              <a:rPr lang="en-US" noProof="1"/>
              <a:t>Chapter 5 GE &amp; AE </a:t>
            </a:r>
          </a:p>
        </p:txBody>
      </p:sp>
      <p:sp>
        <p:nvSpPr>
          <p:cNvPr id="153" name="Content Placeholder 2"/>
          <p:cNvSpPr txBox="1">
            <a:spLocks noGrp="1"/>
          </p:cNvSpPr>
          <p:nvPr>
            <p:ph type="body" idx="1"/>
          </p:nvPr>
        </p:nvSpPr>
        <p:spPr>
          <a:xfrm>
            <a:off x="457200" y="1600200"/>
            <a:ext cx="8229600" cy="4525963"/>
          </a:xfrm>
          <a:prstGeom prst="rect">
            <a:avLst/>
          </a:prstGeom>
        </p:spPr>
        <p:txBody>
          <a:bodyPr/>
          <a:lstStyle/>
          <a:p>
            <a:r>
              <a:rPr lang="en-US" noProof="1"/>
              <a:t>Please check in REPORT View that all of your report editing and creating is showing up properly.  </a:t>
            </a:r>
          </a:p>
          <a:p>
            <a:pPr marL="800100" lvl="1" indent="-342900">
              <a:buChar char="•"/>
            </a:pPr>
            <a:r>
              <a:rPr lang="en-US" noProof="1"/>
              <a:t>Helps you check formatting</a:t>
            </a:r>
          </a:p>
          <a:p>
            <a:pPr marL="800100" lvl="1" indent="-342900">
              <a:buChar char="•"/>
            </a:pPr>
            <a:r>
              <a:rPr lang="en-US" noProof="1"/>
              <a:t>Helps you double check that your functions are working properly</a:t>
            </a:r>
          </a:p>
          <a:p>
            <a:pPr marL="800100" lvl="1" indent="-342900">
              <a:buChar char="•"/>
            </a:pPr>
            <a:r>
              <a:rPr lang="en-US" noProof="1"/>
              <a:t>Helps re-assure that you can complete the tasks </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Title 1"/>
          <p:cNvSpPr txBox="1">
            <a:spLocks noGrp="1"/>
          </p:cNvSpPr>
          <p:nvPr>
            <p:ph type="title"/>
          </p:nvPr>
        </p:nvSpPr>
        <p:spPr>
          <a:prstGeom prst="rect">
            <a:avLst/>
          </a:prstGeom>
        </p:spPr>
        <p:txBody>
          <a:bodyPr/>
          <a:lstStyle/>
          <a:p>
            <a:r>
              <a:rPr lang="en-US" noProof="1"/>
              <a:t>Chapter 5 Applied Exercise:</a:t>
            </a:r>
          </a:p>
        </p:txBody>
      </p:sp>
      <p:sp>
        <p:nvSpPr>
          <p:cNvPr id="156" name="Content Placeholder 2"/>
          <p:cNvSpPr txBox="1">
            <a:spLocks noGrp="1"/>
          </p:cNvSpPr>
          <p:nvPr>
            <p:ph type="body" idx="1"/>
          </p:nvPr>
        </p:nvSpPr>
        <p:spPr>
          <a:xfrm>
            <a:off x="457200" y="1600200"/>
            <a:ext cx="8229600" cy="4525963"/>
          </a:xfrm>
          <a:prstGeom prst="rect">
            <a:avLst/>
          </a:prstGeom>
        </p:spPr>
        <p:txBody>
          <a:bodyPr/>
          <a:lstStyle/>
          <a:p>
            <a:r>
              <a:rPr lang="en-US" noProof="1"/>
              <a:t>Step 1: </a:t>
            </a:r>
          </a:p>
          <a:p>
            <a:pPr marL="742950" lvl="1" indent="-285750">
              <a:spcBef>
                <a:spcPts val="600"/>
              </a:spcBef>
              <a:defRPr sz="2800"/>
            </a:pPr>
            <a:r>
              <a:rPr lang="en-US" noProof="1"/>
              <a:t>Use the Report Wizard to create a report. Select “Top Performing Management Upperclassmen” query from the Tables/Queries drop down list</a:t>
            </a:r>
          </a:p>
          <a:p>
            <a:pPr marL="742950" lvl="1" indent="-285750">
              <a:spcBef>
                <a:spcPts val="600"/>
              </a:spcBef>
              <a:defRPr sz="2800"/>
            </a:pPr>
            <a:r>
              <a:rPr lang="en-US" noProof="1"/>
              <a:t>Choose the fields: Student Name, Person Number, Class and GPA</a:t>
            </a:r>
          </a:p>
          <a:p>
            <a:pPr marL="742950" lvl="1" indent="-285750">
              <a:spcBef>
                <a:spcPts val="600"/>
              </a:spcBef>
              <a:defRPr sz="2800"/>
            </a:pPr>
            <a:r>
              <a:rPr lang="en-US" noProof="1"/>
              <a:t>Do not group the report. Then, sort the report by GPA in descending order. Hit Next, Next and Finish</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Title 1"/>
          <p:cNvSpPr txBox="1">
            <a:spLocks noGrp="1"/>
          </p:cNvSpPr>
          <p:nvPr>
            <p:ph type="title"/>
          </p:nvPr>
        </p:nvSpPr>
        <p:spPr>
          <a:prstGeom prst="rect">
            <a:avLst/>
          </a:prstGeom>
        </p:spPr>
        <p:txBody>
          <a:bodyPr/>
          <a:lstStyle/>
          <a:p>
            <a:r>
              <a:rPr lang="en-US" noProof="1"/>
              <a:t>Chapter 5 Applied Exercise:</a:t>
            </a:r>
          </a:p>
        </p:txBody>
      </p:sp>
      <p:sp>
        <p:nvSpPr>
          <p:cNvPr id="159" name="Content Placeholder 2"/>
          <p:cNvSpPr txBox="1">
            <a:spLocks noGrp="1"/>
          </p:cNvSpPr>
          <p:nvPr>
            <p:ph type="body" idx="1"/>
          </p:nvPr>
        </p:nvSpPr>
        <p:spPr>
          <a:xfrm>
            <a:off x="457200" y="1600200"/>
            <a:ext cx="8229600" cy="4525963"/>
          </a:xfrm>
          <a:prstGeom prst="rect">
            <a:avLst/>
          </a:prstGeom>
        </p:spPr>
        <p:txBody>
          <a:bodyPr/>
          <a:lstStyle/>
          <a:p>
            <a:r>
              <a:rPr lang="en-US" noProof="1"/>
              <a:t>Step 1:</a:t>
            </a:r>
          </a:p>
          <a:p>
            <a:pPr marL="742950" lvl="1" indent="-285750">
              <a:spcBef>
                <a:spcPts val="600"/>
              </a:spcBef>
              <a:defRPr sz="2800"/>
            </a:pPr>
            <a:r>
              <a:rPr lang="en-US" noProof="1"/>
              <a:t>Be sure to SORT GPA properly</a:t>
            </a:r>
          </a:p>
          <a:p>
            <a:pPr marL="742950" lvl="1" indent="-285750">
              <a:spcBef>
                <a:spcPts val="600"/>
              </a:spcBef>
              <a:defRPr sz="2800"/>
            </a:pPr>
            <a:r>
              <a:rPr lang="en-US" noProof="1"/>
              <a:t>Now go to the Layout View and choose format and then choose conditional formatting</a:t>
            </a:r>
          </a:p>
          <a:p>
            <a:pPr marL="742950" lvl="1" indent="-285750">
              <a:spcBef>
                <a:spcPts val="600"/>
              </a:spcBef>
              <a:defRPr sz="2800"/>
            </a:pPr>
            <a:r>
              <a:rPr lang="en-US" noProof="1"/>
              <a:t>There, you will choose GPA for the formatting rules</a:t>
            </a:r>
          </a:p>
          <a:p>
            <a:pPr marL="742950" lvl="1" indent="-285750">
              <a:spcBef>
                <a:spcPts val="600"/>
              </a:spcBef>
              <a:defRPr sz="2800"/>
            </a:pPr>
            <a:r>
              <a:rPr lang="en-US" noProof="1"/>
              <a:t>Make the rule “field value is greater than or equal to 3.9”</a:t>
            </a:r>
          </a:p>
          <a:p>
            <a:pPr marL="1143000" lvl="2" indent="-228600">
              <a:spcBef>
                <a:spcPts val="500"/>
              </a:spcBef>
              <a:defRPr sz="2400"/>
            </a:pPr>
            <a:r>
              <a:rPr lang="en-US" noProof="1"/>
              <a:t>Make the formatting bold red font</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txBox="1">
            <a:spLocks noGrp="1"/>
          </p:cNvSpPr>
          <p:nvPr>
            <p:ph type="title"/>
          </p:nvPr>
        </p:nvSpPr>
        <p:spPr>
          <a:prstGeom prst="rect">
            <a:avLst/>
          </a:prstGeom>
        </p:spPr>
        <p:txBody>
          <a:bodyPr/>
          <a:lstStyle/>
          <a:p>
            <a:r>
              <a:rPr lang="en-US" noProof="1"/>
              <a:t>Chapter 5 Applied Exercise:</a:t>
            </a:r>
          </a:p>
        </p:txBody>
      </p:sp>
      <p:sp>
        <p:nvSpPr>
          <p:cNvPr id="162" name="Content Placeholder 2"/>
          <p:cNvSpPr txBox="1">
            <a:spLocks noGrp="1"/>
          </p:cNvSpPr>
          <p:nvPr>
            <p:ph type="body" idx="1"/>
          </p:nvPr>
        </p:nvSpPr>
        <p:spPr>
          <a:xfrm>
            <a:off x="457200" y="1600200"/>
            <a:ext cx="8229600" cy="4525963"/>
          </a:xfrm>
          <a:prstGeom prst="rect">
            <a:avLst/>
          </a:prstGeom>
        </p:spPr>
        <p:txBody>
          <a:bodyPr/>
          <a:lstStyle/>
          <a:p>
            <a:pPr marL="315468" indent="-315468" defTabSz="841247">
              <a:lnSpc>
                <a:spcPct val="90000"/>
              </a:lnSpc>
              <a:defRPr sz="2944"/>
            </a:pPr>
            <a:r>
              <a:rPr lang="en-US" noProof="1"/>
              <a:t>Step 2:</a:t>
            </a:r>
          </a:p>
          <a:p>
            <a:pPr marL="315468" indent="-315468" defTabSz="841247">
              <a:lnSpc>
                <a:spcPct val="90000"/>
              </a:lnSpc>
              <a:defRPr sz="2944"/>
            </a:pPr>
            <a:r>
              <a:rPr lang="en-US" noProof="1"/>
              <a:t>Go to the create tab and choose query design</a:t>
            </a:r>
          </a:p>
          <a:p>
            <a:pPr marL="315468" indent="-315468" defTabSz="841247">
              <a:lnSpc>
                <a:spcPct val="90000"/>
              </a:lnSpc>
              <a:defRPr sz="2944"/>
            </a:pPr>
            <a:r>
              <a:rPr lang="en-US" noProof="1"/>
              <a:t>Choose the students table</a:t>
            </a:r>
          </a:p>
          <a:p>
            <a:pPr marL="683513" lvl="1" indent="-262890" defTabSz="841247">
              <a:lnSpc>
                <a:spcPct val="90000"/>
              </a:lnSpc>
              <a:spcBef>
                <a:spcPts val="600"/>
              </a:spcBef>
              <a:defRPr sz="2576"/>
            </a:pPr>
            <a:r>
              <a:rPr lang="en-US" noProof="1"/>
              <a:t>Include: Student Name, Phone Num, Class, Major 1 and GPA</a:t>
            </a:r>
          </a:p>
          <a:p>
            <a:pPr marL="315468" indent="-315468" defTabSz="841247">
              <a:lnSpc>
                <a:spcPct val="90000"/>
              </a:lnSpc>
              <a:defRPr sz="2944"/>
            </a:pPr>
            <a:r>
              <a:rPr lang="en-US" noProof="1"/>
              <a:t>Add the following 3 criteria:</a:t>
            </a:r>
          </a:p>
          <a:p>
            <a:pPr marL="683513" lvl="1" indent="-262890" defTabSz="841247">
              <a:lnSpc>
                <a:spcPct val="90000"/>
              </a:lnSpc>
              <a:spcBef>
                <a:spcPts val="600"/>
              </a:spcBef>
              <a:defRPr sz="2576"/>
            </a:pPr>
            <a:r>
              <a:rPr lang="en-US" noProof="1"/>
              <a:t>In brackets [], ask for the code for major (ex CSE)</a:t>
            </a:r>
          </a:p>
          <a:p>
            <a:pPr marL="683513" lvl="1" indent="-262890" defTabSz="841247">
              <a:lnSpc>
                <a:spcPct val="90000"/>
              </a:lnSpc>
              <a:spcBef>
                <a:spcPts val="600"/>
              </a:spcBef>
              <a:defRPr sz="2576"/>
            </a:pPr>
            <a:r>
              <a:rPr lang="en-US" noProof="1"/>
              <a:t>In the GPA criteria, type in &gt;2.8</a:t>
            </a:r>
          </a:p>
          <a:p>
            <a:pPr marL="683513" lvl="1" indent="-262890" defTabSz="841247">
              <a:lnSpc>
                <a:spcPct val="90000"/>
              </a:lnSpc>
              <a:spcBef>
                <a:spcPts val="600"/>
              </a:spcBef>
              <a:defRPr sz="2576"/>
            </a:pPr>
            <a:r>
              <a:rPr lang="en-US" noProof="1"/>
              <a:t>In the Phone Num criteria, type in 716*</a:t>
            </a:r>
          </a:p>
          <a:p>
            <a:pPr marL="1104138" lvl="2" indent="-262890" defTabSz="841247">
              <a:lnSpc>
                <a:spcPct val="90000"/>
              </a:lnSpc>
              <a:spcBef>
                <a:spcPts val="600"/>
              </a:spcBef>
              <a:buChar char="–"/>
              <a:defRPr sz="2576"/>
            </a:pPr>
            <a:r>
              <a:rPr lang="en-US" noProof="1"/>
              <a:t>Can refer to Chapter 4 GE: #’s 20, 22, 25, 27</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itle 1"/>
          <p:cNvSpPr txBox="1">
            <a:spLocks noGrp="1"/>
          </p:cNvSpPr>
          <p:nvPr>
            <p:ph type="title"/>
          </p:nvPr>
        </p:nvSpPr>
        <p:spPr>
          <a:prstGeom prst="rect">
            <a:avLst/>
          </a:prstGeom>
        </p:spPr>
        <p:txBody>
          <a:bodyPr/>
          <a:lstStyle/>
          <a:p>
            <a:r>
              <a:rPr lang="en-US" noProof="1"/>
              <a:t>General Tips: Homework #3</a:t>
            </a:r>
          </a:p>
        </p:txBody>
      </p:sp>
      <p:sp>
        <p:nvSpPr>
          <p:cNvPr id="98" name="Content Placeholder 2"/>
          <p:cNvSpPr txBox="1">
            <a:spLocks noGrp="1"/>
          </p:cNvSpPr>
          <p:nvPr>
            <p:ph type="body" idx="1"/>
          </p:nvPr>
        </p:nvSpPr>
        <p:spPr>
          <a:xfrm>
            <a:off x="457200" y="1600200"/>
            <a:ext cx="8229600" cy="4525963"/>
          </a:xfrm>
          <a:prstGeom prst="rect">
            <a:avLst/>
          </a:prstGeom>
        </p:spPr>
        <p:txBody>
          <a:bodyPr/>
          <a:lstStyle/>
          <a:p>
            <a:r>
              <a:rPr lang="en-US" noProof="1"/>
              <a:t>Take your time on this homework</a:t>
            </a:r>
          </a:p>
          <a:p>
            <a:pPr marL="742950" lvl="1" indent="-285750">
              <a:spcBef>
                <a:spcPts val="600"/>
              </a:spcBef>
              <a:defRPr sz="2800"/>
            </a:pPr>
            <a:r>
              <a:rPr lang="en-US" noProof="1"/>
              <a:t>This is the longest and most difficult homework</a:t>
            </a:r>
          </a:p>
          <a:p>
            <a:pPr marL="0" lvl="1" indent="457200">
              <a:spcBef>
                <a:spcPts val="600"/>
              </a:spcBef>
              <a:buSzTx/>
              <a:buNone/>
              <a:defRPr sz="2800"/>
            </a:pPr>
            <a:endParaRPr lang="en-US" noProof="1"/>
          </a:p>
          <a:p>
            <a:pPr marL="0" lvl="1" indent="457200">
              <a:spcBef>
                <a:spcPts val="600"/>
              </a:spcBef>
              <a:buSzTx/>
              <a:buNone/>
              <a:defRPr sz="2800"/>
            </a:pPr>
            <a:endParaRPr lang="en-US" noProof="1"/>
          </a:p>
          <a:p>
            <a:r>
              <a:rPr lang="en-US" noProof="1"/>
              <a:t>Make sure that you read </a:t>
            </a:r>
            <a:r>
              <a:rPr lang="en-US" i="1" noProof="1"/>
              <a:t>everything</a:t>
            </a:r>
            <a:r>
              <a:rPr lang="en-US" noProof="1"/>
              <a:t> in all the steps. Don’t just skim the instructions. This is how mistakes are made and time is lost.</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itle 1"/>
          <p:cNvSpPr txBox="1">
            <a:spLocks noGrp="1"/>
          </p:cNvSpPr>
          <p:nvPr>
            <p:ph type="title"/>
          </p:nvPr>
        </p:nvSpPr>
        <p:spPr>
          <a:prstGeom prst="rect">
            <a:avLst/>
          </a:prstGeom>
        </p:spPr>
        <p:txBody>
          <a:bodyPr/>
          <a:lstStyle/>
          <a:p>
            <a:r>
              <a:rPr lang="en-US" noProof="1"/>
              <a:t>Chapter 5 Applied Exercise:</a:t>
            </a:r>
          </a:p>
        </p:txBody>
      </p:sp>
      <p:sp>
        <p:nvSpPr>
          <p:cNvPr id="165" name="Content Placeholder 2"/>
          <p:cNvSpPr txBox="1">
            <a:spLocks noGrp="1"/>
          </p:cNvSpPr>
          <p:nvPr>
            <p:ph type="body" idx="1"/>
          </p:nvPr>
        </p:nvSpPr>
        <p:spPr>
          <a:xfrm>
            <a:off x="457200" y="1600200"/>
            <a:ext cx="8229600" cy="4525963"/>
          </a:xfrm>
          <a:prstGeom prst="rect">
            <a:avLst/>
          </a:prstGeom>
        </p:spPr>
        <p:txBody>
          <a:bodyPr/>
          <a:lstStyle/>
          <a:p>
            <a:pPr>
              <a:spcBef>
                <a:spcPts val="600"/>
              </a:spcBef>
              <a:defRPr sz="2900"/>
            </a:pPr>
            <a:r>
              <a:rPr lang="en-US" noProof="1"/>
              <a:t>Step 3:</a:t>
            </a:r>
          </a:p>
          <a:p>
            <a:pPr marL="742950" lvl="1" indent="-285750">
              <a:spcBef>
                <a:spcPts val="600"/>
              </a:spcBef>
              <a:defRPr sz="2500"/>
            </a:pPr>
            <a:r>
              <a:rPr lang="en-US" noProof="1"/>
              <a:t>Use the Report Wizard to create a report. Select “Local Students” query from the Tables/Queries drop down list</a:t>
            </a:r>
          </a:p>
          <a:p>
            <a:pPr marL="742950" lvl="1" indent="-285750">
              <a:spcBef>
                <a:spcPts val="600"/>
              </a:spcBef>
              <a:defRPr sz="2500"/>
            </a:pPr>
            <a:r>
              <a:rPr lang="en-US" noProof="1"/>
              <a:t>Choose all the fields</a:t>
            </a:r>
          </a:p>
          <a:p>
            <a:pPr marL="742950" lvl="1" indent="-285750">
              <a:spcBef>
                <a:spcPts val="600"/>
              </a:spcBef>
              <a:defRPr sz="2500"/>
            </a:pPr>
            <a:r>
              <a:rPr lang="en-US" noProof="1"/>
              <a:t>Group the report by class, by double clicking “class”</a:t>
            </a:r>
          </a:p>
          <a:p>
            <a:pPr marL="742950" lvl="1" indent="-285750">
              <a:spcBef>
                <a:spcPts val="600"/>
              </a:spcBef>
              <a:defRPr sz="2500"/>
            </a:pPr>
            <a:r>
              <a:rPr lang="en-US" noProof="1"/>
              <a:t>Sort the report by student name. Hit next, next, then finish</a:t>
            </a:r>
          </a:p>
          <a:p>
            <a:pPr marL="742950" lvl="1" indent="-285750">
              <a:spcBef>
                <a:spcPts val="600"/>
              </a:spcBef>
              <a:defRPr sz="2500"/>
            </a:pPr>
            <a:r>
              <a:rPr lang="en-US" noProof="1"/>
              <a:t>Follow the rest of the directions in the book for formatting</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Title 1"/>
          <p:cNvSpPr txBox="1">
            <a:spLocks noGrp="1"/>
          </p:cNvSpPr>
          <p:nvPr>
            <p:ph type="title"/>
          </p:nvPr>
        </p:nvSpPr>
        <p:spPr>
          <a:prstGeom prst="rect">
            <a:avLst/>
          </a:prstGeom>
        </p:spPr>
        <p:txBody>
          <a:bodyPr/>
          <a:lstStyle/>
          <a:p>
            <a:r>
              <a:rPr lang="en-US" noProof="1"/>
              <a:t>CH 5 AE	</a:t>
            </a:r>
          </a:p>
        </p:txBody>
      </p:sp>
      <p:sp>
        <p:nvSpPr>
          <p:cNvPr id="168" name="Content Placeholder 2"/>
          <p:cNvSpPr txBox="1">
            <a:spLocks noGrp="1"/>
          </p:cNvSpPr>
          <p:nvPr>
            <p:ph type="body" idx="1"/>
          </p:nvPr>
        </p:nvSpPr>
        <p:spPr>
          <a:xfrm>
            <a:off x="457200" y="1600200"/>
            <a:ext cx="8229600" cy="4525963"/>
          </a:xfrm>
          <a:prstGeom prst="rect">
            <a:avLst/>
          </a:prstGeom>
        </p:spPr>
        <p:txBody>
          <a:bodyPr/>
          <a:lstStyle/>
          <a:p>
            <a:pPr>
              <a:lnSpc>
                <a:spcPct val="90000"/>
              </a:lnSpc>
              <a:spcBef>
                <a:spcPts val="600"/>
              </a:spcBef>
              <a:defRPr sz="2900"/>
            </a:pPr>
            <a:r>
              <a:rPr lang="en-US" noProof="1"/>
              <a:t>Step #3</a:t>
            </a:r>
          </a:p>
          <a:p>
            <a:pPr marL="742950" lvl="1" indent="-285750">
              <a:lnSpc>
                <a:spcPct val="90000"/>
              </a:lnSpc>
              <a:spcBef>
                <a:spcPts val="600"/>
              </a:spcBef>
              <a:defRPr sz="2500"/>
            </a:pPr>
            <a:r>
              <a:rPr lang="en-US" noProof="1"/>
              <a:t>This is a step you need to be careful with selecting the correct headers/footers to add/delete: </a:t>
            </a:r>
          </a:p>
          <a:p>
            <a:pPr marL="1143000" lvl="2" indent="-228600">
              <a:lnSpc>
                <a:spcPct val="90000"/>
              </a:lnSpc>
              <a:spcBef>
                <a:spcPts val="500"/>
              </a:spcBef>
              <a:defRPr sz="2200"/>
            </a:pPr>
            <a:r>
              <a:rPr lang="en-US" noProof="1"/>
              <a:t>TEXT BOXES &amp; LABELS</a:t>
            </a:r>
          </a:p>
          <a:p>
            <a:pPr marL="1600200" lvl="3" indent="-228600">
              <a:lnSpc>
                <a:spcPct val="90000"/>
              </a:lnSpc>
              <a:spcBef>
                <a:spcPts val="400"/>
              </a:spcBef>
              <a:defRPr sz="1800"/>
            </a:pPr>
            <a:r>
              <a:rPr lang="en-US" noProof="1"/>
              <a:t>KNOW THE DIFFERENCE!</a:t>
            </a:r>
          </a:p>
          <a:p>
            <a:pPr marL="742950" lvl="1" indent="-285750">
              <a:lnSpc>
                <a:spcPct val="90000"/>
              </a:lnSpc>
              <a:spcBef>
                <a:spcPts val="600"/>
              </a:spcBef>
              <a:defRPr sz="2100"/>
            </a:pPr>
            <a:r>
              <a:rPr lang="en-US" noProof="1"/>
              <a:t>If you cannot find the header/footer, it may be hidden please go to “More” under “Group on…”</a:t>
            </a:r>
          </a:p>
          <a:p>
            <a:pPr marL="742950" lvl="1" indent="-285750">
              <a:lnSpc>
                <a:spcPct val="90000"/>
              </a:lnSpc>
              <a:spcBef>
                <a:spcPts val="600"/>
              </a:spcBef>
              <a:defRPr sz="2500"/>
            </a:pPr>
            <a:endParaRPr lang="en-US" noProof="1"/>
          </a:p>
          <a:p>
            <a:pPr marL="742950" lvl="1" indent="-285750">
              <a:lnSpc>
                <a:spcPct val="90000"/>
              </a:lnSpc>
              <a:spcBef>
                <a:spcPts val="600"/>
              </a:spcBef>
              <a:defRPr sz="2500"/>
            </a:pPr>
            <a:endParaRPr lang="en-US" noProof="1"/>
          </a:p>
          <a:p>
            <a:pPr marL="742950" lvl="1" indent="-285750">
              <a:lnSpc>
                <a:spcPct val="90000"/>
              </a:lnSpc>
              <a:spcBef>
                <a:spcPts val="600"/>
              </a:spcBef>
              <a:defRPr sz="2500"/>
            </a:pPr>
            <a:endParaRPr lang="en-US" noProof="1"/>
          </a:p>
          <a:p>
            <a:pPr marL="742950" lvl="1" indent="-285750">
              <a:lnSpc>
                <a:spcPct val="90000"/>
              </a:lnSpc>
              <a:spcBef>
                <a:spcPts val="600"/>
              </a:spcBef>
              <a:defRPr sz="2500"/>
            </a:pPr>
            <a:r>
              <a:rPr lang="en-US" noProof="1"/>
              <a:t>and select:</a:t>
            </a:r>
          </a:p>
        </p:txBody>
      </p:sp>
      <p:pic>
        <p:nvPicPr>
          <p:cNvPr id="169" name="Picture 2" descr="Screenshot of Group, Sort and Total options in a report.  The More option is circled and the expanded image is shown below this one."/>
          <p:cNvPicPr>
            <a:picLocks noChangeAspect="1"/>
          </p:cNvPicPr>
          <p:nvPr/>
        </p:nvPicPr>
        <p:blipFill>
          <a:blip r:embed="rId2">
            <a:extLst/>
          </a:blip>
          <a:stretch>
            <a:fillRect/>
          </a:stretch>
        </p:blipFill>
        <p:spPr>
          <a:xfrm>
            <a:off x="685800" y="4238625"/>
            <a:ext cx="3724275" cy="1285875"/>
          </a:xfrm>
          <a:prstGeom prst="rect">
            <a:avLst/>
          </a:prstGeom>
          <a:ln w="12700">
            <a:miter lim="400000"/>
          </a:ln>
        </p:spPr>
      </p:pic>
      <p:sp>
        <p:nvSpPr>
          <p:cNvPr id="170" name="Oval 3"/>
          <p:cNvSpPr/>
          <p:nvPr/>
        </p:nvSpPr>
        <p:spPr>
          <a:xfrm>
            <a:off x="2819400" y="4495800"/>
            <a:ext cx="533400" cy="228600"/>
          </a:xfrm>
          <a:prstGeom prst="ellipse">
            <a:avLst/>
          </a:prstGeom>
          <a:ln w="25400">
            <a:solidFill>
              <a:srgbClr val="FF0000"/>
            </a:solidFill>
          </a:ln>
        </p:spPr>
        <p:txBody>
          <a:bodyPr lIns="45719" rIns="45719" anchor="ctr"/>
          <a:lstStyle/>
          <a:p>
            <a:pPr algn="ctr"/>
            <a:endParaRPr/>
          </a:p>
        </p:txBody>
      </p:sp>
      <p:pic>
        <p:nvPicPr>
          <p:cNvPr id="171" name="Picture 3" descr="Screenshot of Group, Sort and Total options in a report.  This shows the expanded view of options after clicking More.  &quot;With a footer section&quot; is circled on the image."/>
          <p:cNvPicPr>
            <a:picLocks noChangeAspect="1"/>
          </p:cNvPicPr>
          <p:nvPr/>
        </p:nvPicPr>
        <p:blipFill>
          <a:blip r:embed="rId3">
            <a:extLst/>
          </a:blip>
          <a:stretch>
            <a:fillRect/>
          </a:stretch>
        </p:blipFill>
        <p:spPr>
          <a:xfrm>
            <a:off x="2809875" y="5334000"/>
            <a:ext cx="6334125" cy="1257300"/>
          </a:xfrm>
          <a:prstGeom prst="rect">
            <a:avLst/>
          </a:prstGeom>
          <a:ln w="12700">
            <a:miter lim="400000"/>
          </a:ln>
        </p:spPr>
      </p:pic>
      <p:sp>
        <p:nvSpPr>
          <p:cNvPr id="172" name="Oval 7"/>
          <p:cNvSpPr/>
          <p:nvPr/>
        </p:nvSpPr>
        <p:spPr>
          <a:xfrm>
            <a:off x="3048000" y="5676900"/>
            <a:ext cx="1752600" cy="304800"/>
          </a:xfrm>
          <a:prstGeom prst="ellipse">
            <a:avLst/>
          </a:prstGeom>
          <a:ln w="25400">
            <a:solidFill>
              <a:srgbClr val="FF0000"/>
            </a:solidFill>
          </a:ln>
        </p:spPr>
        <p:txBody>
          <a:bodyPr lIns="45719" rIns="45719" anchor="ctr"/>
          <a:lstStyle/>
          <a:p>
            <a:pPr algn="ctr"/>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itle 1"/>
          <p:cNvSpPr txBox="1">
            <a:spLocks noGrp="1"/>
          </p:cNvSpPr>
          <p:nvPr>
            <p:ph type="title"/>
          </p:nvPr>
        </p:nvSpPr>
        <p:spPr>
          <a:prstGeom prst="rect">
            <a:avLst/>
          </a:prstGeom>
        </p:spPr>
        <p:txBody>
          <a:bodyPr/>
          <a:lstStyle/>
          <a:p>
            <a:r>
              <a:rPr lang="en-US" noProof="1"/>
              <a:t>Chapter 5 Applied Exercise:</a:t>
            </a:r>
          </a:p>
        </p:txBody>
      </p:sp>
      <p:sp>
        <p:nvSpPr>
          <p:cNvPr id="175" name="Content Placeholder 2"/>
          <p:cNvSpPr txBox="1">
            <a:spLocks noGrp="1"/>
          </p:cNvSpPr>
          <p:nvPr>
            <p:ph type="body" idx="1"/>
          </p:nvPr>
        </p:nvSpPr>
        <p:spPr>
          <a:xfrm>
            <a:off x="457200" y="1600200"/>
            <a:ext cx="8229600" cy="4525963"/>
          </a:xfrm>
          <a:prstGeom prst="rect">
            <a:avLst/>
          </a:prstGeom>
        </p:spPr>
        <p:txBody>
          <a:bodyPr/>
          <a:lstStyle/>
          <a:p>
            <a:r>
              <a:rPr lang="en-US" noProof="1"/>
              <a:t>Step 4 (adding expressions):</a:t>
            </a:r>
          </a:p>
          <a:p>
            <a:r>
              <a:rPr lang="en-US" noProof="1"/>
              <a:t>Go to the create tab and choose query design</a:t>
            </a:r>
          </a:p>
          <a:p>
            <a:r>
              <a:rPr lang="en-US" noProof="1"/>
              <a:t>Choose the students table</a:t>
            </a:r>
          </a:p>
          <a:p>
            <a:pPr marL="742950" lvl="1" indent="-285750">
              <a:spcBef>
                <a:spcPts val="600"/>
              </a:spcBef>
              <a:defRPr sz="2800"/>
            </a:pPr>
            <a:r>
              <a:rPr lang="en-US" noProof="1"/>
              <a:t>Include: Student Name, Phone Num, Class, Major 1, Grade and GPA</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itle 1"/>
          <p:cNvSpPr txBox="1">
            <a:spLocks noGrp="1"/>
          </p:cNvSpPr>
          <p:nvPr>
            <p:ph type="title"/>
          </p:nvPr>
        </p:nvSpPr>
        <p:spPr>
          <a:prstGeom prst="rect">
            <a:avLst/>
          </a:prstGeom>
        </p:spPr>
        <p:txBody>
          <a:bodyPr/>
          <a:lstStyle/>
          <a:p>
            <a:r>
              <a:rPr lang="en-US" noProof="1"/>
              <a:t>Chapter 5 Applied Exercise:</a:t>
            </a:r>
          </a:p>
        </p:txBody>
      </p:sp>
      <p:sp>
        <p:nvSpPr>
          <p:cNvPr id="178" name="Content Placeholder 2"/>
          <p:cNvSpPr txBox="1">
            <a:spLocks noGrp="1"/>
          </p:cNvSpPr>
          <p:nvPr>
            <p:ph type="body" idx="1"/>
          </p:nvPr>
        </p:nvSpPr>
        <p:spPr>
          <a:xfrm>
            <a:off x="457200" y="1600200"/>
            <a:ext cx="8229600" cy="4525963"/>
          </a:xfrm>
          <a:prstGeom prst="rect">
            <a:avLst/>
          </a:prstGeom>
        </p:spPr>
        <p:txBody>
          <a:bodyPr/>
          <a:lstStyle/>
          <a:p>
            <a:pPr>
              <a:lnSpc>
                <a:spcPct val="90000"/>
              </a:lnSpc>
            </a:pPr>
            <a:r>
              <a:rPr lang="en-US" noProof="1"/>
              <a:t>Step 4 continued:</a:t>
            </a:r>
          </a:p>
          <a:p>
            <a:pPr marL="742950" lvl="1" indent="-285750">
              <a:lnSpc>
                <a:spcPct val="90000"/>
              </a:lnSpc>
              <a:spcBef>
                <a:spcPts val="600"/>
              </a:spcBef>
              <a:defRPr sz="2800"/>
            </a:pPr>
            <a:r>
              <a:rPr lang="en-US" noProof="1"/>
              <a:t>An expression that concatenates the GPA and Grade. Called GradeSummary. </a:t>
            </a:r>
          </a:p>
          <a:p>
            <a:pPr marL="1200150" lvl="2" indent="-285750">
              <a:lnSpc>
                <a:spcPct val="90000"/>
              </a:lnSpc>
              <a:spcBef>
                <a:spcPts val="600"/>
              </a:spcBef>
              <a:buChar char="–"/>
              <a:defRPr sz="2300"/>
            </a:pPr>
            <a:r>
              <a:rPr lang="en-US" noProof="1"/>
              <a:t>For reference, refer to Chapter 4 step #43</a:t>
            </a:r>
          </a:p>
          <a:p>
            <a:pPr marL="742950" lvl="1" indent="-285750">
              <a:lnSpc>
                <a:spcPct val="90000"/>
              </a:lnSpc>
              <a:spcBef>
                <a:spcPts val="600"/>
              </a:spcBef>
              <a:defRPr sz="2800"/>
            </a:pPr>
            <a:r>
              <a:rPr lang="en-US" noProof="1"/>
              <a:t>To indicate where data is taken from:</a:t>
            </a:r>
          </a:p>
          <a:p>
            <a:pPr marL="1143000" lvl="2" indent="-228600">
              <a:lnSpc>
                <a:spcPct val="90000"/>
              </a:lnSpc>
              <a:spcBef>
                <a:spcPts val="500"/>
              </a:spcBef>
              <a:defRPr sz="2300"/>
            </a:pPr>
            <a:r>
              <a:rPr lang="en-US" noProof="1"/>
              <a:t>[table/query name]![table/query field]</a:t>
            </a:r>
          </a:p>
          <a:p>
            <a:pPr marL="742950" lvl="1" indent="-285750">
              <a:lnSpc>
                <a:spcPct val="90000"/>
              </a:lnSpc>
              <a:spcBef>
                <a:spcPts val="600"/>
              </a:spcBef>
              <a:defRPr sz="2800"/>
            </a:pPr>
            <a:r>
              <a:rPr lang="en-US" noProof="1"/>
              <a:t>To indicate each additional part to the code:</a:t>
            </a:r>
          </a:p>
          <a:p>
            <a:pPr marL="1143000" lvl="2" indent="-228600">
              <a:lnSpc>
                <a:spcPct val="90000"/>
              </a:lnSpc>
              <a:spcBef>
                <a:spcPts val="500"/>
              </a:spcBef>
              <a:defRPr sz="2300"/>
            </a:pPr>
            <a:r>
              <a:rPr lang="en-US" noProof="1"/>
              <a:t>&amp;  (separates fields from text)</a:t>
            </a:r>
          </a:p>
          <a:p>
            <a:pPr marL="742950" lvl="1" indent="-285750">
              <a:lnSpc>
                <a:spcPct val="90000"/>
              </a:lnSpc>
              <a:spcBef>
                <a:spcPts val="600"/>
              </a:spcBef>
              <a:defRPr sz="2800"/>
            </a:pPr>
            <a:r>
              <a:rPr lang="en-US" noProof="1"/>
              <a:t>To indicate text to be shown:</a:t>
            </a:r>
          </a:p>
          <a:p>
            <a:pPr marL="1143000" lvl="2" indent="-228600">
              <a:lnSpc>
                <a:spcPct val="90000"/>
              </a:lnSpc>
              <a:spcBef>
                <a:spcPts val="500"/>
              </a:spcBef>
              <a:defRPr sz="2300"/>
            </a:pPr>
            <a:r>
              <a:rPr lang="en-US" noProof="1"/>
              <a:t>“</a:t>
            </a:r>
            <a:r>
              <a:rPr lang="en-US" i="1" noProof="1"/>
              <a:t>text inserted</a:t>
            </a:r>
            <a:r>
              <a:rPr lang="en-US" noProof="1"/>
              <a:t>”</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ontent Placeholder 2"/>
          <p:cNvSpPr txBox="1">
            <a:spLocks noGrp="1"/>
          </p:cNvSpPr>
          <p:nvPr>
            <p:ph type="body" idx="1"/>
          </p:nvPr>
        </p:nvSpPr>
        <p:spPr>
          <a:xfrm>
            <a:off x="457200" y="1295400"/>
            <a:ext cx="8229600" cy="5715000"/>
          </a:xfrm>
          <a:prstGeom prst="rect">
            <a:avLst/>
          </a:prstGeom>
        </p:spPr>
        <p:txBody>
          <a:bodyPr/>
          <a:lstStyle/>
          <a:p>
            <a:pPr>
              <a:lnSpc>
                <a:spcPct val="90000"/>
              </a:lnSpc>
              <a:spcBef>
                <a:spcPts val="600"/>
              </a:spcBef>
              <a:defRPr sz="2900"/>
            </a:pPr>
            <a:r>
              <a:rPr lang="en-US" noProof="1"/>
              <a:t>Step 4 continued</a:t>
            </a:r>
          </a:p>
          <a:p>
            <a:pPr marL="742950" lvl="1" indent="-285750">
              <a:lnSpc>
                <a:spcPct val="90000"/>
              </a:lnSpc>
              <a:spcBef>
                <a:spcPts val="600"/>
              </a:spcBef>
              <a:defRPr sz="2500"/>
            </a:pPr>
            <a:r>
              <a:rPr lang="en-US" noProof="1"/>
              <a:t>An expression to display Freshman, Sophmore, Junior or Senior instead of FR, SO, JR, SR. Call is LongClass. You need to use the nested Ifs. (See step 46 in Chapter 4.)</a:t>
            </a:r>
          </a:p>
          <a:p>
            <a:pPr marL="742950" lvl="1" indent="-285750">
              <a:lnSpc>
                <a:spcPct val="90000"/>
              </a:lnSpc>
              <a:spcBef>
                <a:spcPts val="600"/>
              </a:spcBef>
              <a:defRPr sz="2500"/>
            </a:pPr>
            <a:r>
              <a:rPr lang="en-US" noProof="1"/>
              <a:t>How nested IIF function works:</a:t>
            </a:r>
          </a:p>
          <a:p>
            <a:pPr marL="1143000" lvl="2" indent="-228600">
              <a:lnSpc>
                <a:spcPct val="90000"/>
              </a:lnSpc>
              <a:spcBef>
                <a:spcPts val="500"/>
              </a:spcBef>
              <a:defRPr sz="2200"/>
            </a:pPr>
            <a:r>
              <a:rPr lang="en-US" noProof="1"/>
              <a:t>Expression: IIF([expression]&lt;&gt;= “statement”, “text to be displayed if true”,IIF(if false: new expression to be evaluated, “text to be displayed if true”,IIF(if false: new expresssion to be evaluated,“text to be displayed if true”,“text to be displayed if false”)))</a:t>
            </a:r>
          </a:p>
          <a:p>
            <a:pPr marL="1651000" lvl="3" indent="-279400">
              <a:lnSpc>
                <a:spcPct val="90000"/>
              </a:lnSpc>
              <a:spcBef>
                <a:spcPts val="400"/>
              </a:spcBef>
              <a:defRPr sz="1800"/>
            </a:pPr>
            <a:r>
              <a:rPr lang="en-US" sz="2200" noProof="1"/>
              <a:t>“</a:t>
            </a:r>
            <a:r>
              <a:rPr lang="en-US" noProof="1"/>
              <a:t> Expression: ” can be changed to Long class </a:t>
            </a:r>
          </a:p>
          <a:p>
            <a:pPr marL="1600200" lvl="3" indent="-228600">
              <a:lnSpc>
                <a:spcPct val="90000"/>
              </a:lnSpc>
              <a:spcBef>
                <a:spcPts val="400"/>
              </a:spcBef>
              <a:defRPr sz="1800"/>
            </a:pPr>
            <a:r>
              <a:rPr lang="en-US" noProof="1"/>
              <a:t>[expression] – this is where you place the table then field to reference</a:t>
            </a:r>
          </a:p>
          <a:p>
            <a:pPr marL="1600200" lvl="3" indent="-228600">
              <a:lnSpc>
                <a:spcPct val="90000"/>
              </a:lnSpc>
              <a:spcBef>
                <a:spcPts val="400"/>
              </a:spcBef>
              <a:defRPr sz="1800"/>
            </a:pPr>
            <a:r>
              <a:rPr lang="en-US" noProof="1"/>
              <a:t>Ex: If "class field from student table” = “FR”, then display “Freshman”</a:t>
            </a:r>
          </a:p>
        </p:txBody>
      </p:sp>
      <p:sp>
        <p:nvSpPr>
          <p:cNvPr id="181" name="Title 1"/>
          <p:cNvSpPr txBox="1">
            <a:spLocks noGrp="1"/>
          </p:cNvSpPr>
          <p:nvPr>
            <p:ph type="title"/>
          </p:nvPr>
        </p:nvSpPr>
        <p:spPr>
          <a:prstGeom prst="rect">
            <a:avLst/>
          </a:prstGeom>
        </p:spPr>
        <p:txBody>
          <a:bodyPr/>
          <a:lstStyle/>
          <a:p>
            <a:r>
              <a:rPr lang="en-US" noProof="1"/>
              <a:t>Chapter 5 Applied Exercise:</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Content Placeholder 2"/>
          <p:cNvSpPr txBox="1">
            <a:spLocks noGrp="1"/>
          </p:cNvSpPr>
          <p:nvPr>
            <p:ph type="body" idx="1"/>
          </p:nvPr>
        </p:nvSpPr>
        <p:spPr>
          <a:xfrm>
            <a:off x="457200" y="1600200"/>
            <a:ext cx="8229600" cy="4525963"/>
          </a:xfrm>
          <a:prstGeom prst="rect">
            <a:avLst/>
          </a:prstGeom>
        </p:spPr>
        <p:txBody>
          <a:bodyPr/>
          <a:lstStyle/>
          <a:p>
            <a:pPr marL="332613" lvl="1" indent="-332613" defTabSz="886968">
              <a:spcBef>
                <a:spcPts val="600"/>
              </a:spcBef>
              <a:buChar char="•"/>
              <a:defRPr sz="2716"/>
            </a:pPr>
            <a:r>
              <a:rPr lang="en-US" noProof="1"/>
              <a:t>Step 4 continued</a:t>
            </a:r>
          </a:p>
          <a:p>
            <a:pPr marL="720661" lvl="2" indent="-332613" defTabSz="886968">
              <a:spcBef>
                <a:spcPts val="500"/>
              </a:spcBef>
              <a:defRPr sz="2328"/>
            </a:pPr>
            <a:r>
              <a:rPr lang="en-US" noProof="1"/>
              <a:t>An expression to show, 1,2,3 and 4 to correspond to FR, SO, JR, SR. Call it SortClass. </a:t>
            </a:r>
          </a:p>
          <a:p>
            <a:pPr marL="1663064" lvl="3" indent="-332613" defTabSz="886968">
              <a:spcBef>
                <a:spcPts val="500"/>
              </a:spcBef>
              <a:buChar char="•"/>
              <a:defRPr sz="2134"/>
            </a:pPr>
            <a:r>
              <a:rPr lang="en-US" noProof="1"/>
              <a:t>Use IIF statements</a:t>
            </a:r>
          </a:p>
          <a:p>
            <a:pPr marL="1663064" lvl="3" indent="-332613" defTabSz="886968">
              <a:spcBef>
                <a:spcPts val="500"/>
              </a:spcBef>
              <a:buChar char="•"/>
              <a:defRPr sz="2134"/>
            </a:pPr>
            <a:r>
              <a:rPr lang="en-US" noProof="1"/>
              <a:t>For reference: Chapter 4 GE, #46</a:t>
            </a:r>
            <a:endParaRPr lang="en-US" sz="2328" noProof="1"/>
          </a:p>
          <a:p>
            <a:pPr marL="720661" lvl="2" indent="-332613" defTabSz="886968">
              <a:spcBef>
                <a:spcPts val="500"/>
              </a:spcBef>
              <a:defRPr sz="2328"/>
            </a:pPr>
            <a:r>
              <a:rPr lang="en-US" noProof="1"/>
              <a:t>Think about both nested IIF this way:</a:t>
            </a:r>
          </a:p>
          <a:p>
            <a:pPr marL="720661" lvl="2" indent="-332613" defTabSz="886968">
              <a:spcBef>
                <a:spcPts val="500"/>
              </a:spcBef>
              <a:defRPr sz="2328"/>
            </a:pPr>
            <a:r>
              <a:rPr lang="en-US" noProof="1"/>
              <a:t>If the class field from the students table= “FR”, then display “1”, if not evaluate: if ="SO”, if yes display "2”, if not evaluate if =“JR”, if yes display “3”, if not display “4” because it must = SR</a:t>
            </a:r>
          </a:p>
          <a:p>
            <a:pPr marL="720661" lvl="1" indent="-277177" defTabSz="886968">
              <a:spcBef>
                <a:spcPts val="600"/>
              </a:spcBef>
              <a:defRPr sz="2716"/>
            </a:pPr>
            <a:r>
              <a:rPr lang="en-US" noProof="1"/>
              <a:t>See previous slide very similar logic/ format</a:t>
            </a:r>
          </a:p>
        </p:txBody>
      </p:sp>
      <p:sp>
        <p:nvSpPr>
          <p:cNvPr id="184" name="Title 1"/>
          <p:cNvSpPr txBox="1">
            <a:spLocks noGrp="1"/>
          </p:cNvSpPr>
          <p:nvPr>
            <p:ph type="title"/>
          </p:nvPr>
        </p:nvSpPr>
        <p:spPr>
          <a:prstGeom prst="rect">
            <a:avLst/>
          </a:prstGeom>
        </p:spPr>
        <p:txBody>
          <a:bodyPr/>
          <a:lstStyle/>
          <a:p>
            <a:r>
              <a:rPr lang="en-US" noProof="1"/>
              <a:t>Chapter 5 Applied Exercise:</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Title 1"/>
          <p:cNvSpPr txBox="1">
            <a:spLocks noGrp="1"/>
          </p:cNvSpPr>
          <p:nvPr>
            <p:ph type="title"/>
          </p:nvPr>
        </p:nvSpPr>
        <p:spPr>
          <a:prstGeom prst="rect">
            <a:avLst/>
          </a:prstGeom>
        </p:spPr>
        <p:txBody>
          <a:bodyPr/>
          <a:lstStyle/>
          <a:p>
            <a:r>
              <a:rPr lang="en-US" noProof="1"/>
              <a:t>CH 5 AE</a:t>
            </a:r>
          </a:p>
        </p:txBody>
      </p:sp>
      <p:sp>
        <p:nvSpPr>
          <p:cNvPr id="187" name="Content Placeholder 2"/>
          <p:cNvSpPr txBox="1">
            <a:spLocks noGrp="1"/>
          </p:cNvSpPr>
          <p:nvPr>
            <p:ph type="body" idx="1"/>
          </p:nvPr>
        </p:nvSpPr>
        <p:spPr>
          <a:xfrm>
            <a:off x="457200" y="1600200"/>
            <a:ext cx="8229600" cy="4525963"/>
          </a:xfrm>
          <a:prstGeom prst="rect">
            <a:avLst/>
          </a:prstGeom>
        </p:spPr>
        <p:txBody>
          <a:bodyPr/>
          <a:lstStyle/>
          <a:p>
            <a:pPr marL="332613" indent="-332613" defTabSz="886968">
              <a:lnSpc>
                <a:spcPct val="80000"/>
              </a:lnSpc>
              <a:spcBef>
                <a:spcPts val="600"/>
              </a:spcBef>
              <a:defRPr sz="2813"/>
            </a:pPr>
            <a:r>
              <a:rPr lang="en-US" noProof="1"/>
              <a:t>Step #4</a:t>
            </a:r>
          </a:p>
          <a:p>
            <a:pPr marL="720661" lvl="1" indent="-277177" defTabSz="886968">
              <a:lnSpc>
                <a:spcPct val="80000"/>
              </a:lnSpc>
              <a:spcBef>
                <a:spcPts val="500"/>
              </a:spcBef>
              <a:defRPr sz="2425"/>
            </a:pPr>
            <a:r>
              <a:rPr lang="en-US" noProof="1"/>
              <a:t>Remember to change “Expr1:” to the proper field names indicated in the textbook.  </a:t>
            </a:r>
          </a:p>
          <a:p>
            <a:pPr marL="1108710" lvl="2" indent="-221742" defTabSz="886968">
              <a:lnSpc>
                <a:spcPct val="80000"/>
              </a:lnSpc>
              <a:spcBef>
                <a:spcPts val="500"/>
              </a:spcBef>
              <a:defRPr sz="2134"/>
            </a:pPr>
            <a:r>
              <a:rPr lang="en-US" noProof="1"/>
              <a:t>“Expr1:” is located BEFORE your concatenated code/IIF statements in the “Field” row in Query DESIGN view. </a:t>
            </a:r>
          </a:p>
          <a:p>
            <a:pPr marL="1108710" lvl="2" indent="-221742" defTabSz="886968">
              <a:lnSpc>
                <a:spcPct val="80000"/>
              </a:lnSpc>
              <a:spcBef>
                <a:spcPts val="500"/>
              </a:spcBef>
              <a:defRPr sz="2134"/>
            </a:pPr>
            <a:r>
              <a:rPr lang="en-US" noProof="1"/>
              <a:t>Chapter 4 GE: #45</a:t>
            </a:r>
          </a:p>
          <a:p>
            <a:pPr marL="720661" lvl="1" indent="-277177" defTabSz="886968">
              <a:lnSpc>
                <a:spcPct val="80000"/>
              </a:lnSpc>
              <a:spcBef>
                <a:spcPts val="500"/>
              </a:spcBef>
              <a:defRPr sz="2425"/>
            </a:pPr>
            <a:r>
              <a:rPr lang="en-US" noProof="1"/>
              <a:t>BRACKETS “[ ]” should only enclose table/field names in IIF functions!</a:t>
            </a:r>
          </a:p>
          <a:p>
            <a:pPr marL="720661" lvl="1" indent="-277177" defTabSz="886968">
              <a:lnSpc>
                <a:spcPct val="80000"/>
              </a:lnSpc>
              <a:spcBef>
                <a:spcPts val="500"/>
              </a:spcBef>
              <a:defRPr sz="2425"/>
            </a:pPr>
            <a:r>
              <a:rPr lang="en-US" noProof="1"/>
              <a:t>Keep track of your parenthesis (every open parenthesis must have a closed one)</a:t>
            </a:r>
          </a:p>
          <a:p>
            <a:pPr marL="720661" lvl="1" indent="-277177" defTabSz="886968">
              <a:lnSpc>
                <a:spcPct val="80000"/>
              </a:lnSpc>
              <a:spcBef>
                <a:spcPts val="500"/>
              </a:spcBef>
              <a:defRPr sz="2425"/>
            </a:pPr>
            <a:r>
              <a:rPr lang="en-US" noProof="1"/>
              <a:t>Keep track of you commas, you must use commas in IIF statements.  </a:t>
            </a:r>
          </a:p>
          <a:p>
            <a:pPr marL="720661" lvl="1" indent="-277177" defTabSz="886968">
              <a:lnSpc>
                <a:spcPct val="80000"/>
              </a:lnSpc>
              <a:spcBef>
                <a:spcPts val="500"/>
              </a:spcBef>
              <a:defRPr sz="2425"/>
            </a:pPr>
            <a:r>
              <a:rPr lang="en-US" noProof="1"/>
              <a:t>In SORTCLASS Query try to sort “SortClass” Field Ascending  </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Title 1"/>
          <p:cNvSpPr txBox="1">
            <a:spLocks noGrp="1"/>
          </p:cNvSpPr>
          <p:nvPr>
            <p:ph type="title"/>
          </p:nvPr>
        </p:nvSpPr>
        <p:spPr>
          <a:prstGeom prst="rect">
            <a:avLst/>
          </a:prstGeom>
        </p:spPr>
        <p:txBody>
          <a:bodyPr/>
          <a:lstStyle/>
          <a:p>
            <a:r>
              <a:rPr lang="en-US" noProof="1"/>
              <a:t>Chapter 5 Applied Exercise:</a:t>
            </a:r>
          </a:p>
        </p:txBody>
      </p:sp>
      <p:sp>
        <p:nvSpPr>
          <p:cNvPr id="190" name="Content Placeholder 2"/>
          <p:cNvSpPr txBox="1">
            <a:spLocks noGrp="1"/>
          </p:cNvSpPr>
          <p:nvPr>
            <p:ph type="body" idx="1"/>
          </p:nvPr>
        </p:nvSpPr>
        <p:spPr>
          <a:xfrm>
            <a:off x="457200" y="1600200"/>
            <a:ext cx="8229600" cy="4525963"/>
          </a:xfrm>
          <a:prstGeom prst="rect">
            <a:avLst/>
          </a:prstGeom>
        </p:spPr>
        <p:txBody>
          <a:bodyPr/>
          <a:lstStyle/>
          <a:p>
            <a:r>
              <a:rPr lang="en-US" noProof="1"/>
              <a:t>Step 5:</a:t>
            </a:r>
          </a:p>
          <a:p>
            <a:pPr marL="742950" lvl="1" indent="-285750">
              <a:spcBef>
                <a:spcPts val="600"/>
              </a:spcBef>
              <a:defRPr sz="2800"/>
            </a:pPr>
            <a:r>
              <a:rPr lang="en-US" noProof="1"/>
              <a:t>Use the Report Wizard to create a report. Select “Class Sort” query from the Tables/Queries drop down list</a:t>
            </a:r>
          </a:p>
          <a:p>
            <a:pPr marL="742950" lvl="1" indent="-285750">
              <a:spcBef>
                <a:spcPts val="600"/>
              </a:spcBef>
              <a:defRPr sz="2800"/>
            </a:pPr>
            <a:r>
              <a:rPr lang="en-US" noProof="1"/>
              <a:t>Choose the fields: Student Name, Major 1, LongClass, SortClass and GradeSummary.</a:t>
            </a:r>
          </a:p>
          <a:p>
            <a:pPr marL="742950" lvl="1" indent="-285750">
              <a:spcBef>
                <a:spcPts val="600"/>
              </a:spcBef>
              <a:defRPr sz="2800"/>
            </a:pPr>
            <a:r>
              <a:rPr lang="en-US" noProof="1"/>
              <a:t>Group the report by SortClass, then LongClass by double clicking “SortClass” then “LongClass”</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Title 1"/>
          <p:cNvSpPr txBox="1">
            <a:spLocks noGrp="1"/>
          </p:cNvSpPr>
          <p:nvPr>
            <p:ph type="title"/>
          </p:nvPr>
        </p:nvSpPr>
        <p:spPr>
          <a:prstGeom prst="rect">
            <a:avLst/>
          </a:prstGeom>
        </p:spPr>
        <p:txBody>
          <a:bodyPr/>
          <a:lstStyle/>
          <a:p>
            <a:r>
              <a:rPr lang="en-US" noProof="1"/>
              <a:t>Chapter #5 AE</a:t>
            </a:r>
          </a:p>
        </p:txBody>
      </p:sp>
      <p:sp>
        <p:nvSpPr>
          <p:cNvPr id="193" name="Content Placeholder 2"/>
          <p:cNvSpPr txBox="1">
            <a:spLocks noGrp="1"/>
          </p:cNvSpPr>
          <p:nvPr>
            <p:ph type="body" idx="1"/>
          </p:nvPr>
        </p:nvSpPr>
        <p:spPr>
          <a:xfrm>
            <a:off x="457200" y="1600200"/>
            <a:ext cx="8229600" cy="4525963"/>
          </a:xfrm>
          <a:prstGeom prst="rect">
            <a:avLst/>
          </a:prstGeom>
        </p:spPr>
        <p:txBody>
          <a:bodyPr/>
          <a:lstStyle/>
          <a:p>
            <a:pPr>
              <a:lnSpc>
                <a:spcPct val="90000"/>
              </a:lnSpc>
              <a:spcBef>
                <a:spcPts val="600"/>
              </a:spcBef>
              <a:defRPr sz="2900"/>
            </a:pPr>
            <a:r>
              <a:rPr lang="en-US" noProof="1"/>
              <a:t>Step #5</a:t>
            </a:r>
          </a:p>
          <a:p>
            <a:pPr marL="742950" lvl="1" indent="-285750">
              <a:lnSpc>
                <a:spcPct val="90000"/>
              </a:lnSpc>
              <a:spcBef>
                <a:spcPts val="600"/>
              </a:spcBef>
              <a:defRPr sz="2500"/>
            </a:pPr>
            <a:r>
              <a:rPr lang="en-US" noProof="1"/>
              <a:t>Sort the report by Student Name. </a:t>
            </a:r>
          </a:p>
          <a:p>
            <a:pPr marL="742950" lvl="1" indent="-285750">
              <a:lnSpc>
                <a:spcPct val="90000"/>
              </a:lnSpc>
              <a:spcBef>
                <a:spcPts val="600"/>
              </a:spcBef>
              <a:defRPr sz="2500"/>
            </a:pPr>
            <a:r>
              <a:rPr lang="en-US" noProof="1"/>
              <a:t>Add a calculated control/textbox that displays the total number of students in each class and the overall total number of students on the report. (See Step 10 in Chapter 5) (See FUNCTIONS FOR HW #3 SLIDE)</a:t>
            </a:r>
          </a:p>
          <a:p>
            <a:pPr marL="1143000" lvl="2" indent="-228600">
              <a:lnSpc>
                <a:spcPct val="90000"/>
              </a:lnSpc>
              <a:spcBef>
                <a:spcPts val="500"/>
              </a:spcBef>
              <a:defRPr sz="2200"/>
            </a:pPr>
            <a:r>
              <a:rPr lang="en-US" noProof="1"/>
              <a:t>PAY ATTENTION TO THE FOOTERS THESE CONTROLS ARE PLACED IN!</a:t>
            </a:r>
          </a:p>
          <a:p>
            <a:pPr marL="742950" lvl="1" indent="-285750">
              <a:lnSpc>
                <a:spcPct val="90000"/>
              </a:lnSpc>
              <a:spcBef>
                <a:spcPts val="600"/>
              </a:spcBef>
              <a:defRPr sz="2500"/>
            </a:pPr>
            <a:r>
              <a:rPr lang="en-US" noProof="1"/>
              <a:t>Hit next, next, then finish</a:t>
            </a:r>
          </a:p>
          <a:p>
            <a:pPr marL="742950" lvl="1" indent="-285750">
              <a:lnSpc>
                <a:spcPct val="90000"/>
              </a:lnSpc>
              <a:spcBef>
                <a:spcPts val="600"/>
              </a:spcBef>
              <a:defRPr sz="2500"/>
            </a:pPr>
            <a:r>
              <a:rPr lang="en-US" noProof="1"/>
              <a:t>Follow the rest of the directions in the book for formatting</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Title 1"/>
          <p:cNvSpPr txBox="1">
            <a:spLocks noGrp="1"/>
          </p:cNvSpPr>
          <p:nvPr>
            <p:ph type="title"/>
          </p:nvPr>
        </p:nvSpPr>
        <p:spPr>
          <a:prstGeom prst="rect">
            <a:avLst/>
          </a:prstGeom>
        </p:spPr>
        <p:txBody>
          <a:bodyPr/>
          <a:lstStyle/>
          <a:p>
            <a:r>
              <a:rPr lang="en-US" noProof="1"/>
              <a:t>Chapter 5 AE</a:t>
            </a:r>
          </a:p>
        </p:txBody>
      </p:sp>
      <p:sp>
        <p:nvSpPr>
          <p:cNvPr id="196" name="Content Placeholder 2"/>
          <p:cNvSpPr txBox="1">
            <a:spLocks noGrp="1"/>
          </p:cNvSpPr>
          <p:nvPr>
            <p:ph type="body" idx="1"/>
          </p:nvPr>
        </p:nvSpPr>
        <p:spPr>
          <a:xfrm>
            <a:off x="457200" y="1600200"/>
            <a:ext cx="8229600" cy="4525963"/>
          </a:xfrm>
          <a:prstGeom prst="rect">
            <a:avLst/>
          </a:prstGeom>
        </p:spPr>
        <p:txBody>
          <a:bodyPr/>
          <a:lstStyle/>
          <a:p>
            <a:r>
              <a:rPr lang="en-US" noProof="1"/>
              <a:t>Step #5:</a:t>
            </a:r>
          </a:p>
          <a:p>
            <a:pPr marL="742950" lvl="1" indent="-285750">
              <a:spcBef>
                <a:spcPts val="600"/>
              </a:spcBef>
              <a:defRPr sz="2800"/>
            </a:pPr>
            <a:r>
              <a:rPr lang="en-US" noProof="1"/>
              <a:t>Please remember to re-locate the longclass control(the box with functions, not the label) to the sortclass header IN DESIGN VIEW</a:t>
            </a:r>
          </a:p>
          <a:p>
            <a:pPr marL="742950" lvl="1" indent="-285750">
              <a:spcBef>
                <a:spcPts val="600"/>
              </a:spcBef>
              <a:defRPr sz="2800"/>
            </a:pPr>
            <a:r>
              <a:rPr lang="en-US" noProof="1"/>
              <a:t>Sortclass should not be visible. </a:t>
            </a:r>
          </a:p>
          <a:p>
            <a:pPr marL="1200150" lvl="2" indent="-285750">
              <a:spcBef>
                <a:spcPts val="600"/>
              </a:spcBef>
              <a:buChar char="–"/>
              <a:defRPr sz="2300"/>
            </a:pPr>
            <a:r>
              <a:rPr lang="en-US" noProof="1"/>
              <a:t>go to the property sheet, then set the “visible” property to NO). </a:t>
            </a:r>
            <a:endParaRPr lang="en-US" sz="2800" noProof="1"/>
          </a:p>
          <a:p>
            <a:pPr marL="1143000" lvl="2" indent="-228600">
              <a:spcBef>
                <a:spcPts val="500"/>
              </a:spcBef>
              <a:defRPr sz="2300"/>
            </a:pPr>
            <a:r>
              <a:rPr lang="en-US" noProof="1"/>
              <a:t>You can Hide/Delete Headers &amp; Footers the same way</a:t>
            </a:r>
          </a:p>
          <a:p>
            <a:pPr marL="1600200" lvl="3" indent="-228600">
              <a:spcBef>
                <a:spcPts val="500"/>
              </a:spcBef>
              <a:buChar char="•"/>
              <a:defRPr sz="2300"/>
            </a:pPr>
            <a:r>
              <a:rPr lang="en-US" noProof="1"/>
              <a:t> click on the header/footer, go to the property sheet, and set the “visible” property to NO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1"/>
          <p:cNvSpPr txBox="1">
            <a:spLocks noGrp="1"/>
          </p:cNvSpPr>
          <p:nvPr>
            <p:ph type="title"/>
          </p:nvPr>
        </p:nvSpPr>
        <p:spPr>
          <a:prstGeom prst="rect">
            <a:avLst/>
          </a:prstGeom>
        </p:spPr>
        <p:txBody>
          <a:bodyPr/>
          <a:lstStyle/>
          <a:p>
            <a:r>
              <a:rPr lang="en-US" noProof="1"/>
              <a:t>FUNCTIONS FOR HW #3:</a:t>
            </a:r>
          </a:p>
        </p:txBody>
      </p:sp>
      <p:sp>
        <p:nvSpPr>
          <p:cNvPr id="101" name="Content Placeholder 2"/>
          <p:cNvSpPr txBox="1">
            <a:spLocks noGrp="1"/>
          </p:cNvSpPr>
          <p:nvPr>
            <p:ph type="body" idx="1"/>
          </p:nvPr>
        </p:nvSpPr>
        <p:spPr>
          <a:xfrm>
            <a:off x="457200" y="1600200"/>
            <a:ext cx="8229600" cy="4525963"/>
          </a:xfrm>
          <a:prstGeom prst="rect">
            <a:avLst/>
          </a:prstGeom>
        </p:spPr>
        <p:txBody>
          <a:bodyPr/>
          <a:lstStyle/>
          <a:p>
            <a:pPr>
              <a:lnSpc>
                <a:spcPct val="90000"/>
              </a:lnSpc>
            </a:pPr>
            <a:r>
              <a:rPr lang="en-US" noProof="1"/>
              <a:t>=Avg([Field])</a:t>
            </a:r>
          </a:p>
          <a:p>
            <a:pPr marL="742950" lvl="1" indent="-285750">
              <a:lnSpc>
                <a:spcPct val="90000"/>
              </a:lnSpc>
              <a:spcBef>
                <a:spcPts val="600"/>
              </a:spcBef>
              <a:defRPr sz="2800"/>
            </a:pPr>
            <a:r>
              <a:rPr lang="en-US" noProof="1"/>
              <a:t>Used to average number values in a specific field references</a:t>
            </a:r>
          </a:p>
          <a:p>
            <a:pPr>
              <a:lnSpc>
                <a:spcPct val="90000"/>
              </a:lnSpc>
            </a:pPr>
            <a:r>
              <a:rPr lang="en-US" noProof="1"/>
              <a:t>=Count([Field])</a:t>
            </a:r>
          </a:p>
          <a:p>
            <a:pPr marL="742950" lvl="1" indent="-285750">
              <a:lnSpc>
                <a:spcPct val="90000"/>
              </a:lnSpc>
              <a:spcBef>
                <a:spcPts val="600"/>
              </a:spcBef>
              <a:defRPr sz="2800"/>
            </a:pPr>
            <a:r>
              <a:rPr lang="en-US" noProof="1"/>
              <a:t>Used to count number of field entries</a:t>
            </a:r>
          </a:p>
          <a:p>
            <a:pPr>
              <a:lnSpc>
                <a:spcPct val="90000"/>
              </a:lnSpc>
            </a:pPr>
            <a:r>
              <a:rPr lang="en-US" noProof="1"/>
              <a:t>OR you can:</a:t>
            </a:r>
          </a:p>
          <a:p>
            <a:pPr marL="742950" lvl="1" indent="-285750">
              <a:lnSpc>
                <a:spcPct val="90000"/>
              </a:lnSpc>
              <a:spcBef>
                <a:spcPts val="600"/>
              </a:spcBef>
              <a:defRPr sz="2800"/>
            </a:pPr>
            <a:r>
              <a:rPr lang="en-US" noProof="1"/>
              <a:t>Click on a specific control field (in designview)</a:t>
            </a:r>
          </a:p>
          <a:p>
            <a:pPr marL="742950" lvl="1" indent="-285750">
              <a:lnSpc>
                <a:spcPct val="90000"/>
              </a:lnSpc>
              <a:spcBef>
                <a:spcPts val="600"/>
              </a:spcBef>
              <a:defRPr sz="2800"/>
            </a:pPr>
            <a:r>
              <a:rPr lang="en-US" noProof="1"/>
              <a:t>Then Click on the                  button and select the appropriate function you want to appear</a:t>
            </a:r>
          </a:p>
        </p:txBody>
      </p:sp>
      <p:pic>
        <p:nvPicPr>
          <p:cNvPr id="102" name="Picture 2" descr="Picture 2"/>
          <p:cNvPicPr>
            <a:picLocks noChangeAspect="1"/>
          </p:cNvPicPr>
          <p:nvPr/>
        </p:nvPicPr>
        <p:blipFill>
          <a:blip r:embed="rId2">
            <a:extLst/>
          </a:blip>
          <a:stretch>
            <a:fillRect/>
          </a:stretch>
        </p:blipFill>
        <p:spPr>
          <a:xfrm>
            <a:off x="3886198" y="5067298"/>
            <a:ext cx="1279984" cy="323852"/>
          </a:xfrm>
          <a:prstGeom prst="rect">
            <a:avLst/>
          </a:prstGeom>
          <a:ln w="12700">
            <a:miter lim="400000"/>
          </a:ln>
        </p:spPr>
      </p:pic>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Title 1"/>
          <p:cNvSpPr txBox="1">
            <a:spLocks noGrp="1"/>
          </p:cNvSpPr>
          <p:nvPr>
            <p:ph type="title"/>
          </p:nvPr>
        </p:nvSpPr>
        <p:spPr>
          <a:prstGeom prst="rect">
            <a:avLst/>
          </a:prstGeom>
        </p:spPr>
        <p:txBody>
          <a:bodyPr/>
          <a:lstStyle/>
          <a:p>
            <a:r>
              <a:rPr lang="en-US" noProof="1"/>
              <a:t>Keep In Mind</a:t>
            </a:r>
          </a:p>
        </p:txBody>
      </p:sp>
      <p:sp>
        <p:nvSpPr>
          <p:cNvPr id="199" name="Content Placeholder 2"/>
          <p:cNvSpPr txBox="1">
            <a:spLocks noGrp="1"/>
          </p:cNvSpPr>
          <p:nvPr>
            <p:ph type="body" idx="1"/>
          </p:nvPr>
        </p:nvSpPr>
        <p:spPr>
          <a:xfrm>
            <a:off x="457200" y="1600200"/>
            <a:ext cx="8229600" cy="4525963"/>
          </a:xfrm>
          <a:prstGeom prst="rect">
            <a:avLst/>
          </a:prstGeom>
        </p:spPr>
        <p:txBody>
          <a:bodyPr/>
          <a:lstStyle/>
          <a:p>
            <a:r>
              <a:rPr lang="en-US" noProof="1"/>
              <a:t>Please pay attention to REPORT formatting!</a:t>
            </a:r>
          </a:p>
          <a:p>
            <a:r>
              <a:rPr lang="en-US" noProof="1"/>
              <a:t>Please LABEL/NAME all QUERIES AND REPORTS according to the book (do not make up names and delete any extra ones that you messed up)</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Title 1"/>
          <p:cNvSpPr txBox="1">
            <a:spLocks noGrp="1"/>
          </p:cNvSpPr>
          <p:nvPr>
            <p:ph type="title"/>
          </p:nvPr>
        </p:nvSpPr>
        <p:spPr>
          <a:prstGeom prst="rect">
            <a:avLst/>
          </a:prstGeom>
        </p:spPr>
        <p:txBody>
          <a:bodyPr/>
          <a:lstStyle/>
          <a:p>
            <a:r>
              <a:rPr lang="en-US" noProof="1"/>
              <a:t>Keep in Mind:</a:t>
            </a:r>
          </a:p>
        </p:txBody>
      </p:sp>
      <p:sp>
        <p:nvSpPr>
          <p:cNvPr id="202" name="Content Placeholder 2"/>
          <p:cNvSpPr txBox="1">
            <a:spLocks noGrp="1"/>
          </p:cNvSpPr>
          <p:nvPr>
            <p:ph type="body" idx="1"/>
          </p:nvPr>
        </p:nvSpPr>
        <p:spPr>
          <a:xfrm>
            <a:off x="457200" y="1600200"/>
            <a:ext cx="5638800" cy="4525963"/>
          </a:xfrm>
          <a:prstGeom prst="rect">
            <a:avLst/>
          </a:prstGeom>
        </p:spPr>
        <p:txBody>
          <a:bodyPr/>
          <a:lstStyle/>
          <a:p>
            <a:r>
              <a:rPr lang="en-US" noProof="1"/>
              <a:t>Please pay attention to The different sections of FOOTERS and HEADERS.  </a:t>
            </a:r>
          </a:p>
          <a:p>
            <a:pPr marL="742950" lvl="1" indent="-285750">
              <a:spcBef>
                <a:spcPts val="600"/>
              </a:spcBef>
              <a:defRPr sz="2500"/>
            </a:pPr>
            <a:r>
              <a:rPr lang="en-US" noProof="1"/>
              <a:t>When you have a grouped/sorted report you will have multiple footers/headers</a:t>
            </a:r>
          </a:p>
          <a:p>
            <a:pPr marL="742950" lvl="1" indent="-285750">
              <a:spcBef>
                <a:spcPts val="600"/>
              </a:spcBef>
              <a:defRPr sz="2500"/>
            </a:pPr>
            <a:r>
              <a:rPr lang="en-US" noProof="1"/>
              <a:t>Where you put your functions will effect the values that are computed.  </a:t>
            </a:r>
          </a:p>
        </p:txBody>
      </p:sp>
      <p:pic>
        <p:nvPicPr>
          <p:cNvPr id="203" name="Picture 3" descr="Screenshot of design view of report with various report sections.  From the top is the Report Header, Page Header, Major 1 Header, Class Header, Detail, Class Footer, Page Footer and Report Footer sections."/>
          <p:cNvPicPr>
            <a:picLocks noChangeAspect="1"/>
          </p:cNvPicPr>
          <p:nvPr/>
        </p:nvPicPr>
        <p:blipFill>
          <a:blip r:embed="rId2">
            <a:extLst/>
          </a:blip>
          <a:stretch>
            <a:fillRect/>
          </a:stretch>
        </p:blipFill>
        <p:spPr>
          <a:xfrm>
            <a:off x="6063343" y="1600200"/>
            <a:ext cx="2667001" cy="3810000"/>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itle 4"/>
          <p:cNvSpPr txBox="1">
            <a:spLocks noGrp="1"/>
          </p:cNvSpPr>
          <p:nvPr>
            <p:ph type="title"/>
          </p:nvPr>
        </p:nvSpPr>
        <p:spPr>
          <a:prstGeom prst="rect">
            <a:avLst/>
          </a:prstGeom>
        </p:spPr>
        <p:txBody>
          <a:bodyPr/>
          <a:lstStyle/>
          <a:p>
            <a:r>
              <a:rPr lang="en-US" noProof="1"/>
              <a:t>Chapter 4 Guided Exercise:</a:t>
            </a:r>
          </a:p>
        </p:txBody>
      </p:sp>
      <p:sp>
        <p:nvSpPr>
          <p:cNvPr id="105" name="Content Placeholder 3"/>
          <p:cNvSpPr txBox="1">
            <a:spLocks noGrp="1"/>
          </p:cNvSpPr>
          <p:nvPr>
            <p:ph type="body" idx="1"/>
          </p:nvPr>
        </p:nvSpPr>
        <p:spPr>
          <a:xfrm>
            <a:off x="457200" y="1600200"/>
            <a:ext cx="8229600" cy="4525963"/>
          </a:xfrm>
          <a:prstGeom prst="rect">
            <a:avLst/>
          </a:prstGeom>
        </p:spPr>
        <p:txBody>
          <a:bodyPr/>
          <a:lstStyle/>
          <a:p>
            <a:pPr marL="0" indent="0">
              <a:buSzTx/>
              <a:buNone/>
            </a:pPr>
            <a:endParaRPr lang="en-US" noProof="1"/>
          </a:p>
          <a:p>
            <a:r>
              <a:rPr lang="en-US" noProof="1"/>
              <a:t>Step 5: Create &amp; Explain new queries</a:t>
            </a:r>
          </a:p>
          <a:p>
            <a:pPr marL="742950" lvl="1" indent="-285750">
              <a:spcBef>
                <a:spcPts val="600"/>
              </a:spcBef>
              <a:defRPr sz="2800"/>
            </a:pPr>
            <a:r>
              <a:rPr lang="en-US" noProof="1"/>
              <a:t>CREATE ribbon</a:t>
            </a:r>
          </a:p>
          <a:p>
            <a:pPr marL="742950" lvl="1" indent="-285750">
              <a:spcBef>
                <a:spcPts val="600"/>
              </a:spcBef>
              <a:defRPr sz="2800"/>
            </a:pPr>
            <a:r>
              <a:rPr lang="en-US" noProof="1"/>
              <a:t>QUERY DESIGN button</a:t>
            </a:r>
          </a:p>
          <a:p>
            <a:r>
              <a:rPr lang="en-US" noProof="1"/>
              <a:t>Step 6: a few ways to add fields  to queries</a:t>
            </a:r>
          </a:p>
          <a:p>
            <a:r>
              <a:rPr lang="en-US" noProof="1"/>
              <a:t>Step 7: how to delete fields in queries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title"/>
          </p:nvPr>
        </p:nvSpPr>
        <p:spPr>
          <a:prstGeom prst="rect">
            <a:avLst/>
          </a:prstGeom>
        </p:spPr>
        <p:txBody>
          <a:bodyPr/>
          <a:lstStyle/>
          <a:p>
            <a:r>
              <a:rPr lang="en-US" noProof="1"/>
              <a:t>Chapter 4 GE</a:t>
            </a:r>
          </a:p>
        </p:txBody>
      </p:sp>
      <p:sp>
        <p:nvSpPr>
          <p:cNvPr id="108" name="Content Placeholder 2"/>
          <p:cNvSpPr txBox="1">
            <a:spLocks noGrp="1"/>
          </p:cNvSpPr>
          <p:nvPr>
            <p:ph type="body" idx="1"/>
          </p:nvPr>
        </p:nvSpPr>
        <p:spPr>
          <a:xfrm>
            <a:off x="457200" y="1600200"/>
            <a:ext cx="8229600" cy="4525963"/>
          </a:xfrm>
          <a:prstGeom prst="rect">
            <a:avLst/>
          </a:prstGeom>
        </p:spPr>
        <p:txBody>
          <a:bodyPr/>
          <a:lstStyle/>
          <a:p>
            <a:r>
              <a:rPr lang="en-US" noProof="1"/>
              <a:t>Step 8:  How to “Run” (execute) queries</a:t>
            </a:r>
          </a:p>
          <a:p>
            <a:pPr marL="742950" lvl="1" indent="-285750">
              <a:spcBef>
                <a:spcPts val="600"/>
              </a:spcBef>
              <a:defRPr sz="2800"/>
            </a:pPr>
            <a:r>
              <a:rPr lang="en-US" noProof="1"/>
              <a:t>When you Run a query, a table pops up with all of the results that you require in the criteria and fields.  </a:t>
            </a:r>
          </a:p>
          <a:p>
            <a:pPr marL="742950" lvl="1" indent="-285750">
              <a:spcBef>
                <a:spcPts val="600"/>
              </a:spcBef>
              <a:defRPr sz="2800"/>
            </a:pPr>
            <a:r>
              <a:rPr lang="en-US" noProof="1"/>
              <a:t>You can go back to design view to edit a query</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itle 1"/>
          <p:cNvSpPr txBox="1">
            <a:spLocks noGrp="1"/>
          </p:cNvSpPr>
          <p:nvPr>
            <p:ph type="title"/>
          </p:nvPr>
        </p:nvSpPr>
        <p:spPr>
          <a:prstGeom prst="rect">
            <a:avLst/>
          </a:prstGeom>
        </p:spPr>
        <p:txBody>
          <a:bodyPr/>
          <a:lstStyle/>
          <a:p>
            <a:r>
              <a:rPr lang="en-US" noProof="1"/>
              <a:t>Chapter 4 Guided Exercise:</a:t>
            </a:r>
          </a:p>
        </p:txBody>
      </p:sp>
      <p:sp>
        <p:nvSpPr>
          <p:cNvPr id="111" name="Content Placeholder 2"/>
          <p:cNvSpPr txBox="1">
            <a:spLocks noGrp="1"/>
          </p:cNvSpPr>
          <p:nvPr>
            <p:ph type="body" idx="1"/>
          </p:nvPr>
        </p:nvSpPr>
        <p:spPr>
          <a:xfrm>
            <a:off x="457200" y="1600200"/>
            <a:ext cx="8229600" cy="4525963"/>
          </a:xfrm>
          <a:prstGeom prst="rect">
            <a:avLst/>
          </a:prstGeom>
        </p:spPr>
        <p:txBody>
          <a:bodyPr/>
          <a:lstStyle/>
          <a:p>
            <a:pPr>
              <a:spcBef>
                <a:spcPts val="600"/>
              </a:spcBef>
              <a:defRPr sz="2900"/>
            </a:pPr>
            <a:r>
              <a:rPr lang="en-US" noProof="1"/>
              <a:t>Step 9: Make sure you don’t forget to delete the comma.  This is an alternative way to edit queries</a:t>
            </a:r>
          </a:p>
          <a:p>
            <a:pPr>
              <a:spcBef>
                <a:spcPts val="600"/>
              </a:spcBef>
              <a:defRPr sz="2900"/>
            </a:pPr>
            <a:r>
              <a:rPr lang="en-US" noProof="1"/>
              <a:t>Steps 12:</a:t>
            </a:r>
          </a:p>
          <a:p>
            <a:pPr marL="742950" lvl="1" indent="-285750">
              <a:spcBef>
                <a:spcPts val="600"/>
              </a:spcBef>
              <a:defRPr sz="2500"/>
            </a:pPr>
            <a:r>
              <a:rPr lang="en-US" noProof="1"/>
              <a:t>“Return” drop-down list:</a:t>
            </a:r>
          </a:p>
          <a:p>
            <a:pPr marL="742950" lvl="1" indent="-285750">
              <a:spcBef>
                <a:spcPts val="600"/>
              </a:spcBef>
              <a:defRPr sz="2500"/>
            </a:pPr>
            <a:r>
              <a:rPr lang="en-US" noProof="1"/>
              <a:t>On the design ribbon at top of page</a:t>
            </a:r>
          </a:p>
          <a:p>
            <a:pPr>
              <a:spcBef>
                <a:spcPts val="600"/>
              </a:spcBef>
              <a:defRPr sz="2900"/>
            </a:pPr>
            <a:r>
              <a:rPr lang="en-US" noProof="1"/>
              <a:t>Step 16: What are the four different class codes?</a:t>
            </a:r>
          </a:p>
          <a:p>
            <a:pPr>
              <a:spcBef>
                <a:spcPts val="600"/>
              </a:spcBef>
              <a:defRPr sz="2900"/>
            </a:pPr>
            <a:r>
              <a:rPr lang="en-US" noProof="1"/>
              <a:t>Step 17: In the criteria row, right underneath the row with the checkbox, enter in jr. then press enter or tab.  What happens?</a:t>
            </a:r>
          </a:p>
        </p:txBody>
      </p:sp>
      <p:pic>
        <p:nvPicPr>
          <p:cNvPr id="112" name="Picture 2" descr="Return dropdown set to 5.  This dropdown is on the design ribbon in a query design."/>
          <p:cNvPicPr>
            <a:picLocks noChangeAspect="1"/>
          </p:cNvPicPr>
          <p:nvPr/>
        </p:nvPicPr>
        <p:blipFill>
          <a:blip r:embed="rId2">
            <a:extLst/>
          </a:blip>
          <a:stretch>
            <a:fillRect/>
          </a:stretch>
        </p:blipFill>
        <p:spPr>
          <a:xfrm>
            <a:off x="5181600" y="2977103"/>
            <a:ext cx="2567087" cy="598988"/>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itle 1"/>
          <p:cNvSpPr txBox="1">
            <a:spLocks noGrp="1"/>
          </p:cNvSpPr>
          <p:nvPr>
            <p:ph type="title"/>
          </p:nvPr>
        </p:nvSpPr>
        <p:spPr>
          <a:prstGeom prst="rect">
            <a:avLst/>
          </a:prstGeom>
        </p:spPr>
        <p:txBody>
          <a:bodyPr/>
          <a:lstStyle/>
          <a:p>
            <a:r>
              <a:rPr lang="en-US" noProof="1"/>
              <a:t>Chapter 4 Guided Exercise:</a:t>
            </a:r>
          </a:p>
        </p:txBody>
      </p:sp>
      <p:sp>
        <p:nvSpPr>
          <p:cNvPr id="115" name="Content Placeholder 2"/>
          <p:cNvSpPr txBox="1">
            <a:spLocks noGrp="1"/>
          </p:cNvSpPr>
          <p:nvPr>
            <p:ph type="body" idx="1"/>
          </p:nvPr>
        </p:nvSpPr>
        <p:spPr>
          <a:xfrm>
            <a:off x="457200" y="1600200"/>
            <a:ext cx="8229600" cy="4525963"/>
          </a:xfrm>
          <a:prstGeom prst="rect">
            <a:avLst/>
          </a:prstGeom>
        </p:spPr>
        <p:txBody>
          <a:bodyPr/>
          <a:lstStyle/>
          <a:p>
            <a:pPr>
              <a:lnSpc>
                <a:spcPct val="90000"/>
              </a:lnSpc>
            </a:pPr>
            <a:r>
              <a:rPr lang="en-US" noProof="1"/>
              <a:t>Step 19: Enter in SR in the row underneath the “jr”. This will make the query return jr or SR students.</a:t>
            </a:r>
          </a:p>
          <a:p>
            <a:pPr>
              <a:lnSpc>
                <a:spcPct val="90000"/>
              </a:lnSpc>
            </a:pPr>
            <a:endParaRPr lang="en-US" noProof="1"/>
          </a:p>
          <a:p>
            <a:pPr>
              <a:lnSpc>
                <a:spcPct val="90000"/>
              </a:lnSpc>
            </a:pPr>
            <a:r>
              <a:rPr lang="en-US" noProof="1"/>
              <a:t>Step 20: underneath the GPA criteria, input &gt;=3.5 (See the screenshot on page 38).</a:t>
            </a:r>
          </a:p>
          <a:p>
            <a:pPr marL="742950" lvl="1" indent="-285750">
              <a:lnSpc>
                <a:spcPct val="90000"/>
              </a:lnSpc>
              <a:spcBef>
                <a:spcPts val="600"/>
              </a:spcBef>
              <a:defRPr sz="2800"/>
            </a:pPr>
            <a:r>
              <a:rPr lang="en-US" noProof="1"/>
              <a:t>Make sure you read </a:t>
            </a:r>
            <a:r>
              <a:rPr lang="en-US" i="1" noProof="1"/>
              <a:t>all</a:t>
            </a:r>
            <a:r>
              <a:rPr lang="en-US" noProof="1"/>
              <a:t> of 20, it will teach you about how Access interprets the query information.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r>
              <a:rPr lang="en-US" noProof="1"/>
              <a:t>Chapter 4 Guided Exercise:</a:t>
            </a:r>
          </a:p>
        </p:txBody>
      </p:sp>
      <p:sp>
        <p:nvSpPr>
          <p:cNvPr id="118" name="Content Placeholder 2"/>
          <p:cNvSpPr txBox="1">
            <a:spLocks noGrp="1"/>
          </p:cNvSpPr>
          <p:nvPr>
            <p:ph type="body" idx="1"/>
          </p:nvPr>
        </p:nvSpPr>
        <p:spPr>
          <a:xfrm>
            <a:off x="457200" y="1600200"/>
            <a:ext cx="8229600" cy="4525963"/>
          </a:xfrm>
          <a:prstGeom prst="rect">
            <a:avLst/>
          </a:prstGeom>
        </p:spPr>
        <p:txBody>
          <a:bodyPr/>
          <a:lstStyle/>
          <a:p>
            <a:r>
              <a:rPr lang="en-US" noProof="1"/>
              <a:t>At the end of Steps 24 – 29:</a:t>
            </a:r>
          </a:p>
          <a:p>
            <a:r>
              <a:rPr lang="en-US" noProof="1"/>
              <a:t>Pay attention to the row labels and where you are inserting text</a:t>
            </a:r>
          </a:p>
        </p:txBody>
      </p:sp>
      <p:pic>
        <p:nvPicPr>
          <p:cNvPr id="119" name="Picture 2" descr="Screenshot of Microsoft Access query by example grid.  Fields include Student Name, Phone Num, Class, Major 1, Major 2 and GPA.  Criteria include Like &quot;716*&quot; for Phone Num, &lt;&gt;&quot;SR&quot; for Class, In (&quot;MG&quot;,&quot;MGA&quot;,&quot;CSE&quot;) for Major 1, Is Null for Major 2 and &gt;=3.5 for GPA."/>
          <p:cNvPicPr>
            <a:picLocks noChangeAspect="1"/>
          </p:cNvPicPr>
          <p:nvPr/>
        </p:nvPicPr>
        <p:blipFill>
          <a:blip r:embed="rId2">
            <a:extLst/>
          </a:blip>
          <a:stretch>
            <a:fillRect/>
          </a:stretch>
        </p:blipFill>
        <p:spPr>
          <a:xfrm>
            <a:off x="76200" y="3213462"/>
            <a:ext cx="8820557" cy="2767013"/>
          </a:xfrm>
          <a:prstGeom prst="rect">
            <a:avLst/>
          </a:prstGeom>
          <a:ln w="12700">
            <a:miter lim="400000"/>
          </a:ln>
        </p:spPr>
      </p:pic>
      <p:sp>
        <p:nvSpPr>
          <p:cNvPr id="120" name="Oval 3" descr="Circle highlighting the rows in the Query by example grid.  From top to bottom, those include Field, Table, Sort, Show, Criteria and Or."/>
          <p:cNvSpPr/>
          <p:nvPr/>
        </p:nvSpPr>
        <p:spPr>
          <a:xfrm>
            <a:off x="304800" y="3421379"/>
            <a:ext cx="685800" cy="1600201"/>
          </a:xfrm>
          <a:prstGeom prst="ellipse">
            <a:avLst/>
          </a:prstGeom>
          <a:ln w="25400">
            <a:solidFill>
              <a:srgbClr val="FF0000"/>
            </a:solidFill>
          </a:ln>
        </p:spPr>
        <p:txBody>
          <a:bodyPr lIns="45719" rIns="45719" anchor="ctr"/>
          <a:lstStyle/>
          <a:p>
            <a:pPr algn="ctr">
              <a:defRPr>
                <a:solidFill>
                  <a:srgbClr val="FFFFFF"/>
                </a:solidFill>
              </a:defRPr>
            </a:pPr>
            <a:endParaRPr/>
          </a:p>
        </p:txBody>
      </p:sp>
      <p:sp>
        <p:nvSpPr>
          <p:cNvPr id="121" name="Straight Arrow Connector 5" descr="Arrow pointing to rows in the Query by example grid.  From top to bottom, those include Field, Table, Sort, Show, Criteria and Or."/>
          <p:cNvSpPr/>
          <p:nvPr/>
        </p:nvSpPr>
        <p:spPr>
          <a:xfrm flipH="1">
            <a:off x="990599" y="2666999"/>
            <a:ext cx="4191002" cy="1066802"/>
          </a:xfrm>
          <a:prstGeom prst="line">
            <a:avLst/>
          </a:prstGeom>
          <a:ln w="38100">
            <a:solidFill>
              <a:schemeClr val="accent2"/>
            </a:solidFill>
            <a:tailEnd type="triangle"/>
          </a:ln>
          <a:effectLst>
            <a:outerShdw blurRad="38100" dist="23000" dir="5400000" rotWithShape="0">
              <a:srgbClr val="000000">
                <a:alpha val="35000"/>
              </a:srgbClr>
            </a:outerShdw>
          </a:effectLst>
        </p:spPr>
        <p:txBody>
          <a:bodyPr lIns="45719" rIns="45719"/>
          <a:lstStyle/>
          <a:p>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Title 1"/>
          <p:cNvSpPr txBox="1">
            <a:spLocks noGrp="1"/>
          </p:cNvSpPr>
          <p:nvPr>
            <p:ph type="title"/>
          </p:nvPr>
        </p:nvSpPr>
        <p:spPr>
          <a:prstGeom prst="rect">
            <a:avLst/>
          </a:prstGeom>
        </p:spPr>
        <p:txBody>
          <a:bodyPr/>
          <a:lstStyle/>
          <a:p>
            <a:r>
              <a:rPr lang="en-US" noProof="1"/>
              <a:t>Chapter 4 Guided Exercise:</a:t>
            </a:r>
          </a:p>
        </p:txBody>
      </p:sp>
      <p:sp>
        <p:nvSpPr>
          <p:cNvPr id="124" name="Content Placeholder 2"/>
          <p:cNvSpPr txBox="1">
            <a:spLocks noGrp="1"/>
          </p:cNvSpPr>
          <p:nvPr>
            <p:ph type="body" idx="1"/>
          </p:nvPr>
        </p:nvSpPr>
        <p:spPr>
          <a:xfrm>
            <a:off x="457200" y="1600200"/>
            <a:ext cx="8229600" cy="4525963"/>
          </a:xfrm>
          <a:prstGeom prst="rect">
            <a:avLst/>
          </a:prstGeom>
        </p:spPr>
        <p:txBody>
          <a:bodyPr/>
          <a:lstStyle/>
          <a:p>
            <a:pPr>
              <a:lnSpc>
                <a:spcPct val="80000"/>
              </a:lnSpc>
              <a:spcBef>
                <a:spcPts val="600"/>
              </a:spcBef>
              <a:defRPr sz="2900"/>
            </a:pPr>
            <a:r>
              <a:rPr lang="en-US" noProof="1"/>
              <a:t>Step 23:</a:t>
            </a:r>
          </a:p>
          <a:p>
            <a:pPr marL="742950" lvl="1" indent="-285750">
              <a:lnSpc>
                <a:spcPct val="80000"/>
              </a:lnSpc>
              <a:spcBef>
                <a:spcPts val="600"/>
              </a:spcBef>
              <a:defRPr sz="2500"/>
            </a:pPr>
            <a:r>
              <a:rPr lang="en-US" noProof="1"/>
              <a:t>Tells you what you will be doing for steps 24-30</a:t>
            </a:r>
          </a:p>
          <a:p>
            <a:pPr>
              <a:lnSpc>
                <a:spcPct val="80000"/>
              </a:lnSpc>
              <a:spcBef>
                <a:spcPts val="600"/>
              </a:spcBef>
              <a:defRPr sz="2900"/>
            </a:pPr>
            <a:endParaRPr lang="en-US" noProof="1"/>
          </a:p>
          <a:p>
            <a:pPr>
              <a:lnSpc>
                <a:spcPct val="80000"/>
              </a:lnSpc>
              <a:spcBef>
                <a:spcPts val="600"/>
              </a:spcBef>
              <a:defRPr sz="2900"/>
            </a:pPr>
            <a:r>
              <a:rPr lang="en-US" noProof="1"/>
              <a:t>Step 32: Totaling a column</a:t>
            </a:r>
          </a:p>
          <a:p>
            <a:pPr marL="742950" lvl="1" indent="-285750">
              <a:lnSpc>
                <a:spcPct val="80000"/>
              </a:lnSpc>
              <a:spcBef>
                <a:spcPts val="600"/>
              </a:spcBef>
              <a:defRPr sz="2500"/>
            </a:pPr>
            <a:r>
              <a:rPr lang="en-US" noProof="1"/>
              <a:t>Design ribbon</a:t>
            </a:r>
          </a:p>
          <a:p>
            <a:pPr marL="742950" lvl="1" indent="-285750">
              <a:lnSpc>
                <a:spcPct val="80000"/>
              </a:lnSpc>
              <a:spcBef>
                <a:spcPts val="600"/>
              </a:spcBef>
              <a:defRPr sz="2500"/>
            </a:pPr>
            <a:r>
              <a:rPr lang="en-US" noProof="1"/>
              <a:t>TOTAL button (SIGMA SYMBOL)</a:t>
            </a:r>
          </a:p>
          <a:p>
            <a:pPr marL="742950" lvl="1" indent="-285750">
              <a:lnSpc>
                <a:spcPct val="80000"/>
              </a:lnSpc>
              <a:spcBef>
                <a:spcPts val="600"/>
              </a:spcBef>
              <a:defRPr sz="2500"/>
            </a:pPr>
            <a:endParaRPr lang="en-US" noProof="1"/>
          </a:p>
          <a:p>
            <a:pPr>
              <a:lnSpc>
                <a:spcPct val="80000"/>
              </a:lnSpc>
              <a:spcBef>
                <a:spcPts val="600"/>
              </a:spcBef>
              <a:defRPr sz="2900"/>
            </a:pPr>
            <a:r>
              <a:rPr lang="en-US" noProof="1"/>
              <a:t>Step 32: Sorting and Grouping</a:t>
            </a:r>
          </a:p>
          <a:p>
            <a:pPr marL="742950" lvl="1" indent="-285750">
              <a:lnSpc>
                <a:spcPct val="80000"/>
              </a:lnSpc>
              <a:spcBef>
                <a:spcPts val="600"/>
              </a:spcBef>
              <a:defRPr sz="2500"/>
            </a:pPr>
            <a:r>
              <a:rPr lang="en-US" noProof="1"/>
              <a:t>“Total” row</a:t>
            </a:r>
          </a:p>
          <a:p>
            <a:pPr marL="742950" lvl="1" indent="-285750">
              <a:lnSpc>
                <a:spcPct val="80000"/>
              </a:lnSpc>
              <a:spcBef>
                <a:spcPts val="600"/>
              </a:spcBef>
              <a:defRPr sz="2500"/>
            </a:pPr>
            <a:r>
              <a:rPr lang="en-US" noProof="1"/>
              <a:t>“Group By” dropdown</a:t>
            </a:r>
          </a:p>
        </p:txBody>
      </p:sp>
      <p:pic>
        <p:nvPicPr>
          <p:cNvPr id="125" name="Picture 2" descr="Screenshot of Totals button on design ribbon"/>
          <p:cNvPicPr>
            <a:picLocks noChangeAspect="1"/>
          </p:cNvPicPr>
          <p:nvPr/>
        </p:nvPicPr>
        <p:blipFill>
          <a:blip r:embed="rId2">
            <a:extLst/>
          </a:blip>
          <a:stretch>
            <a:fillRect/>
          </a:stretch>
        </p:blipFill>
        <p:spPr>
          <a:xfrm>
            <a:off x="6096000" y="2871788"/>
            <a:ext cx="2533650" cy="1114426"/>
          </a:xfrm>
          <a:prstGeom prst="rect">
            <a:avLst/>
          </a:prstGeom>
          <a:ln w="12700">
            <a:miter lim="400000"/>
          </a:ln>
        </p:spPr>
      </p:pic>
      <p:pic>
        <p:nvPicPr>
          <p:cNvPr id="126" name="Picture 3" descr="Screenshot of the Class field in the query by example grid."/>
          <p:cNvPicPr>
            <a:picLocks noChangeAspect="1"/>
          </p:cNvPicPr>
          <p:nvPr/>
        </p:nvPicPr>
        <p:blipFill>
          <a:blip r:embed="rId3">
            <a:extLst/>
          </a:blip>
          <a:stretch>
            <a:fillRect/>
          </a:stretch>
        </p:blipFill>
        <p:spPr>
          <a:xfrm>
            <a:off x="6096000" y="4367348"/>
            <a:ext cx="1733550" cy="1638301"/>
          </a:xfrm>
          <a:prstGeom prst="rect">
            <a:avLst/>
          </a:prstGeom>
          <a:ln w="12700">
            <a:miter lim="400000"/>
          </a:ln>
        </p:spPr>
      </p:pic>
      <p:sp>
        <p:nvSpPr>
          <p:cNvPr id="127" name="Oval 3" descr="Circle highlighting the Total row in a query by example grid."/>
          <p:cNvSpPr/>
          <p:nvPr/>
        </p:nvSpPr>
        <p:spPr>
          <a:xfrm>
            <a:off x="6248400" y="5029200"/>
            <a:ext cx="1114426" cy="209550"/>
          </a:xfrm>
          <a:prstGeom prst="ellipse">
            <a:avLst/>
          </a:prstGeom>
          <a:ln w="25400">
            <a:solidFill>
              <a:srgbClr val="FF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TotalTime>
  <Words>2060</Words>
  <Application>Microsoft Office PowerPoint</Application>
  <PresentationFormat>On-screen Show (4:3)</PresentationFormat>
  <Paragraphs>215</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Office Theme</vt:lpstr>
      <vt:lpstr>Homework 3 Hints</vt:lpstr>
      <vt:lpstr>General Tips: Homework #3</vt:lpstr>
      <vt:lpstr>FUNCTIONS FOR HW #3:</vt:lpstr>
      <vt:lpstr>Chapter 4 Guided Exercise:</vt:lpstr>
      <vt:lpstr>Chapter 4 GE</vt:lpstr>
      <vt:lpstr>Chapter 4 Guided Exercise:</vt:lpstr>
      <vt:lpstr>Chapter 4 Guided Exercise:</vt:lpstr>
      <vt:lpstr>Chapter 4 Guided Exercise:</vt:lpstr>
      <vt:lpstr>Chapter 4 Guided Exercise:</vt:lpstr>
      <vt:lpstr>Chapter 4 GE</vt:lpstr>
      <vt:lpstr>Chapter 4 Guided Exercise:</vt:lpstr>
      <vt:lpstr>Chapter 4 Guided Exercise:</vt:lpstr>
      <vt:lpstr>Chapter 4 GE</vt:lpstr>
      <vt:lpstr>Chapter 5 GE</vt:lpstr>
      <vt:lpstr>Chapter 5 GE</vt:lpstr>
      <vt:lpstr>Chapter 5 GE &amp; AE </vt:lpstr>
      <vt:lpstr>Chapter 5 Applied Exercise:</vt:lpstr>
      <vt:lpstr>Chapter 5 Applied Exercise:</vt:lpstr>
      <vt:lpstr>Chapter 5 Applied Exercise:</vt:lpstr>
      <vt:lpstr>Chapter 5 Applied Exercise:</vt:lpstr>
      <vt:lpstr>CH 5 AE </vt:lpstr>
      <vt:lpstr>Chapter 5 Applied Exercise:</vt:lpstr>
      <vt:lpstr>Chapter 5 Applied Exercise:</vt:lpstr>
      <vt:lpstr>Chapter 5 Applied Exercise:</vt:lpstr>
      <vt:lpstr>Chapter 5 Applied Exercise:</vt:lpstr>
      <vt:lpstr>CH 5 AE</vt:lpstr>
      <vt:lpstr>Chapter 5 Applied Exercise:</vt:lpstr>
      <vt:lpstr>Chapter #5 AE</vt:lpstr>
      <vt:lpstr>Chapter 5 AE</vt:lpstr>
      <vt:lpstr>Keep In Mind</vt:lpstr>
      <vt:lpstr>Keep in Mind: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3 Hints</dc:title>
  <cp:lastModifiedBy>djmurray</cp:lastModifiedBy>
  <cp:revision>4</cp:revision>
  <dcterms:modified xsi:type="dcterms:W3CDTF">2026-03-03T05:59:22Z</dcterms:modified>
</cp:coreProperties>
</file>