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9" autoAdjust="0"/>
    <p:restoredTop sz="86407" autoAdjust="0"/>
  </p:normalViewPr>
  <p:slideViewPr>
    <p:cSldViewPr snapToGrid="0">
      <p:cViewPr varScale="1">
        <p:scale>
          <a:sx n="102" d="100"/>
          <a:sy n="102" d="100"/>
        </p:scale>
        <p:origin x="72" y="123"/>
      </p:cViewPr>
      <p:guideLst/>
    </p:cSldViewPr>
  </p:slideViewPr>
  <p:outlineViewPr>
    <p:cViewPr>
      <p:scale>
        <a:sx n="33" d="100"/>
        <a:sy n="33" d="100"/>
      </p:scale>
      <p:origin x="0" y="-1744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0" name="Body Level One…"/>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half"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itle 1"/>
          <p:cNvSpPr txBox="1">
            <a:spLocks noGrp="1"/>
          </p:cNvSpPr>
          <p:nvPr>
            <p:ph type="ctrTitle"/>
          </p:nvPr>
        </p:nvSpPr>
        <p:spPr>
          <a:prstGeom prst="rect">
            <a:avLst/>
          </a:prstGeom>
        </p:spPr>
        <p:txBody>
          <a:bodyPr/>
          <a:lstStyle/>
          <a:p>
            <a:r>
              <a:rPr lang="en-US" noProof="1"/>
              <a:t>Homework 2 Hints</a:t>
            </a:r>
          </a:p>
        </p:txBody>
      </p:sp>
      <p:sp>
        <p:nvSpPr>
          <p:cNvPr id="95" name="Subtitle 2"/>
          <p:cNvSpPr txBox="1">
            <a:spLocks noGrp="1"/>
          </p:cNvSpPr>
          <p:nvPr>
            <p:ph type="subTitle" sz="quarter" idx="1"/>
          </p:nvPr>
        </p:nvSpPr>
        <p:spPr>
          <a:prstGeom prst="rect">
            <a:avLst/>
          </a:prstGeom>
        </p:spPr>
        <p:txBody>
          <a:bodyPr/>
          <a:lstStyle/>
          <a:p>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Content Placeholder 2"/>
          <p:cNvSpPr txBox="1">
            <a:spLocks noGrp="1"/>
          </p:cNvSpPr>
          <p:nvPr>
            <p:ph type="body" idx="1"/>
          </p:nvPr>
        </p:nvSpPr>
        <p:spPr>
          <a:xfrm>
            <a:off x="457200" y="1600200"/>
            <a:ext cx="8229600" cy="4525963"/>
          </a:xfrm>
          <a:prstGeom prst="rect">
            <a:avLst/>
          </a:prstGeom>
        </p:spPr>
        <p:txBody>
          <a:bodyPr/>
          <a:lstStyle/>
          <a:p>
            <a:pPr>
              <a:lnSpc>
                <a:spcPct val="90000"/>
              </a:lnSpc>
              <a:spcBef>
                <a:spcPts val="600"/>
              </a:spcBef>
              <a:defRPr sz="2900"/>
            </a:pPr>
            <a:r>
              <a:rPr lang="en-US" noProof="1"/>
              <a:t>Step 14</a:t>
            </a:r>
          </a:p>
          <a:p>
            <a:pPr marL="742950" lvl="1" indent="-285750">
              <a:lnSpc>
                <a:spcPct val="90000"/>
              </a:lnSpc>
              <a:spcBef>
                <a:spcPts val="600"/>
              </a:spcBef>
              <a:defRPr sz="2500"/>
            </a:pPr>
            <a:r>
              <a:rPr lang="en-US" noProof="1"/>
              <a:t>Formatting Text boxes &amp; controls</a:t>
            </a:r>
          </a:p>
          <a:p>
            <a:pPr marL="742950" lvl="1" indent="-285750">
              <a:lnSpc>
                <a:spcPct val="90000"/>
              </a:lnSpc>
              <a:spcBef>
                <a:spcPts val="600"/>
              </a:spcBef>
              <a:defRPr sz="2500"/>
            </a:pPr>
            <a:r>
              <a:rPr lang="en-US" noProof="1"/>
              <a:t>Watch alignment</a:t>
            </a:r>
          </a:p>
          <a:p>
            <a:pPr>
              <a:lnSpc>
                <a:spcPct val="90000"/>
              </a:lnSpc>
              <a:spcBef>
                <a:spcPts val="600"/>
              </a:spcBef>
              <a:defRPr sz="2900"/>
            </a:pPr>
            <a:r>
              <a:rPr lang="en-US" noProof="1"/>
              <a:t>Step 15: Conditional Formatting</a:t>
            </a:r>
          </a:p>
          <a:p>
            <a:pPr marL="742950" lvl="1" indent="-285750">
              <a:lnSpc>
                <a:spcPct val="90000"/>
              </a:lnSpc>
              <a:spcBef>
                <a:spcPts val="600"/>
              </a:spcBef>
              <a:defRPr sz="2500"/>
            </a:pPr>
            <a:r>
              <a:rPr lang="en-US" noProof="1"/>
              <a:t>Use for AE Step #7</a:t>
            </a:r>
          </a:p>
          <a:p>
            <a:pPr marL="742950" lvl="1" indent="-285750">
              <a:lnSpc>
                <a:spcPct val="90000"/>
              </a:lnSpc>
              <a:spcBef>
                <a:spcPts val="600"/>
              </a:spcBef>
              <a:defRPr sz="2500"/>
            </a:pPr>
            <a:r>
              <a:rPr lang="en-US" noProof="1"/>
              <a:t>Red background will show up in textbox with values less than 100 inputted in them.  </a:t>
            </a:r>
          </a:p>
          <a:p>
            <a:pPr>
              <a:lnSpc>
                <a:spcPct val="90000"/>
              </a:lnSpc>
              <a:spcBef>
                <a:spcPts val="600"/>
              </a:spcBef>
              <a:defRPr sz="2900"/>
            </a:pPr>
            <a:r>
              <a:rPr lang="en-US" noProof="1"/>
              <a:t>Step 17:</a:t>
            </a:r>
          </a:p>
          <a:p>
            <a:pPr marL="742950" lvl="1" indent="-285750">
              <a:lnSpc>
                <a:spcPct val="90000"/>
              </a:lnSpc>
              <a:spcBef>
                <a:spcPts val="600"/>
              </a:spcBef>
              <a:defRPr sz="2500"/>
            </a:pPr>
            <a:r>
              <a:rPr lang="en-US" noProof="1"/>
              <a:t>Date and time format just adjust HOW date and time are DISPLAYED on the form. </a:t>
            </a:r>
          </a:p>
        </p:txBody>
      </p:sp>
      <p:sp>
        <p:nvSpPr>
          <p:cNvPr id="139" name="Title 1"/>
          <p:cNvSpPr txBox="1">
            <a:spLocks noGrp="1"/>
          </p:cNvSpPr>
          <p:nvPr>
            <p:ph type="title"/>
          </p:nvPr>
        </p:nvSpPr>
        <p:spPr>
          <a:prstGeom prst="rect">
            <a:avLst/>
          </a:prstGeom>
        </p:spPr>
        <p:txBody>
          <a:bodyPr/>
          <a:lstStyle/>
          <a:p>
            <a:r>
              <a:rPr lang="en-US" noProof="1"/>
              <a:t>Chapter 3 GE</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Content Placeholder 2"/>
          <p:cNvSpPr txBox="1">
            <a:spLocks noGrp="1"/>
          </p:cNvSpPr>
          <p:nvPr>
            <p:ph type="body" idx="1"/>
          </p:nvPr>
        </p:nvSpPr>
        <p:spPr>
          <a:xfrm>
            <a:off x="457200" y="1600200"/>
            <a:ext cx="8229600" cy="4525963"/>
          </a:xfrm>
          <a:prstGeom prst="rect">
            <a:avLst/>
          </a:prstGeom>
        </p:spPr>
        <p:txBody>
          <a:bodyPr/>
          <a:lstStyle/>
          <a:p>
            <a:r>
              <a:rPr lang="en-US" noProof="1"/>
              <a:t>Step 18</a:t>
            </a:r>
          </a:p>
          <a:p>
            <a:pPr marL="742950" lvl="1" indent="-285750">
              <a:spcBef>
                <a:spcPts val="600"/>
              </a:spcBef>
              <a:defRPr sz="2800"/>
            </a:pPr>
            <a:r>
              <a:rPr lang="en-US" noProof="1"/>
              <a:t>More formatting: Specifically LAYOUT of the form</a:t>
            </a:r>
          </a:p>
          <a:p>
            <a:r>
              <a:rPr lang="en-US" noProof="1"/>
              <a:t>Step 20</a:t>
            </a:r>
          </a:p>
          <a:p>
            <a:pPr marL="742950" lvl="1" indent="-285750">
              <a:spcBef>
                <a:spcPts val="600"/>
              </a:spcBef>
              <a:defRPr sz="2800"/>
            </a:pPr>
            <a:r>
              <a:rPr lang="en-US" noProof="1"/>
              <a:t>Go through this CAREFULLY</a:t>
            </a:r>
          </a:p>
          <a:p>
            <a:pPr marL="742950" lvl="1" indent="-285750">
              <a:spcBef>
                <a:spcPts val="600"/>
              </a:spcBef>
              <a:defRPr sz="2800"/>
            </a:pPr>
            <a:r>
              <a:rPr lang="en-US" noProof="1"/>
              <a:t>MAKE SURE YOUR TAB ORDER GOES CONSECUTIVELY DOWN THE PAGE</a:t>
            </a:r>
          </a:p>
          <a:p>
            <a:pPr marL="742950" lvl="1" indent="-285750">
              <a:spcBef>
                <a:spcPts val="600"/>
              </a:spcBef>
              <a:defRPr sz="2800"/>
            </a:pPr>
            <a:r>
              <a:rPr lang="en-US" noProof="1"/>
              <a:t>Used in AE Step #14</a:t>
            </a:r>
          </a:p>
        </p:txBody>
      </p:sp>
      <p:sp>
        <p:nvSpPr>
          <p:cNvPr id="142" name="Title 1"/>
          <p:cNvSpPr txBox="1">
            <a:spLocks noGrp="1"/>
          </p:cNvSpPr>
          <p:nvPr>
            <p:ph type="title"/>
          </p:nvPr>
        </p:nvSpPr>
        <p:spPr>
          <a:prstGeom prst="rect">
            <a:avLst/>
          </a:prstGeom>
        </p:spPr>
        <p:txBody>
          <a:bodyPr/>
          <a:lstStyle/>
          <a:p>
            <a:r>
              <a:rPr lang="en-US" noProof="1"/>
              <a:t>Chapter 3 GE</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Content Placeholder 2"/>
          <p:cNvSpPr txBox="1">
            <a:spLocks noGrp="1"/>
          </p:cNvSpPr>
          <p:nvPr>
            <p:ph type="body" idx="1"/>
          </p:nvPr>
        </p:nvSpPr>
        <p:spPr>
          <a:xfrm>
            <a:off x="457200" y="1524000"/>
            <a:ext cx="8229600" cy="5105400"/>
          </a:xfrm>
          <a:prstGeom prst="rect">
            <a:avLst/>
          </a:prstGeom>
        </p:spPr>
        <p:txBody>
          <a:bodyPr/>
          <a:lstStyle/>
          <a:p>
            <a:pPr>
              <a:lnSpc>
                <a:spcPct val="80000"/>
              </a:lnSpc>
              <a:spcBef>
                <a:spcPts val="600"/>
              </a:spcBef>
              <a:defRPr sz="2700"/>
            </a:pPr>
            <a:r>
              <a:rPr lang="en-US" noProof="1"/>
              <a:t>Step #22: Calculated Controls!</a:t>
            </a:r>
          </a:p>
          <a:p>
            <a:pPr marL="742950" lvl="1" indent="-285750">
              <a:lnSpc>
                <a:spcPct val="80000"/>
              </a:lnSpc>
              <a:spcBef>
                <a:spcPts val="500"/>
              </a:spcBef>
              <a:defRPr sz="2300"/>
            </a:pPr>
            <a:r>
              <a:rPr lang="en-US" noProof="1"/>
              <a:t>Added to Text boxes</a:t>
            </a:r>
          </a:p>
          <a:p>
            <a:pPr marL="742950" lvl="1" indent="-285750">
              <a:lnSpc>
                <a:spcPct val="80000"/>
              </a:lnSpc>
              <a:spcBef>
                <a:spcPts val="500"/>
              </a:spcBef>
              <a:defRPr sz="2300"/>
            </a:pPr>
            <a:r>
              <a:rPr lang="en-US" noProof="1"/>
              <a:t>Must include brackets “[    ]” around every individual field/ control used in the calculation</a:t>
            </a:r>
          </a:p>
          <a:p>
            <a:pPr marL="742950" lvl="1" indent="-285750">
              <a:lnSpc>
                <a:spcPct val="80000"/>
              </a:lnSpc>
              <a:spcBef>
                <a:spcPts val="500"/>
              </a:spcBef>
              <a:defRPr sz="2300"/>
            </a:pPr>
            <a:r>
              <a:rPr lang="en-US" noProof="1"/>
              <a:t>Takes # values from [field] in table/form that corresponds to that same record in the table and can add, subtract, etc.  These values.  </a:t>
            </a:r>
          </a:p>
          <a:p>
            <a:pPr marL="742950" lvl="1" indent="-285750">
              <a:lnSpc>
                <a:spcPct val="80000"/>
              </a:lnSpc>
              <a:spcBef>
                <a:spcPts val="500"/>
              </a:spcBef>
              <a:defRPr sz="2300"/>
            </a:pPr>
            <a:r>
              <a:rPr lang="en-US" noProof="1"/>
              <a:t>Used in AE Step #6</a:t>
            </a:r>
          </a:p>
          <a:p>
            <a:pPr marL="742950" lvl="1" indent="-285750">
              <a:lnSpc>
                <a:spcPct val="80000"/>
              </a:lnSpc>
              <a:spcBef>
                <a:spcPts val="500"/>
              </a:spcBef>
              <a:defRPr sz="2300"/>
            </a:pPr>
            <a:r>
              <a:rPr lang="en-US" noProof="1"/>
              <a:t>Ex.	=[Price]-[cost]</a:t>
            </a:r>
          </a:p>
          <a:p>
            <a:pPr marL="1143000" lvl="2" indent="-228600">
              <a:lnSpc>
                <a:spcPct val="80000"/>
              </a:lnSpc>
              <a:spcBef>
                <a:spcPts val="400"/>
              </a:spcBef>
              <a:defRPr sz="2000"/>
            </a:pPr>
            <a:r>
              <a:rPr lang="en-US" noProof="1"/>
              <a:t>This would go in the text box of a “Profit” control</a:t>
            </a:r>
          </a:p>
          <a:p>
            <a:pPr marL="1143000" lvl="2" indent="-228600">
              <a:lnSpc>
                <a:spcPct val="80000"/>
              </a:lnSpc>
              <a:spcBef>
                <a:spcPts val="400"/>
              </a:spcBef>
              <a:defRPr sz="2000"/>
            </a:pPr>
            <a:r>
              <a:rPr lang="en-US" noProof="1"/>
              <a:t>It would calculate profit for that Product/Item based on that specific Product’s Price and Cost </a:t>
            </a:r>
          </a:p>
          <a:p>
            <a:pPr marL="742950" lvl="1" indent="-285750">
              <a:lnSpc>
                <a:spcPct val="80000"/>
              </a:lnSpc>
              <a:spcBef>
                <a:spcPts val="500"/>
              </a:spcBef>
              <a:defRPr sz="2300"/>
            </a:pPr>
            <a:r>
              <a:rPr lang="en-US" noProof="1"/>
              <a:t>Remember to use correct format property (currency vs. number vs text), like in EXCEL</a:t>
            </a:r>
          </a:p>
          <a:p>
            <a:pPr marL="742950" lvl="1" indent="-285750">
              <a:lnSpc>
                <a:spcPct val="80000"/>
              </a:lnSpc>
              <a:spcBef>
                <a:spcPts val="500"/>
              </a:spcBef>
              <a:defRPr sz="2300"/>
            </a:pPr>
            <a:r>
              <a:rPr lang="en-US" noProof="1"/>
              <a:t>Remember to re-name the LABEL next to this text box.</a:t>
            </a:r>
          </a:p>
        </p:txBody>
      </p:sp>
      <p:sp>
        <p:nvSpPr>
          <p:cNvPr id="145" name="Title 1"/>
          <p:cNvSpPr txBox="1">
            <a:spLocks noGrp="1"/>
          </p:cNvSpPr>
          <p:nvPr>
            <p:ph type="title"/>
          </p:nvPr>
        </p:nvSpPr>
        <p:spPr>
          <a:prstGeom prst="rect">
            <a:avLst/>
          </a:prstGeom>
        </p:spPr>
        <p:txBody>
          <a:bodyPr/>
          <a:lstStyle/>
          <a:p>
            <a:r>
              <a:rPr lang="en-US" noProof="1"/>
              <a:t>Chapter 3 GE</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Content Placeholder 2"/>
          <p:cNvSpPr txBox="1">
            <a:spLocks noGrp="1"/>
          </p:cNvSpPr>
          <p:nvPr>
            <p:ph type="body" idx="1"/>
          </p:nvPr>
        </p:nvSpPr>
        <p:spPr>
          <a:xfrm>
            <a:off x="457200" y="1600200"/>
            <a:ext cx="8229600" cy="4525963"/>
          </a:xfrm>
          <a:prstGeom prst="rect">
            <a:avLst/>
          </a:prstGeom>
        </p:spPr>
        <p:txBody>
          <a:bodyPr/>
          <a:lstStyle/>
          <a:p>
            <a:pPr marL="250317" indent="-250317" defTabSz="667512">
              <a:spcBef>
                <a:spcPts val="500"/>
              </a:spcBef>
              <a:defRPr sz="2336"/>
            </a:pPr>
            <a:r>
              <a:rPr lang="en-US" noProof="1"/>
              <a:t>Step #23</a:t>
            </a:r>
          </a:p>
          <a:p>
            <a:pPr marL="542353" lvl="1" indent="-208597" defTabSz="667512">
              <a:spcBef>
                <a:spcPts val="400"/>
              </a:spcBef>
              <a:defRPr sz="2044"/>
            </a:pPr>
            <a:r>
              <a:rPr lang="en-US" noProof="1"/>
              <a:t>Switch form back to Single Form.</a:t>
            </a:r>
          </a:p>
          <a:p>
            <a:pPr marL="542353" lvl="1" indent="-208597" defTabSz="667512">
              <a:spcBef>
                <a:spcPts val="400"/>
              </a:spcBef>
              <a:defRPr sz="2044"/>
            </a:pPr>
            <a:r>
              <a:rPr lang="en-US" noProof="1"/>
              <a:t>Step #12  in GE</a:t>
            </a:r>
          </a:p>
          <a:p>
            <a:pPr marL="250317" indent="-250317" defTabSz="667512">
              <a:spcBef>
                <a:spcPts val="500"/>
              </a:spcBef>
              <a:defRPr sz="2336"/>
            </a:pPr>
            <a:r>
              <a:rPr lang="en-US" noProof="1"/>
              <a:t>Step #24</a:t>
            </a:r>
          </a:p>
          <a:p>
            <a:pPr marL="542353" lvl="1" indent="-208597" defTabSz="667512">
              <a:spcBef>
                <a:spcPts val="400"/>
              </a:spcBef>
              <a:defRPr sz="2044"/>
            </a:pPr>
            <a:r>
              <a:rPr lang="en-US" noProof="1"/>
              <a:t>Reference for Step #11 in AE</a:t>
            </a:r>
          </a:p>
          <a:p>
            <a:pPr marL="542353" lvl="1" indent="-208597" defTabSz="667512">
              <a:spcBef>
                <a:spcPts val="400"/>
              </a:spcBef>
              <a:defRPr sz="2044"/>
            </a:pPr>
            <a:r>
              <a:rPr lang="en-US" noProof="1"/>
              <a:t>If still struggling to find button control, it is the rectangle with 4 “x’s” inside</a:t>
            </a:r>
          </a:p>
          <a:p>
            <a:pPr marL="542353" lvl="1" indent="-208597" defTabSz="667512">
              <a:spcBef>
                <a:spcPts val="400"/>
              </a:spcBef>
              <a:defRPr sz="2044"/>
            </a:pPr>
            <a:r>
              <a:rPr lang="en-US" noProof="1"/>
              <a:t>If your wizard does not start when adding the command button, go to Form Design, Click the drop down in the Controls section, and make sure that “Use Control Wizards” is selected.</a:t>
            </a:r>
          </a:p>
          <a:p>
            <a:pPr marL="250317" indent="-250317" defTabSz="667512">
              <a:spcBef>
                <a:spcPts val="500"/>
              </a:spcBef>
              <a:defRPr sz="2336"/>
            </a:pPr>
            <a:r>
              <a:rPr lang="en-US" noProof="1"/>
              <a:t>Step #26</a:t>
            </a:r>
          </a:p>
          <a:p>
            <a:pPr marL="542353" lvl="1" indent="-208597" defTabSz="667512">
              <a:spcBef>
                <a:spcPts val="400"/>
              </a:spcBef>
              <a:defRPr sz="2044"/>
            </a:pPr>
            <a:r>
              <a:rPr lang="en-US" noProof="1"/>
              <a:t>Be sure your formatting is okay after adding the new control (textbox)</a:t>
            </a:r>
          </a:p>
        </p:txBody>
      </p:sp>
      <p:sp>
        <p:nvSpPr>
          <p:cNvPr id="148" name="Title 1"/>
          <p:cNvSpPr txBox="1">
            <a:spLocks noGrp="1"/>
          </p:cNvSpPr>
          <p:nvPr>
            <p:ph type="title"/>
          </p:nvPr>
        </p:nvSpPr>
        <p:spPr>
          <a:prstGeom prst="rect">
            <a:avLst/>
          </a:prstGeom>
        </p:spPr>
        <p:txBody>
          <a:bodyPr/>
          <a:lstStyle/>
          <a:p>
            <a:r>
              <a:rPr lang="en-US" noProof="1"/>
              <a:t>Chapter 3 GE</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Title 1"/>
          <p:cNvSpPr txBox="1">
            <a:spLocks noGrp="1"/>
          </p:cNvSpPr>
          <p:nvPr>
            <p:ph type="title"/>
          </p:nvPr>
        </p:nvSpPr>
        <p:spPr>
          <a:prstGeom prst="rect">
            <a:avLst/>
          </a:prstGeom>
        </p:spPr>
        <p:txBody>
          <a:bodyPr/>
          <a:lstStyle/>
          <a:p>
            <a:r>
              <a:rPr lang="en-US" noProof="1"/>
              <a:t>Chapter #3 GE</a:t>
            </a:r>
          </a:p>
        </p:txBody>
      </p:sp>
      <p:sp>
        <p:nvSpPr>
          <p:cNvPr id="151" name="Content Placeholder 2"/>
          <p:cNvSpPr txBox="1">
            <a:spLocks noGrp="1"/>
          </p:cNvSpPr>
          <p:nvPr>
            <p:ph type="body" idx="1"/>
          </p:nvPr>
        </p:nvSpPr>
        <p:spPr>
          <a:xfrm>
            <a:off x="457200" y="1600200"/>
            <a:ext cx="8229600" cy="4525963"/>
          </a:xfrm>
          <a:prstGeom prst="rect">
            <a:avLst/>
          </a:prstGeom>
        </p:spPr>
        <p:txBody>
          <a:bodyPr/>
          <a:lstStyle/>
          <a:p>
            <a:r>
              <a:rPr lang="en-US" noProof="1"/>
              <a:t>Step # 27</a:t>
            </a:r>
          </a:p>
          <a:p>
            <a:pPr marL="742950" lvl="1" indent="-285750">
              <a:spcBef>
                <a:spcPts val="600"/>
              </a:spcBef>
              <a:defRPr sz="2800"/>
            </a:pPr>
            <a:r>
              <a:rPr lang="en-US" noProof="1"/>
              <a:t>How to create a new form and connect data easily from tables to the forms***</a:t>
            </a:r>
          </a:p>
          <a:p>
            <a:r>
              <a:rPr lang="en-US" noProof="1"/>
              <a:t>Step # 27</a:t>
            </a:r>
          </a:p>
          <a:p>
            <a:pPr marL="742950" lvl="1" indent="-285750">
              <a:spcBef>
                <a:spcPts val="600"/>
              </a:spcBef>
              <a:defRPr sz="2800"/>
            </a:pPr>
            <a:r>
              <a:rPr lang="en-US" noProof="1"/>
              <a:t>Make sure you make BOTH (2):</a:t>
            </a:r>
          </a:p>
          <a:p>
            <a:pPr marL="1143000" lvl="2" indent="-228600">
              <a:spcBef>
                <a:spcPts val="500"/>
              </a:spcBef>
              <a:defRPr sz="2400"/>
            </a:pPr>
            <a:r>
              <a:rPr lang="en-US" noProof="1"/>
              <a:t>Products Multiple &amp; Products Wizard forms!</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itle 1"/>
          <p:cNvSpPr txBox="1">
            <a:spLocks noGrp="1"/>
          </p:cNvSpPr>
          <p:nvPr>
            <p:ph type="title"/>
          </p:nvPr>
        </p:nvSpPr>
        <p:spPr>
          <a:prstGeom prst="rect">
            <a:avLst/>
          </a:prstGeom>
        </p:spPr>
        <p:txBody>
          <a:bodyPr/>
          <a:lstStyle/>
          <a:p>
            <a:r>
              <a:rPr lang="en-US" noProof="1"/>
              <a:t>Chapter #3 Applied Exercises</a:t>
            </a:r>
          </a:p>
        </p:txBody>
      </p:sp>
      <p:sp>
        <p:nvSpPr>
          <p:cNvPr id="154" name="Content Placeholder 2"/>
          <p:cNvSpPr txBox="1">
            <a:spLocks noGrp="1"/>
          </p:cNvSpPr>
          <p:nvPr>
            <p:ph type="body" idx="1"/>
          </p:nvPr>
        </p:nvSpPr>
        <p:spPr>
          <a:xfrm>
            <a:off x="457200" y="1600200"/>
            <a:ext cx="8229600" cy="4525963"/>
          </a:xfrm>
          <a:prstGeom prst="rect">
            <a:avLst/>
          </a:prstGeom>
        </p:spPr>
        <p:txBody>
          <a:bodyPr/>
          <a:lstStyle/>
          <a:p>
            <a:pPr>
              <a:lnSpc>
                <a:spcPct val="90000"/>
              </a:lnSpc>
              <a:spcBef>
                <a:spcPts val="600"/>
              </a:spcBef>
              <a:defRPr sz="2900"/>
            </a:pPr>
            <a:r>
              <a:rPr lang="en-US" noProof="1"/>
              <a:t>Step #2</a:t>
            </a:r>
          </a:p>
          <a:p>
            <a:pPr marL="742950" lvl="1" indent="-285750">
              <a:lnSpc>
                <a:spcPct val="90000"/>
              </a:lnSpc>
              <a:spcBef>
                <a:spcPts val="600"/>
              </a:spcBef>
              <a:defRPr sz="2500"/>
            </a:pPr>
            <a:r>
              <a:rPr lang="en-US" noProof="1"/>
              <a:t>See GE Step #10</a:t>
            </a:r>
          </a:p>
          <a:p>
            <a:pPr>
              <a:lnSpc>
                <a:spcPct val="90000"/>
              </a:lnSpc>
              <a:spcBef>
                <a:spcPts val="600"/>
              </a:spcBef>
              <a:defRPr sz="2900"/>
            </a:pPr>
            <a:r>
              <a:rPr lang="en-US" noProof="1"/>
              <a:t>Step #3</a:t>
            </a:r>
          </a:p>
          <a:p>
            <a:pPr marL="742950" lvl="1" indent="-285750">
              <a:lnSpc>
                <a:spcPct val="90000"/>
              </a:lnSpc>
              <a:spcBef>
                <a:spcPts val="600"/>
              </a:spcBef>
              <a:defRPr sz="2500"/>
            </a:pPr>
            <a:r>
              <a:rPr lang="en-US" noProof="1"/>
              <a:t>See GE Step #11</a:t>
            </a:r>
          </a:p>
          <a:p>
            <a:pPr>
              <a:lnSpc>
                <a:spcPct val="90000"/>
              </a:lnSpc>
              <a:spcBef>
                <a:spcPts val="600"/>
              </a:spcBef>
              <a:defRPr sz="2900"/>
            </a:pPr>
            <a:r>
              <a:rPr lang="en-US" noProof="1"/>
              <a:t>Step #4</a:t>
            </a:r>
          </a:p>
          <a:p>
            <a:pPr marL="742950" lvl="1" indent="-285750">
              <a:lnSpc>
                <a:spcPct val="90000"/>
              </a:lnSpc>
              <a:spcBef>
                <a:spcPts val="600"/>
              </a:spcBef>
              <a:defRPr sz="2500"/>
            </a:pPr>
            <a:r>
              <a:rPr lang="en-US" noProof="1"/>
              <a:t>Check for “NAME#” in any text boxes in “Form View”</a:t>
            </a:r>
          </a:p>
          <a:p>
            <a:pPr marL="742950" lvl="1" indent="-285750">
              <a:lnSpc>
                <a:spcPct val="90000"/>
              </a:lnSpc>
              <a:spcBef>
                <a:spcPts val="600"/>
              </a:spcBef>
              <a:defRPr sz="2500"/>
            </a:pPr>
            <a:r>
              <a:rPr lang="en-US" noProof="1"/>
              <a:t>This error occurs because of step #2 of the AE</a:t>
            </a:r>
          </a:p>
          <a:p>
            <a:pPr marL="742950" lvl="1" indent="-285750">
              <a:lnSpc>
                <a:spcPct val="90000"/>
              </a:lnSpc>
              <a:spcBef>
                <a:spcPts val="600"/>
              </a:spcBef>
              <a:defRPr sz="2500"/>
            </a:pPr>
            <a:r>
              <a:rPr lang="en-US" noProof="1"/>
              <a:t>Use Step #12 to fix this</a:t>
            </a:r>
          </a:p>
          <a:p>
            <a:pPr marL="1143000" lvl="2" indent="-228600">
              <a:lnSpc>
                <a:spcPct val="90000"/>
              </a:lnSpc>
              <a:spcBef>
                <a:spcPts val="500"/>
              </a:spcBef>
              <a:defRPr sz="2200"/>
            </a:pPr>
            <a:r>
              <a:rPr lang="en-US" noProof="1"/>
              <a:t>You will reference a field in the Customer’s Query instead of the Customer’s Table now**</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Title 1"/>
          <p:cNvSpPr txBox="1">
            <a:spLocks noGrp="1"/>
          </p:cNvSpPr>
          <p:nvPr>
            <p:ph type="title"/>
          </p:nvPr>
        </p:nvSpPr>
        <p:spPr>
          <a:prstGeom prst="rect">
            <a:avLst/>
          </a:prstGeom>
        </p:spPr>
        <p:txBody>
          <a:bodyPr/>
          <a:lstStyle/>
          <a:p>
            <a:r>
              <a:rPr lang="en-US" noProof="1"/>
              <a:t>Chapter 3 AE</a:t>
            </a:r>
          </a:p>
        </p:txBody>
      </p:sp>
      <p:sp>
        <p:nvSpPr>
          <p:cNvPr id="157" name="Content Placeholder 2"/>
          <p:cNvSpPr txBox="1">
            <a:spLocks noGrp="1"/>
          </p:cNvSpPr>
          <p:nvPr>
            <p:ph type="body" idx="1"/>
          </p:nvPr>
        </p:nvSpPr>
        <p:spPr>
          <a:xfrm>
            <a:off x="457200" y="1600200"/>
            <a:ext cx="8229600" cy="4525963"/>
          </a:xfrm>
          <a:prstGeom prst="rect">
            <a:avLst/>
          </a:prstGeom>
        </p:spPr>
        <p:txBody>
          <a:bodyPr/>
          <a:lstStyle/>
          <a:p>
            <a:pPr>
              <a:lnSpc>
                <a:spcPct val="90000"/>
              </a:lnSpc>
              <a:spcBef>
                <a:spcPts val="600"/>
              </a:spcBef>
              <a:defRPr sz="2900"/>
            </a:pPr>
            <a:r>
              <a:rPr lang="en-US" noProof="1"/>
              <a:t>Step 4</a:t>
            </a:r>
          </a:p>
          <a:p>
            <a:pPr marL="742950" lvl="1" indent="-285750">
              <a:lnSpc>
                <a:spcPct val="90000"/>
              </a:lnSpc>
              <a:spcBef>
                <a:spcPts val="600"/>
              </a:spcBef>
              <a:defRPr sz="2500"/>
            </a:pPr>
            <a:r>
              <a:rPr lang="en-US" noProof="1"/>
              <a:t>See </a:t>
            </a:r>
            <a:r>
              <a:rPr lang="en-US" b="1" u="sng" noProof="1"/>
              <a:t>Guided Exercise Step 12 </a:t>
            </a:r>
            <a:r>
              <a:rPr lang="en-US" noProof="1"/>
              <a:t>for guidance!!!</a:t>
            </a:r>
          </a:p>
          <a:p>
            <a:pPr marL="742950" lvl="1" indent="-285750">
              <a:lnSpc>
                <a:spcPct val="90000"/>
              </a:lnSpc>
              <a:spcBef>
                <a:spcPts val="600"/>
              </a:spcBef>
              <a:defRPr sz="2500"/>
            </a:pPr>
            <a:r>
              <a:rPr lang="en-US" noProof="1"/>
              <a:t>In Design View, click on the control that is no longer referencing properly (e.g. phone, zip, etc.)</a:t>
            </a:r>
          </a:p>
          <a:p>
            <a:pPr marL="742950" lvl="1" indent="-285750">
              <a:lnSpc>
                <a:spcPct val="90000"/>
              </a:lnSpc>
              <a:spcBef>
                <a:spcPts val="600"/>
              </a:spcBef>
              <a:defRPr sz="2500"/>
            </a:pPr>
            <a:r>
              <a:rPr lang="en-US" noProof="1"/>
              <a:t>Open the property sheet and click on the All tab. Look for the Control Source property.</a:t>
            </a:r>
          </a:p>
          <a:p>
            <a:pPr marL="742950" lvl="1" indent="-285750">
              <a:lnSpc>
                <a:spcPct val="90000"/>
              </a:lnSpc>
              <a:spcBef>
                <a:spcPts val="600"/>
              </a:spcBef>
              <a:defRPr sz="2500"/>
            </a:pPr>
            <a:r>
              <a:rPr lang="en-US" noProof="1"/>
              <a:t>Change the Control Source property to reference the appropriate field in the Customers Query.</a:t>
            </a:r>
          </a:p>
          <a:p>
            <a:pPr>
              <a:lnSpc>
                <a:spcPct val="90000"/>
              </a:lnSpc>
              <a:spcBef>
                <a:spcPts val="600"/>
              </a:spcBef>
              <a:defRPr sz="2900"/>
            </a:pPr>
            <a:r>
              <a:rPr lang="en-US" noProof="1"/>
              <a:t>Step #5</a:t>
            </a:r>
          </a:p>
          <a:p>
            <a:pPr marL="742950" lvl="1" indent="-285750">
              <a:lnSpc>
                <a:spcPct val="90000"/>
              </a:lnSpc>
              <a:spcBef>
                <a:spcPts val="600"/>
              </a:spcBef>
              <a:defRPr sz="2500"/>
            </a:pPr>
            <a:r>
              <a:rPr lang="en-US" noProof="1"/>
              <a:t>Reference Step #26 in GE</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Title 1"/>
          <p:cNvSpPr txBox="1">
            <a:spLocks noGrp="1"/>
          </p:cNvSpPr>
          <p:nvPr>
            <p:ph type="title"/>
          </p:nvPr>
        </p:nvSpPr>
        <p:spPr>
          <a:prstGeom prst="rect">
            <a:avLst/>
          </a:prstGeom>
        </p:spPr>
        <p:txBody>
          <a:bodyPr/>
          <a:lstStyle/>
          <a:p>
            <a:r>
              <a:rPr lang="en-US" noProof="1"/>
              <a:t>Chapter 3 Applied Step 6</a:t>
            </a:r>
          </a:p>
        </p:txBody>
      </p:sp>
      <p:sp>
        <p:nvSpPr>
          <p:cNvPr id="160" name="Content Placeholder 2"/>
          <p:cNvSpPr txBox="1">
            <a:spLocks noGrp="1"/>
          </p:cNvSpPr>
          <p:nvPr>
            <p:ph type="body" idx="1"/>
          </p:nvPr>
        </p:nvSpPr>
        <p:spPr>
          <a:xfrm>
            <a:off x="457200" y="1600200"/>
            <a:ext cx="8229600" cy="4525963"/>
          </a:xfrm>
          <a:prstGeom prst="rect">
            <a:avLst/>
          </a:prstGeom>
        </p:spPr>
        <p:txBody>
          <a:bodyPr/>
          <a:lstStyle/>
          <a:p>
            <a:pPr>
              <a:lnSpc>
                <a:spcPct val="80000"/>
              </a:lnSpc>
              <a:spcBef>
                <a:spcPts val="500"/>
              </a:spcBef>
              <a:defRPr sz="2400"/>
            </a:pPr>
            <a:r>
              <a:rPr lang="en-US" noProof="1"/>
              <a:t>See </a:t>
            </a:r>
            <a:r>
              <a:rPr lang="en-US" b="1" u="sng" noProof="1"/>
              <a:t>Guided Exercise Step 22 </a:t>
            </a:r>
            <a:r>
              <a:rPr lang="en-US" noProof="1"/>
              <a:t>for guidance!!!</a:t>
            </a:r>
          </a:p>
          <a:p>
            <a:pPr>
              <a:lnSpc>
                <a:spcPct val="80000"/>
              </a:lnSpc>
              <a:spcBef>
                <a:spcPts val="500"/>
              </a:spcBef>
              <a:defRPr sz="2400"/>
            </a:pPr>
            <a:r>
              <a:rPr lang="en-US" noProof="1"/>
              <a:t>In Design View, you are going to use the text box button to add a calculated control to the detail section. </a:t>
            </a:r>
          </a:p>
          <a:p>
            <a:pPr>
              <a:lnSpc>
                <a:spcPct val="80000"/>
              </a:lnSpc>
              <a:spcBef>
                <a:spcPts val="500"/>
              </a:spcBef>
              <a:defRPr sz="2400"/>
            </a:pPr>
            <a:r>
              <a:rPr lang="en-US" noProof="1"/>
              <a:t>Open the property sheet for the new text box and find the control source property. </a:t>
            </a:r>
          </a:p>
          <a:p>
            <a:pPr>
              <a:lnSpc>
                <a:spcPct val="80000"/>
              </a:lnSpc>
              <a:spcBef>
                <a:spcPts val="500"/>
              </a:spcBef>
              <a:defRPr sz="2400"/>
            </a:pPr>
            <a:r>
              <a:rPr lang="en-US" noProof="1"/>
              <a:t>You need to enter a formula that will multiply Discount and TotalPurchases.</a:t>
            </a:r>
          </a:p>
          <a:p>
            <a:pPr>
              <a:lnSpc>
                <a:spcPct val="80000"/>
              </a:lnSpc>
              <a:spcBef>
                <a:spcPts val="500"/>
              </a:spcBef>
              <a:defRPr sz="2400"/>
            </a:pPr>
            <a:r>
              <a:rPr lang="en-US" noProof="1"/>
              <a:t>Switch to Form View and CHECK that the control is calculating properly!!!</a:t>
            </a:r>
          </a:p>
          <a:p>
            <a:pPr>
              <a:lnSpc>
                <a:spcPct val="80000"/>
              </a:lnSpc>
              <a:spcBef>
                <a:spcPts val="500"/>
              </a:spcBef>
              <a:defRPr sz="2400"/>
            </a:pPr>
            <a:r>
              <a:rPr lang="en-US" noProof="1"/>
              <a:t>Switch back to Design View and open the property sheet for your calculated control once again. Find the Format property and switch it to Currency. </a:t>
            </a:r>
          </a:p>
          <a:p>
            <a:pPr>
              <a:lnSpc>
                <a:spcPct val="80000"/>
              </a:lnSpc>
              <a:spcBef>
                <a:spcPts val="500"/>
              </a:spcBef>
              <a:defRPr sz="2400"/>
            </a:pPr>
            <a:r>
              <a:rPr lang="en-US" noProof="1"/>
              <a:t>Edit the label for your control to be Total Discount. </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Title 1"/>
          <p:cNvSpPr txBox="1">
            <a:spLocks noGrp="1"/>
          </p:cNvSpPr>
          <p:nvPr>
            <p:ph type="title"/>
          </p:nvPr>
        </p:nvSpPr>
        <p:spPr>
          <a:prstGeom prst="rect">
            <a:avLst/>
          </a:prstGeom>
        </p:spPr>
        <p:txBody>
          <a:bodyPr/>
          <a:lstStyle/>
          <a:p>
            <a:r>
              <a:rPr lang="en-US" noProof="1"/>
              <a:t>Chapter #3 AE</a:t>
            </a:r>
          </a:p>
        </p:txBody>
      </p:sp>
      <p:sp>
        <p:nvSpPr>
          <p:cNvPr id="163" name="Content Placeholder 2"/>
          <p:cNvSpPr txBox="1">
            <a:spLocks noGrp="1"/>
          </p:cNvSpPr>
          <p:nvPr>
            <p:ph type="body" idx="1"/>
          </p:nvPr>
        </p:nvSpPr>
        <p:spPr>
          <a:xfrm>
            <a:off x="457200" y="1600200"/>
            <a:ext cx="8229600" cy="4525963"/>
          </a:xfrm>
          <a:prstGeom prst="rect">
            <a:avLst/>
          </a:prstGeom>
        </p:spPr>
        <p:txBody>
          <a:bodyPr/>
          <a:lstStyle/>
          <a:p>
            <a:r>
              <a:rPr lang="en-US" noProof="1"/>
              <a:t>Step #7	</a:t>
            </a:r>
          </a:p>
          <a:p>
            <a:pPr marL="742950" lvl="1" indent="-285750">
              <a:spcBef>
                <a:spcPts val="600"/>
              </a:spcBef>
              <a:defRPr sz="2800"/>
            </a:pPr>
            <a:r>
              <a:rPr lang="en-US" noProof="1"/>
              <a:t>Reference GE Step #15</a:t>
            </a:r>
          </a:p>
          <a:p>
            <a:r>
              <a:rPr lang="en-US" noProof="1"/>
              <a:t>Step #8</a:t>
            </a:r>
          </a:p>
          <a:p>
            <a:pPr marL="742950" lvl="1" indent="-285750">
              <a:spcBef>
                <a:spcPts val="600"/>
              </a:spcBef>
              <a:defRPr sz="2800"/>
            </a:pPr>
            <a:r>
              <a:rPr lang="en-US" noProof="1"/>
              <a:t>Use “Date()” function</a:t>
            </a:r>
          </a:p>
          <a:p>
            <a:pPr marL="742950" lvl="1" indent="-285750">
              <a:spcBef>
                <a:spcPts val="600"/>
              </a:spcBef>
              <a:defRPr sz="2800"/>
            </a:pPr>
            <a:r>
              <a:rPr lang="en-US" noProof="1"/>
              <a:t>See Step #22 in GE</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Title 1"/>
          <p:cNvSpPr txBox="1">
            <a:spLocks noGrp="1"/>
          </p:cNvSpPr>
          <p:nvPr>
            <p:ph type="title"/>
          </p:nvPr>
        </p:nvSpPr>
        <p:spPr>
          <a:prstGeom prst="rect">
            <a:avLst/>
          </a:prstGeom>
        </p:spPr>
        <p:txBody>
          <a:bodyPr/>
          <a:lstStyle/>
          <a:p>
            <a:r>
              <a:rPr lang="en-US" noProof="1"/>
              <a:t>Chapter 3 Applied Step 9</a:t>
            </a:r>
          </a:p>
        </p:txBody>
      </p:sp>
      <p:sp>
        <p:nvSpPr>
          <p:cNvPr id="166" name="Content Placeholder 2"/>
          <p:cNvSpPr txBox="1">
            <a:spLocks noGrp="1"/>
          </p:cNvSpPr>
          <p:nvPr>
            <p:ph type="body" idx="1"/>
          </p:nvPr>
        </p:nvSpPr>
        <p:spPr>
          <a:xfrm>
            <a:off x="457200" y="1600200"/>
            <a:ext cx="8229600" cy="4525963"/>
          </a:xfrm>
          <a:prstGeom prst="rect">
            <a:avLst/>
          </a:prstGeom>
        </p:spPr>
        <p:txBody>
          <a:bodyPr/>
          <a:lstStyle/>
          <a:p>
            <a:pPr>
              <a:lnSpc>
                <a:spcPct val="80000"/>
              </a:lnSpc>
              <a:spcBef>
                <a:spcPts val="600"/>
              </a:spcBef>
              <a:defRPr sz="2900"/>
            </a:pPr>
            <a:r>
              <a:rPr lang="en-US" noProof="1"/>
              <a:t>See </a:t>
            </a:r>
            <a:r>
              <a:rPr lang="en-US" b="1" u="sng" noProof="1"/>
              <a:t>Guided Exercise Step 16 </a:t>
            </a:r>
            <a:r>
              <a:rPr lang="en-US" noProof="1"/>
              <a:t>for guidance!!!</a:t>
            </a:r>
          </a:p>
          <a:p>
            <a:pPr>
              <a:lnSpc>
                <a:spcPct val="80000"/>
              </a:lnSpc>
              <a:spcBef>
                <a:spcPts val="600"/>
              </a:spcBef>
              <a:defRPr sz="2900"/>
            </a:pPr>
            <a:r>
              <a:rPr lang="en-US" noProof="1"/>
              <a:t>In Design View, delete the Fname and Lname controls, in the form. </a:t>
            </a:r>
          </a:p>
          <a:p>
            <a:pPr>
              <a:lnSpc>
                <a:spcPct val="80000"/>
              </a:lnSpc>
              <a:spcBef>
                <a:spcPts val="600"/>
              </a:spcBef>
              <a:defRPr sz="2900"/>
            </a:pPr>
            <a:r>
              <a:rPr lang="en-US" noProof="1"/>
              <a:t>Select the Design ribbon and click on the Add Existing Fields button. The field list should contain all the fields from the Customers Query.</a:t>
            </a:r>
          </a:p>
          <a:p>
            <a:pPr>
              <a:lnSpc>
                <a:spcPct val="80000"/>
              </a:lnSpc>
              <a:spcBef>
                <a:spcPts val="600"/>
              </a:spcBef>
              <a:defRPr sz="2900"/>
            </a:pPr>
            <a:r>
              <a:rPr lang="en-US" noProof="1"/>
              <a:t>Look in the list for the Name field (e.g. the one that displays the Fname and Lname in a single field)</a:t>
            </a:r>
          </a:p>
          <a:p>
            <a:pPr>
              <a:lnSpc>
                <a:spcPct val="80000"/>
              </a:lnSpc>
              <a:spcBef>
                <a:spcPts val="600"/>
              </a:spcBef>
              <a:defRPr sz="2900"/>
            </a:pPr>
            <a:r>
              <a:rPr lang="en-US" noProof="1"/>
              <a:t>Be sure to drag it from the field list and drop it where the controls you deleted used to be. </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itle 1"/>
          <p:cNvSpPr txBox="1">
            <a:spLocks noGrp="1"/>
          </p:cNvSpPr>
          <p:nvPr>
            <p:ph type="title"/>
          </p:nvPr>
        </p:nvSpPr>
        <p:spPr>
          <a:prstGeom prst="rect">
            <a:avLst/>
          </a:prstGeom>
        </p:spPr>
        <p:txBody>
          <a:bodyPr/>
          <a:lstStyle/>
          <a:p>
            <a:r>
              <a:rPr lang="en-US" noProof="1"/>
              <a:t>General Tips</a:t>
            </a:r>
          </a:p>
        </p:txBody>
      </p:sp>
      <p:sp>
        <p:nvSpPr>
          <p:cNvPr id="98" name="Content Placeholder 2"/>
          <p:cNvSpPr txBox="1">
            <a:spLocks noGrp="1"/>
          </p:cNvSpPr>
          <p:nvPr>
            <p:ph type="body" idx="1"/>
          </p:nvPr>
        </p:nvSpPr>
        <p:spPr>
          <a:xfrm>
            <a:off x="457200" y="1600200"/>
            <a:ext cx="8229600" cy="4525963"/>
          </a:xfrm>
          <a:prstGeom prst="rect">
            <a:avLst/>
          </a:prstGeom>
        </p:spPr>
        <p:txBody>
          <a:bodyPr/>
          <a:lstStyle/>
          <a:p>
            <a:r>
              <a:rPr lang="en-US" noProof="1"/>
              <a:t>Remember what FORM view you are in! </a:t>
            </a:r>
          </a:p>
          <a:p>
            <a:pPr marL="742950" lvl="1" indent="-285750">
              <a:spcBef>
                <a:spcPts val="600"/>
              </a:spcBef>
              <a:defRPr sz="2800"/>
            </a:pPr>
            <a:r>
              <a:rPr lang="en-US" noProof="1"/>
              <a:t>Design, form, and layout view</a:t>
            </a:r>
          </a:p>
          <a:p>
            <a:r>
              <a:rPr lang="en-US" noProof="1"/>
              <a:t>TABLE views include:</a:t>
            </a:r>
          </a:p>
          <a:p>
            <a:pPr marL="742950" lvl="1" indent="-285750">
              <a:spcBef>
                <a:spcPts val="600"/>
              </a:spcBef>
              <a:defRPr sz="2800"/>
            </a:pPr>
            <a:r>
              <a:rPr lang="en-US" noProof="1"/>
              <a:t>Design and Datasheet view</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Title 1"/>
          <p:cNvSpPr txBox="1">
            <a:spLocks noGrp="1"/>
          </p:cNvSpPr>
          <p:nvPr>
            <p:ph type="title"/>
          </p:nvPr>
        </p:nvSpPr>
        <p:spPr>
          <a:prstGeom prst="rect">
            <a:avLst/>
          </a:prstGeom>
        </p:spPr>
        <p:txBody>
          <a:bodyPr/>
          <a:lstStyle/>
          <a:p>
            <a:r>
              <a:rPr lang="en-US" noProof="1"/>
              <a:t>Chapter #3 AE</a:t>
            </a:r>
          </a:p>
        </p:txBody>
      </p:sp>
      <p:sp>
        <p:nvSpPr>
          <p:cNvPr id="169" name="Content Placeholder 2"/>
          <p:cNvSpPr txBox="1">
            <a:spLocks noGrp="1"/>
          </p:cNvSpPr>
          <p:nvPr>
            <p:ph type="body" idx="1"/>
          </p:nvPr>
        </p:nvSpPr>
        <p:spPr>
          <a:xfrm>
            <a:off x="457200" y="1600200"/>
            <a:ext cx="8229600" cy="4525963"/>
          </a:xfrm>
          <a:prstGeom prst="rect">
            <a:avLst/>
          </a:prstGeom>
        </p:spPr>
        <p:txBody>
          <a:bodyPr/>
          <a:lstStyle/>
          <a:p>
            <a:r>
              <a:rPr lang="en-US" noProof="1"/>
              <a:t>Step #10</a:t>
            </a:r>
          </a:p>
          <a:p>
            <a:pPr marL="742950" lvl="1" indent="-285750">
              <a:spcBef>
                <a:spcPts val="600"/>
              </a:spcBef>
              <a:defRPr sz="2800"/>
            </a:pPr>
            <a:r>
              <a:rPr lang="en-US" noProof="1"/>
              <a:t>See CHAPTER #2 GE Steps #17-22</a:t>
            </a:r>
          </a:p>
          <a:p>
            <a:r>
              <a:rPr lang="en-US" noProof="1"/>
              <a:t>Step #11</a:t>
            </a:r>
          </a:p>
          <a:p>
            <a:pPr marL="742950" lvl="1" indent="-285750">
              <a:spcBef>
                <a:spcPts val="600"/>
              </a:spcBef>
              <a:defRPr sz="2800"/>
            </a:pPr>
            <a:r>
              <a:rPr lang="en-US" noProof="1"/>
              <a:t>Step # 24 Chap #3 GE</a:t>
            </a:r>
          </a:p>
          <a:p>
            <a:r>
              <a:rPr lang="en-US" noProof="1"/>
              <a:t>Step #12</a:t>
            </a:r>
          </a:p>
          <a:p>
            <a:pPr marL="742950" lvl="1" indent="-285750">
              <a:spcBef>
                <a:spcPts val="600"/>
              </a:spcBef>
              <a:defRPr sz="2800"/>
            </a:pPr>
            <a:r>
              <a:rPr lang="en-US" noProof="1"/>
              <a:t>LABEL, NOT TEXTBOX</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itle 1"/>
          <p:cNvSpPr txBox="1">
            <a:spLocks noGrp="1"/>
          </p:cNvSpPr>
          <p:nvPr>
            <p:ph type="title"/>
          </p:nvPr>
        </p:nvSpPr>
        <p:spPr>
          <a:prstGeom prst="rect">
            <a:avLst/>
          </a:prstGeom>
        </p:spPr>
        <p:txBody>
          <a:bodyPr/>
          <a:lstStyle/>
          <a:p>
            <a:r>
              <a:rPr lang="en-US" noProof="1"/>
              <a:t>Chapter #3 AE</a:t>
            </a:r>
          </a:p>
        </p:txBody>
      </p:sp>
      <p:sp>
        <p:nvSpPr>
          <p:cNvPr id="172" name="Content Placeholder 2"/>
          <p:cNvSpPr txBox="1">
            <a:spLocks noGrp="1"/>
          </p:cNvSpPr>
          <p:nvPr>
            <p:ph type="body" idx="1"/>
          </p:nvPr>
        </p:nvSpPr>
        <p:spPr>
          <a:xfrm>
            <a:off x="457200" y="1600200"/>
            <a:ext cx="8229600" cy="4525963"/>
          </a:xfrm>
          <a:prstGeom prst="rect">
            <a:avLst/>
          </a:prstGeom>
        </p:spPr>
        <p:txBody>
          <a:bodyPr/>
          <a:lstStyle/>
          <a:p>
            <a:r>
              <a:rPr lang="en-US" noProof="1"/>
              <a:t>Step #13 </a:t>
            </a:r>
          </a:p>
          <a:p>
            <a:pPr marL="742950" lvl="1" indent="-285750">
              <a:spcBef>
                <a:spcPts val="600"/>
              </a:spcBef>
              <a:defRPr sz="2800"/>
            </a:pPr>
            <a:r>
              <a:rPr lang="en-US" noProof="1"/>
              <a:t>See “picture” under Property Sheet</a:t>
            </a:r>
          </a:p>
          <a:p>
            <a:pPr marL="1143000" lvl="2" indent="-228600">
              <a:spcBef>
                <a:spcPts val="500"/>
              </a:spcBef>
              <a:defRPr sz="2400"/>
            </a:pPr>
            <a:r>
              <a:rPr lang="en-US" noProof="1"/>
              <a:t>In layout or design view</a:t>
            </a:r>
          </a:p>
          <a:p>
            <a:pPr marL="742950" lvl="1" indent="-285750">
              <a:spcBef>
                <a:spcPts val="600"/>
              </a:spcBef>
              <a:defRPr sz="2800"/>
            </a:pPr>
            <a:r>
              <a:rPr lang="en-US" noProof="1"/>
              <a:t>Upload a picture from your computer</a:t>
            </a:r>
          </a:p>
          <a:p>
            <a:pPr marL="742950" lvl="1" indent="-285750">
              <a:spcBef>
                <a:spcPts val="600"/>
              </a:spcBef>
              <a:defRPr sz="2800"/>
            </a:pPr>
            <a:r>
              <a:rPr lang="en-US" noProof="1"/>
              <a:t>Make sure a picture actually  is seen by the user in form view</a:t>
            </a:r>
          </a:p>
        </p:txBody>
      </p:sp>
      <p:pic>
        <p:nvPicPr>
          <p:cNvPr id="173" name="Picture 2" descr="Screenshot of form in Layout view named Customers Query.  The Property Sheet is also open.  A picture to the left of the Customer Query title is highlighted."/>
          <p:cNvPicPr>
            <a:picLocks noChangeAspect="1"/>
          </p:cNvPicPr>
          <p:nvPr/>
        </p:nvPicPr>
        <p:blipFill>
          <a:blip r:embed="rId2">
            <a:extLst/>
          </a:blip>
          <a:stretch>
            <a:fillRect/>
          </a:stretch>
        </p:blipFill>
        <p:spPr>
          <a:xfrm>
            <a:off x="0" y="4419600"/>
            <a:ext cx="9144000" cy="2010680"/>
          </a:xfrm>
          <a:prstGeom prst="rect">
            <a:avLst/>
          </a:prstGeom>
          <a:ln w="12700">
            <a:miter lim="400000"/>
          </a:ln>
        </p:spPr>
      </p:pic>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Title 1"/>
          <p:cNvSpPr txBox="1">
            <a:spLocks noGrp="1"/>
          </p:cNvSpPr>
          <p:nvPr>
            <p:ph type="title"/>
          </p:nvPr>
        </p:nvSpPr>
        <p:spPr>
          <a:prstGeom prst="rect">
            <a:avLst/>
          </a:prstGeom>
        </p:spPr>
        <p:txBody>
          <a:bodyPr/>
          <a:lstStyle/>
          <a:p>
            <a:r>
              <a:rPr lang="en-US" noProof="1"/>
              <a:t>CH 3 AE	</a:t>
            </a:r>
          </a:p>
        </p:txBody>
      </p:sp>
      <p:sp>
        <p:nvSpPr>
          <p:cNvPr id="176" name="Content Placeholder 2"/>
          <p:cNvSpPr txBox="1">
            <a:spLocks noGrp="1"/>
          </p:cNvSpPr>
          <p:nvPr>
            <p:ph type="body" idx="1"/>
          </p:nvPr>
        </p:nvSpPr>
        <p:spPr>
          <a:xfrm>
            <a:off x="457200" y="1600200"/>
            <a:ext cx="8229600" cy="4525963"/>
          </a:xfrm>
          <a:prstGeom prst="rect">
            <a:avLst/>
          </a:prstGeom>
        </p:spPr>
        <p:txBody>
          <a:bodyPr/>
          <a:lstStyle/>
          <a:p>
            <a:pPr>
              <a:lnSpc>
                <a:spcPct val="80000"/>
              </a:lnSpc>
              <a:spcBef>
                <a:spcPts val="600"/>
              </a:spcBef>
              <a:defRPr sz="2700"/>
            </a:pPr>
            <a:r>
              <a:rPr lang="en-US" noProof="1"/>
              <a:t>If you are having trouble getting the drop down in the AE to work:</a:t>
            </a:r>
          </a:p>
          <a:p>
            <a:pPr marL="742950" lvl="1" indent="-285750">
              <a:lnSpc>
                <a:spcPct val="80000"/>
              </a:lnSpc>
              <a:spcBef>
                <a:spcPts val="500"/>
              </a:spcBef>
              <a:defRPr sz="2300"/>
            </a:pPr>
            <a:r>
              <a:rPr lang="en-US" noProof="1"/>
              <a:t>Go to Customers Table in design view</a:t>
            </a:r>
          </a:p>
          <a:p>
            <a:pPr marL="1143000" lvl="2" indent="-228600">
              <a:lnSpc>
                <a:spcPct val="80000"/>
              </a:lnSpc>
              <a:spcBef>
                <a:spcPts val="400"/>
              </a:spcBef>
              <a:defRPr sz="2000"/>
            </a:pPr>
            <a:r>
              <a:rPr lang="en-US" noProof="1"/>
              <a:t>Select Lookup wizard for field &amp; set correct dropdown settings (some students do not do this first... But still get a working drop down… there is more than one way to get the drop down to work)</a:t>
            </a:r>
          </a:p>
          <a:p>
            <a:pPr marL="742950" lvl="1" indent="-285750">
              <a:lnSpc>
                <a:spcPct val="80000"/>
              </a:lnSpc>
              <a:spcBef>
                <a:spcPts val="500"/>
              </a:spcBef>
              <a:defRPr sz="2300"/>
            </a:pPr>
            <a:r>
              <a:rPr lang="en-US" noProof="1"/>
              <a:t>Go back to Customers Form and Delete the existing Customer Type control </a:t>
            </a:r>
          </a:p>
          <a:p>
            <a:pPr marL="742950" lvl="1" indent="-285750">
              <a:lnSpc>
                <a:spcPct val="80000"/>
              </a:lnSpc>
              <a:spcBef>
                <a:spcPts val="500"/>
              </a:spcBef>
              <a:defRPr sz="2300"/>
            </a:pPr>
            <a:r>
              <a:rPr lang="en-US" noProof="1"/>
              <a:t>Insert a COMBO BOX (as pictured) in design</a:t>
            </a:r>
          </a:p>
          <a:p>
            <a:pPr marL="0" lvl="1" indent="457200">
              <a:lnSpc>
                <a:spcPct val="80000"/>
              </a:lnSpc>
              <a:spcBef>
                <a:spcPts val="500"/>
              </a:spcBef>
              <a:buSzTx/>
              <a:buNone/>
              <a:defRPr sz="2300"/>
            </a:pPr>
            <a:r>
              <a:rPr lang="en-US" noProof="1"/>
              <a:t>	view</a:t>
            </a:r>
          </a:p>
          <a:p>
            <a:pPr marL="1143000" lvl="2" indent="-228600">
              <a:lnSpc>
                <a:spcPct val="80000"/>
              </a:lnSpc>
              <a:spcBef>
                <a:spcPts val="400"/>
              </a:spcBef>
              <a:defRPr sz="2000"/>
            </a:pPr>
            <a:r>
              <a:rPr lang="en-US" noProof="1"/>
              <a:t>Go through wizard and take drop down from customer’s query and the field “customer type”.  </a:t>
            </a:r>
          </a:p>
          <a:p>
            <a:pPr marL="1143000" lvl="2" indent="-228600">
              <a:lnSpc>
                <a:spcPct val="80000"/>
              </a:lnSpc>
              <a:spcBef>
                <a:spcPts val="400"/>
              </a:spcBef>
              <a:defRPr sz="2000"/>
            </a:pPr>
            <a:r>
              <a:rPr lang="en-US" noProof="1"/>
              <a:t>Check in form view to see that is worked.  </a:t>
            </a:r>
          </a:p>
        </p:txBody>
      </p:sp>
      <p:pic>
        <p:nvPicPr>
          <p:cNvPr id="177" name="Picture 2" descr="Combo box button in controls toolbox."/>
          <p:cNvPicPr>
            <a:picLocks noChangeAspect="1"/>
          </p:cNvPicPr>
          <p:nvPr/>
        </p:nvPicPr>
        <p:blipFill>
          <a:blip r:embed="rId2">
            <a:extLst/>
          </a:blip>
          <a:stretch>
            <a:fillRect/>
          </a:stretch>
        </p:blipFill>
        <p:spPr>
          <a:xfrm>
            <a:off x="7315200" y="3886200"/>
            <a:ext cx="1109133" cy="1232371"/>
          </a:xfrm>
          <a:prstGeom prst="rect">
            <a:avLst/>
          </a:prstGeom>
          <a:ln w="12700">
            <a:miter lim="400000"/>
          </a:ln>
        </p:spPr>
      </p:pic>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itle 1"/>
          <p:cNvSpPr txBox="1">
            <a:spLocks noGrp="1"/>
          </p:cNvSpPr>
          <p:nvPr>
            <p:ph type="title"/>
          </p:nvPr>
        </p:nvSpPr>
        <p:spPr>
          <a:prstGeom prst="rect">
            <a:avLst/>
          </a:prstGeom>
        </p:spPr>
        <p:txBody>
          <a:bodyPr/>
          <a:lstStyle/>
          <a:p>
            <a:r>
              <a:rPr lang="en-US" noProof="1"/>
              <a:t>Drop down issues cont. </a:t>
            </a:r>
          </a:p>
        </p:txBody>
      </p:sp>
      <p:sp>
        <p:nvSpPr>
          <p:cNvPr id="180" name="Content Placeholder 2"/>
          <p:cNvSpPr txBox="1">
            <a:spLocks noGrp="1"/>
          </p:cNvSpPr>
          <p:nvPr>
            <p:ph type="body" idx="1"/>
          </p:nvPr>
        </p:nvSpPr>
        <p:spPr>
          <a:xfrm>
            <a:off x="457200" y="1600200"/>
            <a:ext cx="8229600" cy="4525963"/>
          </a:xfrm>
          <a:prstGeom prst="rect">
            <a:avLst/>
          </a:prstGeom>
        </p:spPr>
        <p:txBody>
          <a:bodyPr/>
          <a:lstStyle/>
          <a:p>
            <a:r>
              <a:rPr lang="en-US" noProof="1"/>
              <a:t>If you are still having trouble:</a:t>
            </a:r>
          </a:p>
          <a:p>
            <a:pPr marL="742950" lvl="1" indent="-285750">
              <a:spcBef>
                <a:spcPts val="600"/>
              </a:spcBef>
              <a:defRPr sz="2800"/>
            </a:pPr>
            <a:r>
              <a:rPr lang="en-US" noProof="1"/>
              <a:t>Go to design view</a:t>
            </a:r>
          </a:p>
          <a:p>
            <a:pPr marL="1143000" lvl="2" indent="-228600">
              <a:spcBef>
                <a:spcPts val="500"/>
              </a:spcBef>
              <a:defRPr sz="2400"/>
            </a:pPr>
            <a:r>
              <a:rPr lang="en-US" noProof="1"/>
              <a:t>Open Property Sheet and click on the “Data” tab</a:t>
            </a:r>
          </a:p>
          <a:p>
            <a:pPr marL="1143000" lvl="2" indent="-228600">
              <a:spcBef>
                <a:spcPts val="500"/>
              </a:spcBef>
              <a:defRPr sz="2400"/>
            </a:pPr>
            <a:r>
              <a:rPr lang="en-US" noProof="1"/>
              <a:t>Make sure the control source is customer type</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Title 1"/>
          <p:cNvSpPr txBox="1">
            <a:spLocks noGrp="1"/>
          </p:cNvSpPr>
          <p:nvPr>
            <p:ph type="title"/>
          </p:nvPr>
        </p:nvSpPr>
        <p:spPr>
          <a:prstGeom prst="rect">
            <a:avLst/>
          </a:prstGeom>
        </p:spPr>
        <p:txBody>
          <a:bodyPr/>
          <a:lstStyle/>
          <a:p>
            <a:r>
              <a:rPr lang="en-US" noProof="1"/>
              <a:t>Aesthetics</a:t>
            </a:r>
          </a:p>
        </p:txBody>
      </p:sp>
      <p:sp>
        <p:nvSpPr>
          <p:cNvPr id="183" name="Content Placeholder 2"/>
          <p:cNvSpPr txBox="1">
            <a:spLocks noGrp="1"/>
          </p:cNvSpPr>
          <p:nvPr>
            <p:ph type="body" idx="1"/>
          </p:nvPr>
        </p:nvSpPr>
        <p:spPr>
          <a:xfrm>
            <a:off x="457200" y="1600200"/>
            <a:ext cx="8229600" cy="4525963"/>
          </a:xfrm>
          <a:prstGeom prst="rect">
            <a:avLst/>
          </a:prstGeom>
        </p:spPr>
        <p:txBody>
          <a:bodyPr/>
          <a:lstStyle/>
          <a:p>
            <a:pPr>
              <a:spcBef>
                <a:spcPts val="1100"/>
              </a:spcBef>
              <a:defRPr sz="4800"/>
            </a:pPr>
            <a:r>
              <a:rPr lang="en-US" noProof="1"/>
              <a:t>Check your entire assignment for control alignment, proper label names, etc. </a:t>
            </a:r>
          </a:p>
          <a:p>
            <a:pPr>
              <a:spcBef>
                <a:spcPts val="1100"/>
              </a:spcBef>
              <a:defRPr sz="4800"/>
            </a:pPr>
            <a:r>
              <a:rPr lang="en-US" noProof="1"/>
              <a:t>Make sure forms and controls are not cut off/short.  </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itle 1"/>
          <p:cNvSpPr txBox="1">
            <a:spLocks noGrp="1"/>
          </p:cNvSpPr>
          <p:nvPr>
            <p:ph type="title"/>
          </p:nvPr>
        </p:nvSpPr>
        <p:spPr>
          <a:prstGeom prst="rect">
            <a:avLst/>
          </a:prstGeom>
        </p:spPr>
        <p:txBody>
          <a:bodyPr/>
          <a:lstStyle/>
          <a:p>
            <a:r>
              <a:rPr lang="en-US" noProof="1"/>
              <a:t>Tab Order</a:t>
            </a:r>
          </a:p>
        </p:txBody>
      </p:sp>
      <p:sp>
        <p:nvSpPr>
          <p:cNvPr id="186" name="Content Placeholder 2"/>
          <p:cNvSpPr txBox="1">
            <a:spLocks noGrp="1"/>
          </p:cNvSpPr>
          <p:nvPr>
            <p:ph type="body" idx="1"/>
          </p:nvPr>
        </p:nvSpPr>
        <p:spPr>
          <a:xfrm>
            <a:off x="457200" y="1600200"/>
            <a:ext cx="8229600" cy="4525963"/>
          </a:xfrm>
          <a:prstGeom prst="rect">
            <a:avLst/>
          </a:prstGeom>
        </p:spPr>
        <p:txBody>
          <a:bodyPr/>
          <a:lstStyle/>
          <a:p>
            <a:pPr>
              <a:lnSpc>
                <a:spcPct val="90000"/>
              </a:lnSpc>
              <a:spcBef>
                <a:spcPts val="600"/>
              </a:spcBef>
              <a:defRPr sz="2900"/>
            </a:pPr>
            <a:r>
              <a:rPr lang="en-US" noProof="1"/>
              <a:t>AFTER YOUR ENTIRE HOMEWORK IS DONE: </a:t>
            </a:r>
          </a:p>
          <a:p>
            <a:pPr marL="742950" lvl="1" indent="-285750">
              <a:lnSpc>
                <a:spcPct val="90000"/>
              </a:lnSpc>
              <a:spcBef>
                <a:spcPts val="600"/>
              </a:spcBef>
              <a:defRPr sz="2500"/>
            </a:pPr>
            <a:r>
              <a:rPr lang="en-US" noProof="1"/>
              <a:t>CHECK TO MAKE SURE THE TABBING THROUGHOUT ALL YOUR FORMS IS CORRECT!!!</a:t>
            </a:r>
          </a:p>
          <a:p>
            <a:pPr marL="1143000" lvl="2" indent="-228600">
              <a:lnSpc>
                <a:spcPct val="90000"/>
              </a:lnSpc>
              <a:spcBef>
                <a:spcPts val="500"/>
              </a:spcBef>
              <a:defRPr sz="2200"/>
            </a:pPr>
            <a:r>
              <a:rPr lang="en-US" noProof="1"/>
              <a:t>E.g. Manually tab through all your forms and make sure there are no unusual jumps and the order is correct (e.g. top to bottom, left to right)</a:t>
            </a:r>
          </a:p>
          <a:p>
            <a:pPr marL="1143000" lvl="2" indent="-228600">
              <a:lnSpc>
                <a:spcPct val="90000"/>
              </a:lnSpc>
              <a:spcBef>
                <a:spcPts val="500"/>
              </a:spcBef>
              <a:defRPr sz="2200"/>
            </a:pPr>
            <a:r>
              <a:rPr lang="en-US" noProof="1"/>
              <a:t>This is THE most common reason students lose points on this homework!</a:t>
            </a:r>
          </a:p>
          <a:p>
            <a:pPr marL="742950" lvl="1" indent="-285750">
              <a:lnSpc>
                <a:spcPct val="90000"/>
              </a:lnSpc>
              <a:spcBef>
                <a:spcPts val="600"/>
              </a:spcBef>
              <a:defRPr sz="2500"/>
            </a:pPr>
            <a:r>
              <a:rPr lang="en-US" noProof="1"/>
              <a:t>If you make any additional changes to your homework after you do this, RECHECK THE TAB ORDER. </a:t>
            </a:r>
          </a:p>
          <a:p>
            <a:pPr marL="742950" lvl="1" indent="-285750">
              <a:lnSpc>
                <a:spcPct val="90000"/>
              </a:lnSpc>
              <a:spcBef>
                <a:spcPts val="600"/>
              </a:spcBef>
              <a:defRPr sz="2500"/>
            </a:pPr>
            <a:r>
              <a:rPr lang="en-US" noProof="1"/>
              <a:t>See </a:t>
            </a:r>
            <a:r>
              <a:rPr lang="en-US" b="1" u="sng" noProof="1"/>
              <a:t>Guided Exercise Step 20 </a:t>
            </a:r>
            <a:r>
              <a:rPr lang="en-US" noProof="1"/>
              <a:t>for guidance on tab order.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le 1"/>
          <p:cNvSpPr txBox="1">
            <a:spLocks noGrp="1"/>
          </p:cNvSpPr>
          <p:nvPr>
            <p:ph type="title"/>
          </p:nvPr>
        </p:nvSpPr>
        <p:spPr>
          <a:prstGeom prst="rect">
            <a:avLst/>
          </a:prstGeom>
        </p:spPr>
        <p:txBody>
          <a:bodyPr/>
          <a:lstStyle>
            <a:lvl1pPr>
              <a:defRPr sz="3900"/>
            </a:lvl1pPr>
          </a:lstStyle>
          <a:p>
            <a:r>
              <a:rPr lang="en-US" noProof="1"/>
              <a:t>Chapter 3 Guided Exercise Questions</a:t>
            </a:r>
          </a:p>
        </p:txBody>
      </p:sp>
      <p:sp>
        <p:nvSpPr>
          <p:cNvPr id="101" name="Content Placeholder 2"/>
          <p:cNvSpPr txBox="1">
            <a:spLocks noGrp="1"/>
          </p:cNvSpPr>
          <p:nvPr>
            <p:ph type="body" idx="1"/>
          </p:nvPr>
        </p:nvSpPr>
        <p:spPr>
          <a:xfrm>
            <a:off x="457200" y="1600200"/>
            <a:ext cx="8229600" cy="4525963"/>
          </a:xfrm>
          <a:prstGeom prst="rect">
            <a:avLst/>
          </a:prstGeom>
        </p:spPr>
        <p:txBody>
          <a:bodyPr/>
          <a:lstStyle/>
          <a:p>
            <a:r>
              <a:rPr lang="en-US" noProof="1"/>
              <a:t>Make sure you add your name to the header of a form when prompted.  </a:t>
            </a:r>
          </a:p>
          <a:p>
            <a:pPr marL="742950" lvl="1" indent="-285750">
              <a:spcBef>
                <a:spcPts val="600"/>
              </a:spcBef>
              <a:defRPr sz="2800"/>
            </a:pPr>
            <a:r>
              <a:rPr lang="en-US" noProof="1"/>
              <a:t>When asked to add to the header/footer</a:t>
            </a:r>
          </a:p>
          <a:p>
            <a:pPr marL="1143000" lvl="2" indent="-228600">
              <a:spcBef>
                <a:spcPts val="500"/>
              </a:spcBef>
              <a:defRPr sz="2400"/>
            </a:pPr>
            <a:r>
              <a:rPr lang="en-US" noProof="1"/>
              <a:t>Add a label (DO NOT replace the FORM TITLE!)</a:t>
            </a:r>
          </a:p>
          <a:p>
            <a:r>
              <a:rPr lang="en-US" noProof="1"/>
              <a:t>Remember to add the correct date (and date length/format) to the header/ footer when prompted.  </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itle 1"/>
          <p:cNvSpPr txBox="1">
            <a:spLocks noGrp="1"/>
          </p:cNvSpPr>
          <p:nvPr>
            <p:ph type="title"/>
          </p:nvPr>
        </p:nvSpPr>
        <p:spPr>
          <a:prstGeom prst="rect">
            <a:avLst/>
          </a:prstGeom>
        </p:spPr>
        <p:txBody>
          <a:bodyPr/>
          <a:lstStyle/>
          <a:p>
            <a:r>
              <a:rPr lang="en-US" noProof="1"/>
              <a:t>Chapter 3 Guided Exercise</a:t>
            </a:r>
          </a:p>
        </p:txBody>
      </p:sp>
      <p:sp>
        <p:nvSpPr>
          <p:cNvPr id="104" name="Content Placeholder 2"/>
          <p:cNvSpPr txBox="1">
            <a:spLocks noGrp="1"/>
          </p:cNvSpPr>
          <p:nvPr>
            <p:ph type="body" idx="1"/>
          </p:nvPr>
        </p:nvSpPr>
        <p:spPr>
          <a:xfrm>
            <a:off x="457200" y="1600200"/>
            <a:ext cx="8229600" cy="4525963"/>
          </a:xfrm>
          <a:prstGeom prst="rect">
            <a:avLst/>
          </a:prstGeom>
        </p:spPr>
        <p:txBody>
          <a:bodyPr/>
          <a:lstStyle/>
          <a:p>
            <a:pPr>
              <a:spcBef>
                <a:spcPts val="600"/>
              </a:spcBef>
              <a:defRPr sz="2800"/>
            </a:pPr>
            <a:r>
              <a:rPr lang="en-US" noProof="1"/>
              <a:t>Step 4</a:t>
            </a:r>
          </a:p>
          <a:p>
            <a:pPr marL="742950" lvl="1" indent="-285750">
              <a:spcBef>
                <a:spcPts val="500"/>
              </a:spcBef>
              <a:defRPr sz="2400"/>
            </a:pPr>
            <a:r>
              <a:rPr lang="en-US" noProof="1"/>
              <a:t>Make sure to add a record for your TA.</a:t>
            </a:r>
            <a:endParaRPr lang="en-US" sz="2800" noProof="1"/>
          </a:p>
          <a:p>
            <a:pPr>
              <a:spcBef>
                <a:spcPts val="600"/>
              </a:spcBef>
              <a:defRPr sz="2800"/>
            </a:pPr>
            <a:r>
              <a:rPr lang="en-US" noProof="1"/>
              <a:t>Step 5</a:t>
            </a:r>
          </a:p>
          <a:p>
            <a:pPr marL="742950" lvl="1" indent="-285750">
              <a:spcBef>
                <a:spcPts val="500"/>
              </a:spcBef>
              <a:defRPr sz="2400"/>
            </a:pPr>
            <a:r>
              <a:rPr lang="en-US" noProof="1"/>
              <a:t>“command buttons” are the buttons at the bottom of the form</a:t>
            </a:r>
            <a:endParaRPr lang="en-US" sz="2800" noProof="1"/>
          </a:p>
          <a:p>
            <a:pPr marL="742950" lvl="1" indent="-285750">
              <a:spcBef>
                <a:spcPts val="600"/>
              </a:spcBef>
              <a:defRPr sz="2400"/>
            </a:pPr>
            <a:r>
              <a:rPr lang="en-US" noProof="1"/>
              <a:t>A “control” is the field name in a form and the input box next to it</a:t>
            </a:r>
            <a:r>
              <a:rPr lang="en-US" sz="2800" noProof="1"/>
              <a:t>:</a:t>
            </a:r>
          </a:p>
        </p:txBody>
      </p:sp>
      <p:pic>
        <p:nvPicPr>
          <p:cNvPr id="105" name="Picture 3" descr="Screenshot of MS Access form with Product ID, Product Name Units on Hand, Product Description, Product Image and other fields.  Arrows point to the Product Name label and corresponding text box."/>
          <p:cNvPicPr>
            <a:picLocks noChangeAspect="1"/>
          </p:cNvPicPr>
          <p:nvPr/>
        </p:nvPicPr>
        <p:blipFill>
          <a:blip r:embed="rId2">
            <a:extLst/>
          </a:blip>
          <a:stretch>
            <a:fillRect/>
          </a:stretch>
        </p:blipFill>
        <p:spPr>
          <a:xfrm>
            <a:off x="4096870" y="4419600"/>
            <a:ext cx="5029201" cy="2276147"/>
          </a:xfrm>
          <a:prstGeom prst="rect">
            <a:avLst/>
          </a:prstGeom>
          <a:ln w="12700">
            <a:miter lim="400000"/>
          </a:ln>
        </p:spPr>
      </p:pic>
      <p:sp>
        <p:nvSpPr>
          <p:cNvPr id="106" name="Straight Arrow Connector 4" descr="Arrow to Product Name label"/>
          <p:cNvSpPr/>
          <p:nvPr/>
        </p:nvSpPr>
        <p:spPr>
          <a:xfrm>
            <a:off x="3733800" y="4190999"/>
            <a:ext cx="533401" cy="954742"/>
          </a:xfrm>
          <a:prstGeom prst="line">
            <a:avLst/>
          </a:prstGeom>
          <a:ln w="38100">
            <a:solidFill>
              <a:srgbClr val="000000"/>
            </a:solidFill>
            <a:tailEnd type="triangle"/>
          </a:ln>
          <a:effectLst>
            <a:outerShdw blurRad="38100" dist="23000" dir="5400000" rotWithShape="0">
              <a:srgbClr val="000000">
                <a:alpha val="35000"/>
              </a:srgbClr>
            </a:outerShdw>
          </a:effectLst>
        </p:spPr>
        <p:txBody>
          <a:bodyPr lIns="45719" rIns="45719"/>
          <a:lstStyle/>
          <a:p>
            <a:endParaRPr/>
          </a:p>
        </p:txBody>
      </p:sp>
      <p:sp>
        <p:nvSpPr>
          <p:cNvPr id="107" name="Straight Arrow Connector 10" descr="Arrow to Product Name textbox"/>
          <p:cNvSpPr/>
          <p:nvPr/>
        </p:nvSpPr>
        <p:spPr>
          <a:xfrm flipH="1">
            <a:off x="5486400" y="4267199"/>
            <a:ext cx="1828802" cy="878543"/>
          </a:xfrm>
          <a:prstGeom prst="line">
            <a:avLst/>
          </a:prstGeom>
          <a:ln w="38100">
            <a:solidFill>
              <a:srgbClr val="000000"/>
            </a:solidFill>
            <a:tailEnd type="triangle"/>
          </a:ln>
          <a:effectLst>
            <a:outerShdw blurRad="38100" dist="23000" dir="5400000" rotWithShape="0">
              <a:srgbClr val="000000">
                <a:alpha val="35000"/>
              </a:srgbClr>
            </a:outerShdw>
          </a:effectLst>
        </p:spPr>
        <p:txBody>
          <a:bodyPr lIns="45719" rIns="45719"/>
          <a:lstStyle/>
          <a:p>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Title 1"/>
          <p:cNvSpPr txBox="1">
            <a:spLocks noGrp="1"/>
          </p:cNvSpPr>
          <p:nvPr>
            <p:ph type="title"/>
          </p:nvPr>
        </p:nvSpPr>
        <p:spPr>
          <a:prstGeom prst="rect">
            <a:avLst/>
          </a:prstGeom>
        </p:spPr>
        <p:txBody>
          <a:bodyPr/>
          <a:lstStyle/>
          <a:p>
            <a:r>
              <a:rPr lang="en-US" noProof="1"/>
              <a:t>Chapter 3 GE</a:t>
            </a:r>
          </a:p>
        </p:txBody>
      </p:sp>
      <p:sp>
        <p:nvSpPr>
          <p:cNvPr id="110" name="Content Placeholder 2"/>
          <p:cNvSpPr txBox="1">
            <a:spLocks noGrp="1"/>
          </p:cNvSpPr>
          <p:nvPr>
            <p:ph type="body" idx="1"/>
          </p:nvPr>
        </p:nvSpPr>
        <p:spPr>
          <a:xfrm>
            <a:off x="457200" y="1600200"/>
            <a:ext cx="8229600" cy="4525963"/>
          </a:xfrm>
          <a:prstGeom prst="rect">
            <a:avLst/>
          </a:prstGeom>
        </p:spPr>
        <p:txBody>
          <a:bodyPr/>
          <a:lstStyle/>
          <a:p>
            <a:pPr>
              <a:spcBef>
                <a:spcPts val="600"/>
              </a:spcBef>
              <a:defRPr sz="2800"/>
            </a:pPr>
            <a:r>
              <a:rPr lang="en-US" noProof="1"/>
              <a:t>Step 8:</a:t>
            </a:r>
          </a:p>
          <a:p>
            <a:pPr marL="742950" lvl="1" indent="-285750">
              <a:spcBef>
                <a:spcPts val="500"/>
              </a:spcBef>
              <a:defRPr sz="2400"/>
            </a:pPr>
            <a:r>
              <a:rPr lang="en-US" noProof="1"/>
              <a:t>Unbound control =label</a:t>
            </a:r>
            <a:endParaRPr lang="en-US" sz="2800" noProof="1"/>
          </a:p>
          <a:p>
            <a:pPr marL="742950" lvl="1" indent="-285750">
              <a:spcBef>
                <a:spcPts val="500"/>
              </a:spcBef>
              <a:defRPr sz="2400"/>
            </a:pPr>
            <a:r>
              <a:rPr lang="en-US" noProof="1"/>
              <a:t>Bound control=textbox </a:t>
            </a:r>
          </a:p>
        </p:txBody>
      </p:sp>
      <p:pic>
        <p:nvPicPr>
          <p:cNvPr id="111" name="Picture 3" descr="Screenshot of MS Access form with Product ID, Product Name Units on Hand, Product Description, Product Image and other fields.  Arrows point to the Product Name label as an unbound control and to the corresponding text box as a bound control."/>
          <p:cNvPicPr>
            <a:picLocks noChangeAspect="1"/>
          </p:cNvPicPr>
          <p:nvPr/>
        </p:nvPicPr>
        <p:blipFill>
          <a:blip r:embed="rId2">
            <a:extLst/>
          </a:blip>
          <a:stretch>
            <a:fillRect/>
          </a:stretch>
        </p:blipFill>
        <p:spPr>
          <a:xfrm>
            <a:off x="304800" y="3048000"/>
            <a:ext cx="4860624" cy="2197100"/>
          </a:xfrm>
          <a:prstGeom prst="rect">
            <a:avLst/>
          </a:prstGeom>
          <a:ln w="12700">
            <a:miter lim="400000"/>
          </a:ln>
        </p:spPr>
      </p:pic>
      <p:sp>
        <p:nvSpPr>
          <p:cNvPr id="112" name="Straight Arrow Connector 4" descr="Arrow to Product Name label which is an unbound control."/>
          <p:cNvSpPr/>
          <p:nvPr/>
        </p:nvSpPr>
        <p:spPr>
          <a:xfrm flipH="1">
            <a:off x="761999" y="2514600"/>
            <a:ext cx="609602" cy="1295400"/>
          </a:xfrm>
          <a:prstGeom prst="line">
            <a:avLst/>
          </a:prstGeom>
          <a:ln w="25400">
            <a:solidFill>
              <a:schemeClr val="accent1"/>
            </a:solidFill>
            <a:tailEnd type="triangle"/>
          </a:ln>
          <a:effectLst>
            <a:outerShdw blurRad="38100" dist="20000" dir="5400000" rotWithShape="0">
              <a:srgbClr val="000000">
                <a:alpha val="38000"/>
              </a:srgbClr>
            </a:outerShdw>
          </a:effectLst>
        </p:spPr>
        <p:txBody>
          <a:bodyPr lIns="45719" rIns="45719"/>
          <a:lstStyle/>
          <a:p>
            <a:endParaRPr/>
          </a:p>
        </p:txBody>
      </p:sp>
      <p:sp>
        <p:nvSpPr>
          <p:cNvPr id="113" name="Straight Arrow Connector 8" descr="Arrow to Product Name textbox which is an bound control."/>
          <p:cNvSpPr/>
          <p:nvPr/>
        </p:nvSpPr>
        <p:spPr>
          <a:xfrm flipH="1">
            <a:off x="1524000" y="2895599"/>
            <a:ext cx="152400" cy="914402"/>
          </a:xfrm>
          <a:prstGeom prst="line">
            <a:avLst/>
          </a:prstGeom>
          <a:ln w="25400">
            <a:solidFill>
              <a:schemeClr val="accent1"/>
            </a:solidFill>
            <a:tailEnd type="triangle"/>
          </a:ln>
          <a:effectLst>
            <a:outerShdw blurRad="38100" dist="20000" dir="5400000" rotWithShape="0">
              <a:srgbClr val="000000">
                <a:alpha val="38000"/>
              </a:srgbClr>
            </a:outerShdw>
          </a:effectLst>
        </p:spPr>
        <p:txBody>
          <a:bodyPr lIns="45719" rIns="45719"/>
          <a:lstStyle/>
          <a:p>
            <a:endParaRPr/>
          </a:p>
        </p:txBody>
      </p:sp>
      <p:pic>
        <p:nvPicPr>
          <p:cNvPr id="114" name="Picture 4" descr="Screenshot of Microsoft Access controls toolbox in the form design.  Arrows point to the toolbox buttons used to add labels and controls."/>
          <p:cNvPicPr>
            <a:picLocks noChangeAspect="1"/>
          </p:cNvPicPr>
          <p:nvPr/>
        </p:nvPicPr>
        <p:blipFill>
          <a:blip r:embed="rId3">
            <a:extLst/>
          </a:blip>
          <a:stretch>
            <a:fillRect/>
          </a:stretch>
        </p:blipFill>
        <p:spPr>
          <a:xfrm>
            <a:off x="2895600" y="5448300"/>
            <a:ext cx="5829300" cy="1371600"/>
          </a:xfrm>
          <a:prstGeom prst="rect">
            <a:avLst/>
          </a:prstGeom>
          <a:ln w="12700">
            <a:miter lim="400000"/>
          </a:ln>
        </p:spPr>
      </p:pic>
      <p:sp>
        <p:nvSpPr>
          <p:cNvPr id="115" name="TextBox 10"/>
          <p:cNvSpPr txBox="1"/>
          <p:nvPr/>
        </p:nvSpPr>
        <p:spPr>
          <a:xfrm>
            <a:off x="6217920" y="3065928"/>
            <a:ext cx="2346961" cy="20856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285750" indent="-285750">
              <a:buSzPct val="100000"/>
              <a:buFont typeface="Arial"/>
              <a:buChar char="•"/>
            </a:pPr>
            <a:r>
              <a:t>Unbound controls= labels</a:t>
            </a:r>
          </a:p>
          <a:p>
            <a:pPr marL="285750" indent="-285750">
              <a:buSzPct val="100000"/>
              <a:buFont typeface="Arial"/>
              <a:buChar char="•"/>
            </a:pPr>
            <a:r>
              <a:t>Bound controls are created by choosing text box button (this automatically comes with a label too!)</a:t>
            </a:r>
          </a:p>
        </p:txBody>
      </p:sp>
      <p:sp>
        <p:nvSpPr>
          <p:cNvPr id="116" name="Straight Arrow Connector 14" descr="Arrow to button which adds a textbox."/>
          <p:cNvSpPr/>
          <p:nvPr/>
        </p:nvSpPr>
        <p:spPr>
          <a:xfrm flipH="1">
            <a:off x="3657600" y="3810000"/>
            <a:ext cx="2819400" cy="2357719"/>
          </a:xfrm>
          <a:prstGeom prst="line">
            <a:avLst/>
          </a:prstGeom>
          <a:ln w="25400">
            <a:solidFill>
              <a:schemeClr val="accent2"/>
            </a:solidFill>
            <a:tailEnd type="triangle"/>
          </a:ln>
          <a:effectLst>
            <a:outerShdw blurRad="38100" dist="20000" dir="5400000" rotWithShape="0">
              <a:srgbClr val="000000">
                <a:alpha val="38000"/>
              </a:srgbClr>
            </a:outerShdw>
          </a:effectLst>
        </p:spPr>
        <p:txBody>
          <a:bodyPr lIns="45719" rIns="45719"/>
          <a:lstStyle/>
          <a:p>
            <a:endParaRPr/>
          </a:p>
        </p:txBody>
      </p:sp>
      <p:sp>
        <p:nvSpPr>
          <p:cNvPr id="117" name="Straight Arrow Connector 15" descr="Arrow to button which adds a label."/>
          <p:cNvSpPr/>
          <p:nvPr/>
        </p:nvSpPr>
        <p:spPr>
          <a:xfrm flipH="1">
            <a:off x="4038599" y="3352800"/>
            <a:ext cx="2286002" cy="2814918"/>
          </a:xfrm>
          <a:prstGeom prst="line">
            <a:avLst/>
          </a:prstGeom>
          <a:ln w="25400">
            <a:solidFill>
              <a:schemeClr val="accent4"/>
            </a:solidFill>
            <a:tailEnd type="triangle"/>
          </a:ln>
          <a:effectLst>
            <a:outerShdw blurRad="38100" dist="20000" dir="5400000" rotWithShape="0">
              <a:srgbClr val="000000">
                <a:alpha val="38000"/>
              </a:srgbClr>
            </a:outerShdw>
          </a:effectLst>
        </p:spPr>
        <p:txBody>
          <a:bodyPr lIns="45719" rIns="45719"/>
          <a:lstStyle/>
          <a:p>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prstGeom prst="rect">
            <a:avLst/>
          </a:prstGeom>
        </p:spPr>
        <p:txBody>
          <a:bodyPr/>
          <a:lstStyle/>
          <a:p>
            <a:r>
              <a:rPr lang="en-US" noProof="1"/>
              <a:t>Chapter 3 GE</a:t>
            </a:r>
          </a:p>
        </p:txBody>
      </p:sp>
      <p:sp>
        <p:nvSpPr>
          <p:cNvPr id="120" name="Content Placeholder 2"/>
          <p:cNvSpPr txBox="1">
            <a:spLocks noGrp="1"/>
          </p:cNvSpPr>
          <p:nvPr>
            <p:ph type="body" idx="1"/>
          </p:nvPr>
        </p:nvSpPr>
        <p:spPr>
          <a:xfrm>
            <a:off x="457200" y="1600200"/>
            <a:ext cx="8229600" cy="4525963"/>
          </a:xfrm>
          <a:prstGeom prst="rect">
            <a:avLst/>
          </a:prstGeom>
        </p:spPr>
        <p:txBody>
          <a:bodyPr/>
          <a:lstStyle>
            <a:lvl2pPr marL="742950" indent="-285750">
              <a:spcBef>
                <a:spcPts val="600"/>
              </a:spcBef>
              <a:defRPr sz="2800"/>
            </a:lvl2pPr>
            <a:lvl3pPr marL="1143000" indent="-228600">
              <a:spcBef>
                <a:spcPts val="500"/>
              </a:spcBef>
              <a:defRPr sz="2400"/>
            </a:lvl3pPr>
          </a:lstStyle>
          <a:p>
            <a:r>
              <a:rPr lang="en-US" noProof="1"/>
              <a:t>Step 10:</a:t>
            </a:r>
          </a:p>
          <a:p>
            <a:pPr lvl="1"/>
            <a:r>
              <a:rPr lang="en-US" noProof="1"/>
              <a:t>This is a property sheet, Remember this!!</a:t>
            </a:r>
          </a:p>
          <a:p>
            <a:pPr lvl="2"/>
            <a:r>
              <a:rPr lang="en-US" noProof="1"/>
              <a:t>You can also access it by right clicking on a form and selecting “properties”!</a:t>
            </a:r>
          </a:p>
        </p:txBody>
      </p:sp>
      <p:pic>
        <p:nvPicPr>
          <p:cNvPr id="121" name="Picture 2" descr="Screenshot of MS Access form with Product ID, Product Name Units on Hand, Product Description, Product Image and other fields.  The Property Sheet is also open and an arrow points to it."/>
          <p:cNvPicPr>
            <a:picLocks noChangeAspect="1"/>
          </p:cNvPicPr>
          <p:nvPr/>
        </p:nvPicPr>
        <p:blipFill>
          <a:blip r:embed="rId2">
            <a:extLst/>
          </a:blip>
          <a:stretch>
            <a:fillRect/>
          </a:stretch>
        </p:blipFill>
        <p:spPr>
          <a:xfrm>
            <a:off x="3555865" y="4191000"/>
            <a:ext cx="4102235" cy="2181225"/>
          </a:xfrm>
          <a:prstGeom prst="rect">
            <a:avLst/>
          </a:prstGeom>
          <a:ln w="12700">
            <a:miter lim="400000"/>
          </a:ln>
        </p:spPr>
      </p:pic>
      <p:sp>
        <p:nvSpPr>
          <p:cNvPr id="122" name="Straight Arrow Connector 4" descr="Arrow pointing to property sheet."/>
          <p:cNvSpPr/>
          <p:nvPr/>
        </p:nvSpPr>
        <p:spPr>
          <a:xfrm>
            <a:off x="4495800" y="3276600"/>
            <a:ext cx="2057401" cy="1066800"/>
          </a:xfrm>
          <a:prstGeom prst="line">
            <a:avLst/>
          </a:prstGeom>
          <a:ln w="38100">
            <a:solidFill>
              <a:srgbClr val="000000"/>
            </a:solidFill>
            <a:tailEnd type="triangle"/>
          </a:ln>
          <a:effectLst>
            <a:outerShdw blurRad="38100" dist="23000" dir="5400000" rotWithShape="0">
              <a:srgbClr val="000000">
                <a:alpha val="35000"/>
              </a:srgbClr>
            </a:outerShdw>
          </a:effectLst>
        </p:spPr>
        <p:txBody>
          <a:bodyPr lIns="45719" rIns="45719"/>
          <a:lstStyle/>
          <a:p>
            <a:endParaRPr/>
          </a:p>
        </p:txBody>
      </p:sp>
      <p:sp>
        <p:nvSpPr>
          <p:cNvPr id="123" name="Oval 6"/>
          <p:cNvSpPr/>
          <p:nvPr/>
        </p:nvSpPr>
        <p:spPr>
          <a:xfrm>
            <a:off x="6248400" y="4191000"/>
            <a:ext cx="1600200" cy="2362200"/>
          </a:xfrm>
          <a:prstGeom prst="ellipse">
            <a:avLst/>
          </a:prstGeom>
          <a:ln w="25400">
            <a:solidFill>
              <a:schemeClr val="accent1"/>
            </a:solidFill>
          </a:ln>
        </p:spPr>
        <p:txBody>
          <a:bodyPr lIns="45719" rIns="45719" anchor="ctr"/>
          <a:lstStyle/>
          <a:p>
            <a:pPr algn="ctr"/>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Title 1"/>
          <p:cNvSpPr txBox="1">
            <a:spLocks noGrp="1"/>
          </p:cNvSpPr>
          <p:nvPr>
            <p:ph type="title"/>
          </p:nvPr>
        </p:nvSpPr>
        <p:spPr>
          <a:prstGeom prst="rect">
            <a:avLst/>
          </a:prstGeom>
        </p:spPr>
        <p:txBody>
          <a:bodyPr/>
          <a:lstStyle/>
          <a:p>
            <a:r>
              <a:rPr lang="en-US" noProof="1"/>
              <a:t>Chapter 3 GE</a:t>
            </a:r>
          </a:p>
        </p:txBody>
      </p:sp>
      <p:sp>
        <p:nvSpPr>
          <p:cNvPr id="126" name="Content Placeholder 2"/>
          <p:cNvSpPr txBox="1">
            <a:spLocks noGrp="1"/>
          </p:cNvSpPr>
          <p:nvPr>
            <p:ph type="body" idx="1"/>
          </p:nvPr>
        </p:nvSpPr>
        <p:spPr>
          <a:xfrm>
            <a:off x="457200" y="1600200"/>
            <a:ext cx="8229600" cy="4525963"/>
          </a:xfrm>
          <a:prstGeom prst="rect">
            <a:avLst/>
          </a:prstGeom>
        </p:spPr>
        <p:txBody>
          <a:bodyPr/>
          <a:lstStyle/>
          <a:p>
            <a:pPr marL="342900" lvl="1" indent="-342900">
              <a:spcBef>
                <a:spcPts val="600"/>
              </a:spcBef>
              <a:buChar char="•"/>
              <a:defRPr sz="2800"/>
            </a:pPr>
            <a:r>
              <a:rPr lang="en-US" noProof="1"/>
              <a:t>Step 10</a:t>
            </a:r>
          </a:p>
          <a:p>
            <a:pPr marL="742950" lvl="2" indent="-342900">
              <a:spcBef>
                <a:spcPts val="500"/>
              </a:spcBef>
              <a:defRPr sz="2400"/>
            </a:pPr>
            <a:r>
              <a:rPr lang="en-US" noProof="1"/>
              <a:t>This is used to modify settings for a form AND a form’s controls</a:t>
            </a:r>
          </a:p>
          <a:p>
            <a:pPr marL="1200150" lvl="3" indent="-342900">
              <a:spcBef>
                <a:spcPts val="400"/>
              </a:spcBef>
              <a:defRPr sz="2000"/>
            </a:pPr>
            <a:r>
              <a:rPr lang="en-US" noProof="1"/>
              <a:t>If you click on a form’s control the settings for that control will pop up on the property sheet.  </a:t>
            </a:r>
          </a:p>
          <a:p>
            <a:pPr marL="742950" lvl="1" indent="-285750">
              <a:spcBef>
                <a:spcPts val="600"/>
              </a:spcBef>
              <a:defRPr sz="2800"/>
            </a:pPr>
            <a:r>
              <a:rPr lang="en-US" noProof="1"/>
              <a:t>Record Source </a:t>
            </a:r>
          </a:p>
          <a:p>
            <a:pPr marL="1143000" lvl="2" indent="-228600">
              <a:spcBef>
                <a:spcPts val="500"/>
              </a:spcBef>
              <a:defRPr sz="2400"/>
            </a:pPr>
            <a:r>
              <a:rPr lang="en-US" noProof="1"/>
              <a:t>Where the Form grabs it’s data from</a:t>
            </a:r>
          </a:p>
          <a:p>
            <a:pPr marL="1600200" lvl="3" indent="-228600">
              <a:spcBef>
                <a:spcPts val="400"/>
              </a:spcBef>
              <a:defRPr sz="2000"/>
            </a:pPr>
            <a:r>
              <a:rPr lang="en-US" noProof="1"/>
              <a:t>(Which table or query)</a:t>
            </a:r>
          </a:p>
          <a:p>
            <a:pPr marL="1600200" lvl="3" indent="-228600">
              <a:spcBef>
                <a:spcPts val="400"/>
              </a:spcBef>
              <a:defRPr sz="2000"/>
            </a:pPr>
            <a:r>
              <a:rPr lang="en-US" noProof="1"/>
              <a:t>Step #2 in AE</a:t>
            </a:r>
          </a:p>
        </p:txBody>
      </p:sp>
      <p:pic>
        <p:nvPicPr>
          <p:cNvPr id="127" name="Picture 3" descr="Picture 3"/>
          <p:cNvPicPr>
            <a:picLocks noChangeAspect="1"/>
          </p:cNvPicPr>
          <p:nvPr/>
        </p:nvPicPr>
        <p:blipFill>
          <a:blip r:embed="rId2">
            <a:extLst/>
          </a:blip>
          <a:stretch>
            <a:fillRect/>
          </a:stretch>
        </p:blipFill>
        <p:spPr>
          <a:xfrm>
            <a:off x="6229350" y="3766456"/>
            <a:ext cx="2914650" cy="2981326"/>
          </a:xfrm>
          <a:prstGeom prst="rect">
            <a:avLst/>
          </a:prstGeom>
          <a:ln w="12700">
            <a:miter lim="400000"/>
          </a:ln>
        </p:spPr>
      </p:pic>
      <p:sp>
        <p:nvSpPr>
          <p:cNvPr id="128" name="Oval 7"/>
          <p:cNvSpPr/>
          <p:nvPr/>
        </p:nvSpPr>
        <p:spPr>
          <a:xfrm>
            <a:off x="6096000" y="4114800"/>
            <a:ext cx="2362200" cy="304800"/>
          </a:xfrm>
          <a:prstGeom prst="ellipse">
            <a:avLst/>
          </a:prstGeom>
          <a:ln w="25400">
            <a:solidFill>
              <a:srgbClr val="3A5E8A"/>
            </a:solidFill>
          </a:ln>
        </p:spPr>
        <p:txBody>
          <a:bodyPr lIns="45719" rIns="45719" anchor="ctr"/>
          <a:lstStyle/>
          <a:p>
            <a:pPr algn="ctr">
              <a:defRPr>
                <a:solidFill>
                  <a:srgbClr val="FFFFFF"/>
                </a:solidFill>
              </a:defRPr>
            </a:pPr>
            <a:endParaRPr/>
          </a:p>
        </p:txBody>
      </p:sp>
      <p:sp>
        <p:nvSpPr>
          <p:cNvPr id="129" name="Oval 8"/>
          <p:cNvSpPr/>
          <p:nvPr/>
        </p:nvSpPr>
        <p:spPr>
          <a:xfrm>
            <a:off x="6218463" y="4604656"/>
            <a:ext cx="2362201" cy="304801"/>
          </a:xfrm>
          <a:prstGeom prst="ellipse">
            <a:avLst/>
          </a:prstGeom>
          <a:ln w="25400">
            <a:solidFill>
              <a:srgbClr val="FF0000"/>
            </a:solidFill>
          </a:ln>
        </p:spPr>
        <p:txBody>
          <a:bodyPr lIns="45719" rIns="45719" anchor="ctr"/>
          <a:lstStyle/>
          <a:p>
            <a:pPr algn="ctr"/>
            <a:endParaRPr/>
          </a:p>
        </p:txBody>
      </p:sp>
      <p:sp>
        <p:nvSpPr>
          <p:cNvPr id="130" name="Straight Arrow Connector 5"/>
          <p:cNvSpPr/>
          <p:nvPr/>
        </p:nvSpPr>
        <p:spPr>
          <a:xfrm>
            <a:off x="3505200" y="3962399"/>
            <a:ext cx="2590800" cy="794659"/>
          </a:xfrm>
          <a:prstGeom prst="line">
            <a:avLst/>
          </a:prstGeom>
          <a:ln>
            <a:solidFill>
              <a:srgbClr val="FF0000"/>
            </a:solidFill>
            <a:tailEnd type="triangle"/>
          </a:ln>
        </p:spPr>
        <p:txBody>
          <a:bodyPr lIns="45719" rIns="45719"/>
          <a:lstStyle/>
          <a:p>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Content Placeholder 2"/>
          <p:cNvSpPr txBox="1">
            <a:spLocks noGrp="1"/>
          </p:cNvSpPr>
          <p:nvPr>
            <p:ph type="body" idx="1"/>
          </p:nvPr>
        </p:nvSpPr>
        <p:spPr>
          <a:xfrm>
            <a:off x="457200" y="1600200"/>
            <a:ext cx="8229600" cy="4525963"/>
          </a:xfrm>
          <a:prstGeom prst="rect">
            <a:avLst/>
          </a:prstGeom>
        </p:spPr>
        <p:txBody>
          <a:bodyPr/>
          <a:lstStyle/>
          <a:p>
            <a:r>
              <a:rPr lang="en-US" noProof="1"/>
              <a:t>Step 11</a:t>
            </a:r>
          </a:p>
          <a:p>
            <a:pPr marL="742950" lvl="1" indent="-285750">
              <a:spcBef>
                <a:spcPts val="600"/>
              </a:spcBef>
              <a:defRPr sz="2800"/>
            </a:pPr>
            <a:r>
              <a:rPr lang="en-US" noProof="1"/>
              <a:t>Reference in Step 3 of Applied exercise</a:t>
            </a:r>
          </a:p>
          <a:p>
            <a:r>
              <a:rPr lang="en-US" noProof="1"/>
              <a:t>Step 12</a:t>
            </a:r>
          </a:p>
          <a:p>
            <a:pPr marL="742950" lvl="1" indent="-285750">
              <a:spcBef>
                <a:spcPts val="600"/>
              </a:spcBef>
              <a:defRPr sz="2800"/>
            </a:pPr>
            <a:r>
              <a:rPr lang="en-US" noProof="1"/>
              <a:t>“Control Sources” in the Property Table are referencing a “CONTROL” from the “Record Source” Table/ Query.  </a:t>
            </a:r>
          </a:p>
          <a:p>
            <a:pPr marL="742950" lvl="1" indent="-285750">
              <a:spcBef>
                <a:spcPts val="600"/>
              </a:spcBef>
              <a:defRPr sz="2800"/>
            </a:pPr>
            <a:r>
              <a:rPr lang="en-US" noProof="1"/>
              <a:t>“#Name” occurs when “Record Source” and “Control source” do not have matching field references.  </a:t>
            </a:r>
          </a:p>
        </p:txBody>
      </p:sp>
      <p:sp>
        <p:nvSpPr>
          <p:cNvPr id="133" name="Title 1"/>
          <p:cNvSpPr txBox="1">
            <a:spLocks noGrp="1"/>
          </p:cNvSpPr>
          <p:nvPr>
            <p:ph type="title"/>
          </p:nvPr>
        </p:nvSpPr>
        <p:spPr>
          <a:prstGeom prst="rect">
            <a:avLst/>
          </a:prstGeom>
        </p:spPr>
        <p:txBody>
          <a:bodyPr/>
          <a:lstStyle/>
          <a:p>
            <a:r>
              <a:rPr lang="en-US" noProof="1"/>
              <a:t>Chapter 3 GE</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Content Placeholder 2"/>
          <p:cNvSpPr txBox="1">
            <a:spLocks noGrp="1"/>
          </p:cNvSpPr>
          <p:nvPr>
            <p:ph type="body" idx="1"/>
          </p:nvPr>
        </p:nvSpPr>
        <p:spPr>
          <a:xfrm>
            <a:off x="457200" y="1600200"/>
            <a:ext cx="8229600" cy="4525963"/>
          </a:xfrm>
          <a:prstGeom prst="rect">
            <a:avLst/>
          </a:prstGeom>
        </p:spPr>
        <p:txBody>
          <a:bodyPr/>
          <a:lstStyle/>
          <a:p>
            <a:pPr>
              <a:lnSpc>
                <a:spcPct val="90000"/>
              </a:lnSpc>
            </a:pPr>
            <a:r>
              <a:rPr lang="en-US" noProof="1"/>
              <a:t>Step 13</a:t>
            </a:r>
          </a:p>
          <a:p>
            <a:pPr marL="742950" lvl="1" indent="-285750">
              <a:lnSpc>
                <a:spcPct val="90000"/>
              </a:lnSpc>
              <a:spcBef>
                <a:spcPts val="600"/>
              </a:spcBef>
              <a:defRPr sz="2800"/>
            </a:pPr>
            <a:r>
              <a:rPr lang="en-US" noProof="1"/>
              <a:t>Check formatting</a:t>
            </a:r>
          </a:p>
          <a:p>
            <a:pPr marL="1143000" lvl="2" indent="-228600">
              <a:lnSpc>
                <a:spcPct val="90000"/>
              </a:lnSpc>
              <a:spcBef>
                <a:spcPts val="500"/>
              </a:spcBef>
              <a:defRPr sz="2400"/>
            </a:pPr>
            <a:r>
              <a:rPr lang="en-US" noProof="1"/>
              <a:t>Controls should line up</a:t>
            </a:r>
          </a:p>
          <a:p>
            <a:pPr marL="1143000" lvl="2" indent="-228600">
              <a:lnSpc>
                <a:spcPct val="90000"/>
              </a:lnSpc>
              <a:spcBef>
                <a:spcPts val="500"/>
              </a:spcBef>
              <a:defRPr sz="2400"/>
            </a:pPr>
            <a:r>
              <a:rPr lang="en-US" noProof="1"/>
              <a:t>form (in form view) is not cut off or  only displaying half of the page.  </a:t>
            </a:r>
          </a:p>
          <a:p>
            <a:pPr marL="1143000" lvl="2" indent="-228600">
              <a:lnSpc>
                <a:spcPct val="90000"/>
              </a:lnSpc>
              <a:spcBef>
                <a:spcPts val="500"/>
              </a:spcBef>
              <a:defRPr sz="2400"/>
            </a:pPr>
            <a:r>
              <a:rPr lang="en-US" noProof="1"/>
              <a:t>Controls are named properly and details are correct</a:t>
            </a:r>
          </a:p>
          <a:p>
            <a:pPr marL="1600200" lvl="3" indent="-228600">
              <a:lnSpc>
                <a:spcPct val="90000"/>
              </a:lnSpc>
              <a:spcBef>
                <a:spcPts val="400"/>
              </a:spcBef>
              <a:defRPr sz="2000"/>
            </a:pPr>
            <a:r>
              <a:rPr lang="en-US" noProof="1"/>
              <a:t>Ex. Spaces exist between words (WarrentyLength vs.  Warrenty Length)</a:t>
            </a:r>
          </a:p>
          <a:p>
            <a:pPr marL="1600200" lvl="3" indent="-228600">
              <a:lnSpc>
                <a:spcPct val="90000"/>
              </a:lnSpc>
              <a:spcBef>
                <a:spcPts val="400"/>
              </a:spcBef>
              <a:defRPr sz="2000"/>
            </a:pPr>
            <a:r>
              <a:rPr lang="en-US" noProof="1"/>
              <a:t>No “#NAME” exists</a:t>
            </a:r>
          </a:p>
          <a:p>
            <a:pPr marL="742950" lvl="1" indent="-285750">
              <a:lnSpc>
                <a:spcPct val="90000"/>
              </a:lnSpc>
              <a:spcBef>
                <a:spcPts val="600"/>
              </a:spcBef>
              <a:defRPr sz="2800"/>
            </a:pPr>
            <a:r>
              <a:rPr lang="en-US" noProof="1"/>
              <a:t>This step also highlights some shortcuts (a little confusing at first)</a:t>
            </a:r>
          </a:p>
        </p:txBody>
      </p:sp>
      <p:sp>
        <p:nvSpPr>
          <p:cNvPr id="136" name="Title 1"/>
          <p:cNvSpPr txBox="1">
            <a:spLocks noGrp="1"/>
          </p:cNvSpPr>
          <p:nvPr>
            <p:ph type="title"/>
          </p:nvPr>
        </p:nvSpPr>
        <p:spPr>
          <a:prstGeom prst="rect">
            <a:avLst/>
          </a:prstGeom>
        </p:spPr>
        <p:txBody>
          <a:bodyPr/>
          <a:lstStyle/>
          <a:p>
            <a:r>
              <a:rPr lang="en-US" noProof="1"/>
              <a:t>Chapter 3 GE</a:t>
            </a: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7</TotalTime>
  <Words>1505</Words>
  <Application>Microsoft Office PowerPoint</Application>
  <PresentationFormat>On-screen Show (4:3)</PresentationFormat>
  <Paragraphs>168</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Homework 2 Hints</vt:lpstr>
      <vt:lpstr>General Tips</vt:lpstr>
      <vt:lpstr>Chapter 3 Guided Exercise Questions</vt:lpstr>
      <vt:lpstr>Chapter 3 Guided Exercise</vt:lpstr>
      <vt:lpstr>Chapter 3 GE</vt:lpstr>
      <vt:lpstr>Chapter 3 GE</vt:lpstr>
      <vt:lpstr>Chapter 3 GE</vt:lpstr>
      <vt:lpstr>Chapter 3 GE</vt:lpstr>
      <vt:lpstr>Chapter 3 GE</vt:lpstr>
      <vt:lpstr>Chapter 3 GE</vt:lpstr>
      <vt:lpstr>Chapter 3 GE</vt:lpstr>
      <vt:lpstr>Chapter 3 GE</vt:lpstr>
      <vt:lpstr>Chapter 3 GE</vt:lpstr>
      <vt:lpstr>Chapter #3 GE</vt:lpstr>
      <vt:lpstr>Chapter #3 Applied Exercises</vt:lpstr>
      <vt:lpstr>Chapter 3 AE</vt:lpstr>
      <vt:lpstr>Chapter 3 Applied Step 6</vt:lpstr>
      <vt:lpstr>Chapter #3 AE</vt:lpstr>
      <vt:lpstr>Chapter 3 Applied Step 9</vt:lpstr>
      <vt:lpstr>Chapter #3 AE</vt:lpstr>
      <vt:lpstr>Chapter #3 AE</vt:lpstr>
      <vt:lpstr>CH 3 AE </vt:lpstr>
      <vt:lpstr>Drop down issues cont. </vt:lpstr>
      <vt:lpstr>Aesthetics</vt:lpstr>
      <vt:lpstr>Tab Order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Homework 2 Hints</dc:title>
  <cp:lastModifiedBy>djmurray</cp:lastModifiedBy>
  <cp:revision>2</cp:revision>
  <dcterms:modified xsi:type="dcterms:W3CDTF">2026-03-03T05:49:08Z</dcterms:modified>
</cp:coreProperties>
</file>