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619" r:id="rId2"/>
    <p:sldId id="633" r:id="rId3"/>
    <p:sldId id="636" r:id="rId4"/>
    <p:sldId id="637" r:id="rId5"/>
  </p:sldIdLst>
  <p:sldSz cx="9144000" cy="6858000" type="screen4x3"/>
  <p:notesSz cx="6858000" cy="91170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72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99"/>
    <a:srgbClr val="CCECFF"/>
    <a:srgbClr val="FFFFCC"/>
    <a:srgbClr val="008080"/>
    <a:srgbClr val="66CCFF"/>
    <a:srgbClr val="66FFCC"/>
    <a:srgbClr val="CCFF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61279" autoAdjust="0"/>
  </p:normalViewPr>
  <p:slideViewPr>
    <p:cSldViewPr snapToGrid="0">
      <p:cViewPr varScale="1">
        <p:scale>
          <a:sx n="74" d="100"/>
          <a:sy n="74" d="100"/>
        </p:scale>
        <p:origin x="2153" y="31"/>
      </p:cViewPr>
      <p:guideLst>
        <p:guide orient="horz" pos="2160"/>
        <p:guide pos="28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103" d="100"/>
          <a:sy n="103" d="100"/>
        </p:scale>
        <p:origin x="-2514" y="-84"/>
      </p:cViewPr>
      <p:guideLst>
        <p:guide orient="horz" pos="2872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68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59813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68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59813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E8E90B2-7FC4-4896-8617-23D9992C46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6444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47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0938" y="684213"/>
            <a:ext cx="4557712" cy="34178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30700"/>
            <a:ext cx="5029200" cy="410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6140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6140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86BCFC9-3494-43C9-BDC6-E2B0004A9C4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2754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68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768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017898B-A80B-452D-A283-CEE48A1EA7E2}" type="slidenum">
              <a:rPr lang="en-US" smtClean="0">
                <a:latin typeface="Arial" pitchFamily="34" charset="0"/>
              </a:rPr>
              <a:pPr/>
              <a:t>1</a:t>
            </a:fld>
            <a:endParaRPr lang="en-U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28492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33FCD61-308C-4F63-8C4C-D9DC14B4F9C1}" type="slidenum">
              <a:rPr lang="en-US" altLang="en-US" sz="1200"/>
              <a:pPr/>
              <a:t>2</a:t>
            </a:fld>
            <a:endParaRPr lang="en-US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362994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33FCD61-308C-4F63-8C4C-D9DC14B4F9C1}" type="slidenum">
              <a:rPr lang="en-US" altLang="en-US" sz="1200"/>
              <a:pPr/>
              <a:t>3</a:t>
            </a:fld>
            <a:endParaRPr lang="en-US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5693492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33FCD61-308C-4F63-8C4C-D9DC14B4F9C1}" type="slidenum">
              <a:rPr lang="en-US" altLang="en-US" sz="1200"/>
              <a:pPr/>
              <a:t>4</a:t>
            </a:fld>
            <a:endParaRPr lang="en-US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3880552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43FDFD3B-99A3-4DAE-9FE7-E6247F727FA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F4A18791-FC75-44CA-945F-6E0C193E2DA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88900"/>
            <a:ext cx="2076450" cy="622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88900"/>
            <a:ext cx="6076950" cy="6223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A08D03CA-4B2F-4FB2-9C5F-D2D9B2D264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88900"/>
            <a:ext cx="8305800" cy="914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93700" y="1460500"/>
            <a:ext cx="4070350" cy="4851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460500"/>
            <a:ext cx="4070350" cy="4851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80BEC39B-7CBB-44B4-B537-C4133E537E6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EA18B4B9-F708-4F6E-AED7-A0272BCD67B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660FC66E-602B-49F2-A8F0-E3B10850C7F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3700" y="1460500"/>
            <a:ext cx="4070350" cy="4851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460500"/>
            <a:ext cx="4070350" cy="4851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08D6C1C1-8414-4248-A471-6E7EDA6CA1C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9E7B3C56-F787-447F-B464-8D7509A82B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88CE6381-5DF8-4387-997B-DB5B6D681A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4A8C3D30-F0FC-4D6E-A0BD-67F90ABE9A0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7A8BC03F-1004-4240-9ACC-7AE76771850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3647E637-ADEF-4697-8E9A-BC30D72806C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3" name="Rectangle 29"/>
          <p:cNvSpPr>
            <a:spLocks noChangeArrowheads="1"/>
          </p:cNvSpPr>
          <p:nvPr/>
        </p:nvSpPr>
        <p:spPr bwMode="auto">
          <a:xfrm>
            <a:off x="0" y="0"/>
            <a:ext cx="9144000" cy="1206500"/>
          </a:xfrm>
          <a:prstGeom prst="rect">
            <a:avLst/>
          </a:prstGeom>
          <a:gradFill rotWithShape="0">
            <a:gsLst>
              <a:gs pos="0">
                <a:srgbClr val="333399"/>
              </a:gs>
              <a:gs pos="100000">
                <a:srgbClr val="333399">
                  <a:gamma/>
                  <a:shade val="0"/>
                  <a:invGamma/>
                </a:srgbClr>
              </a:gs>
            </a:gsLst>
            <a:lin ang="27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88900"/>
            <a:ext cx="8305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br>
              <a:rPr lang="en-US" altLang="en-US"/>
            </a:br>
            <a:endParaRPr lang="en-US" altLang="en-US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3700" y="1460500"/>
            <a:ext cx="8293100" cy="485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59055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>
                <a:latin typeface="+mn-lt"/>
              </a:defRPr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8EF4F7DA-5373-4A24-B1F2-0D430751101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  <p:sp>
        <p:nvSpPr>
          <p:cNvPr id="1075" name="Rectangle 51"/>
          <p:cNvSpPr>
            <a:spLocks noChangeArrowheads="1"/>
          </p:cNvSpPr>
          <p:nvPr/>
        </p:nvSpPr>
        <p:spPr bwMode="auto">
          <a:xfrm>
            <a:off x="0" y="1131888"/>
            <a:ext cx="9144000" cy="7461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folHlink">
                  <a:gamma/>
                  <a:shade val="0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9pPr>
    </p:titleStyle>
    <p:bodyStyle>
      <a:lvl1pPr marL="457200" indent="-457200" algn="l" rtl="0" eaLnBrk="0" fontAlgn="base" hangingPunct="0">
        <a:spcBef>
          <a:spcPct val="1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42900" algn="l" rtl="0" eaLnBrk="0" fontAlgn="base" hangingPunct="0">
        <a:spcBef>
          <a:spcPct val="1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2pPr>
      <a:lvl3pPr marL="1371600" indent="-342900" algn="l" rtl="0" eaLnBrk="0" fontAlgn="base" hangingPunct="0">
        <a:spcBef>
          <a:spcPct val="1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828800" indent="-342900" algn="l" rtl="0" eaLnBrk="0" fontAlgn="base" hangingPunct="0">
        <a:spcBef>
          <a:spcPct val="1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4pPr>
      <a:lvl5pPr marL="2286000" indent="-342900" algn="l" rtl="0" eaLnBrk="0" fontAlgn="base" hangingPunct="0">
        <a:spcBef>
          <a:spcPct val="1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5pPr>
      <a:lvl6pPr marL="2743200" indent="-342900" algn="l" rtl="0" eaLnBrk="0" fontAlgn="base" hangingPunct="0">
        <a:spcBef>
          <a:spcPct val="10000"/>
        </a:spcBef>
        <a:spcAft>
          <a:spcPct val="0"/>
        </a:spcAft>
        <a:buClr>
          <a:schemeClr val="accent2"/>
        </a:buClr>
        <a:buSzPct val="75000"/>
        <a:buFont typeface="Wingdings" pitchFamily="1" charset="2"/>
        <a:buChar char="l"/>
        <a:defRPr sz="2400">
          <a:solidFill>
            <a:schemeClr val="tx1"/>
          </a:solidFill>
          <a:latin typeface="+mn-lt"/>
        </a:defRPr>
      </a:lvl6pPr>
      <a:lvl7pPr marL="3200400" indent="-342900" algn="l" rtl="0" eaLnBrk="0" fontAlgn="base" hangingPunct="0">
        <a:spcBef>
          <a:spcPct val="10000"/>
        </a:spcBef>
        <a:spcAft>
          <a:spcPct val="0"/>
        </a:spcAft>
        <a:buClr>
          <a:schemeClr val="accent2"/>
        </a:buClr>
        <a:buSzPct val="75000"/>
        <a:buFont typeface="Wingdings" pitchFamily="1" charset="2"/>
        <a:buChar char="l"/>
        <a:defRPr sz="2400">
          <a:solidFill>
            <a:schemeClr val="tx1"/>
          </a:solidFill>
          <a:latin typeface="+mn-lt"/>
        </a:defRPr>
      </a:lvl7pPr>
      <a:lvl8pPr marL="3657600" indent="-342900" algn="l" rtl="0" eaLnBrk="0" fontAlgn="base" hangingPunct="0">
        <a:spcBef>
          <a:spcPct val="10000"/>
        </a:spcBef>
        <a:spcAft>
          <a:spcPct val="0"/>
        </a:spcAft>
        <a:buClr>
          <a:schemeClr val="accent2"/>
        </a:buClr>
        <a:buSzPct val="75000"/>
        <a:buFont typeface="Wingdings" pitchFamily="1" charset="2"/>
        <a:buChar char="l"/>
        <a:defRPr sz="2400">
          <a:solidFill>
            <a:schemeClr val="tx1"/>
          </a:solidFill>
          <a:latin typeface="+mn-lt"/>
        </a:defRPr>
      </a:lvl8pPr>
      <a:lvl9pPr marL="4114800" indent="-342900" algn="l" rtl="0" eaLnBrk="0" fontAlgn="base" hangingPunct="0">
        <a:spcBef>
          <a:spcPct val="10000"/>
        </a:spcBef>
        <a:spcAft>
          <a:spcPct val="0"/>
        </a:spcAft>
        <a:buClr>
          <a:schemeClr val="accent2"/>
        </a:buClr>
        <a:buSzPct val="75000"/>
        <a:buFont typeface="Wingdings" pitchFamily="1" charset="2"/>
        <a:buChar char="l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ubvdi.buffalo.edu/portal/webclient/index.html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ub.hosted.panopto.com/Panopto/Pages/Viewer.aspx?id=57f1fb2c-61c6-42a3-a7ef-ad3701428b7e" TargetMode="External"/><Relationship Id="rId3" Type="http://schemas.openxmlformats.org/officeDocument/2006/relationships/hyperlink" Target="https://mgt2.buffalo.edu/Files/Faculty/MSS/djmurray/mgs351/syllabus.htm" TargetMode="External"/><Relationship Id="rId7" Type="http://schemas.openxmlformats.org/officeDocument/2006/relationships/hyperlink" Target="https://ubvdi.buffalo.edu/portal/webclient/index.html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buffalo.edu/ubit/services/microsoft365.html" TargetMode="External"/><Relationship Id="rId5" Type="http://schemas.openxmlformats.org/officeDocument/2006/relationships/hyperlink" Target="https://mgt2.buffalo.edu/departments/mss/djmurray/mgs351/" TargetMode="External"/><Relationship Id="rId4" Type="http://schemas.openxmlformats.org/officeDocument/2006/relationships/hyperlink" Target="https://ublearns.buffalo.edu/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mgt2.buffalo.edu/Files/Faculty/MSS/djmurray/mgs351/Access_365_Textbook.pdf" TargetMode="External"/><Relationship Id="rId3" Type="http://schemas.openxmlformats.org/officeDocument/2006/relationships/hyperlink" Target="https://ub.hosted.panopto.com/Panopto/Pages/Viewer.aspx?id=a7fd69d3-d13d-492b-b260-acfa00fe3b7d" TargetMode="External"/><Relationship Id="rId7" Type="http://schemas.openxmlformats.org/officeDocument/2006/relationships/hyperlink" Target="https://mgt2.buffalo.edu/Files/Faculty/MSS/djmurray/mgs351/HW1.html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ub.hosted.panopto.com/Panopto/Pages/Viewer.aspx?id=8522ea93-0234-426c-b86e-abb9003e48b3" TargetMode="External"/><Relationship Id="rId5" Type="http://schemas.openxmlformats.org/officeDocument/2006/relationships/hyperlink" Target="https://ub.hosted.panopto.com/Panopto/Pages/Viewer.aspx?id=0e5859c3-fcbe-4750-9e6d-abb9003e3c1d" TargetMode="External"/><Relationship Id="rId4" Type="http://schemas.openxmlformats.org/officeDocument/2006/relationships/hyperlink" Target="https://ub.hosted.panopto.com/Panopto/Pages/Viewer.aspx?id=d3b0dd9f-33c9-4fb0-9a5a-abb9004962a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Intro to MIS - MGS351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Arial" pitchFamily="34" charset="0"/>
              <a:buNone/>
            </a:pPr>
            <a:endParaRPr lang="en-US" sz="3200" b="1" dirty="0"/>
          </a:p>
          <a:p>
            <a:pPr algn="ctr" eaLnBrk="1" hangingPunct="1">
              <a:buFont typeface="Arial" pitchFamily="34" charset="0"/>
              <a:buNone/>
            </a:pPr>
            <a:endParaRPr lang="en-US" sz="3600" dirty="0"/>
          </a:p>
          <a:p>
            <a:pPr algn="ctr" eaLnBrk="1" hangingPunct="1">
              <a:buFont typeface="Arial" pitchFamily="34" charset="0"/>
              <a:buNone/>
            </a:pPr>
            <a:r>
              <a:rPr lang="en-US" sz="3600" dirty="0"/>
              <a:t>Course Introduction</a:t>
            </a:r>
          </a:p>
        </p:txBody>
      </p:sp>
    </p:spTree>
    <p:extLst>
      <p:ext uri="{BB962C8B-B14F-4D97-AF65-F5344CB8AC3E}">
        <p14:creationId xmlns:p14="http://schemas.microsoft.com/office/powerpoint/2010/main" val="443962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Course Introduction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0999" y="1543792"/>
            <a:ext cx="8681885" cy="5057424"/>
          </a:xfrm>
        </p:spPr>
        <p:txBody>
          <a:bodyPr/>
          <a:lstStyle/>
          <a:p>
            <a:r>
              <a:rPr lang="en-US" altLang="en-US" sz="3600" dirty="0"/>
              <a:t>Pace of a 4 credit class - 15 </a:t>
            </a:r>
            <a:r>
              <a:rPr lang="en-US" altLang="en-US" sz="3600" dirty="0" err="1"/>
              <a:t>hrs</a:t>
            </a:r>
            <a:r>
              <a:rPr lang="en-US" altLang="en-US" sz="3600" dirty="0"/>
              <a:t>/week</a:t>
            </a:r>
          </a:p>
          <a:p>
            <a:r>
              <a:rPr lang="en-US" altLang="en-US" sz="3600" dirty="0"/>
              <a:t>Need working webcam and mic</a:t>
            </a:r>
          </a:p>
          <a:p>
            <a:r>
              <a:rPr lang="en-US" altLang="en-US" sz="3600" dirty="0"/>
              <a:t>Need access to a Windows machine</a:t>
            </a:r>
          </a:p>
          <a:p>
            <a:pPr lvl="1"/>
            <a:r>
              <a:rPr lang="en-US" altLang="en-US" sz="3200" dirty="0">
                <a:solidFill>
                  <a:schemeClr val="accent6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ubvdi.buffalo.edu</a:t>
            </a:r>
            <a:r>
              <a:rPr lang="en-US" altLang="en-US" sz="3200" dirty="0">
                <a:solidFill>
                  <a:schemeClr val="accent6"/>
                </a:solidFill>
              </a:rPr>
              <a:t> </a:t>
            </a:r>
            <a:r>
              <a:rPr lang="en-US" altLang="en-US" sz="3200" dirty="0"/>
              <a:t>for Mac users</a:t>
            </a:r>
          </a:p>
          <a:p>
            <a:pPr lvl="1"/>
            <a:r>
              <a:rPr lang="en-US" altLang="en-US" sz="3200" dirty="0">
                <a:solidFill>
                  <a:srgbClr val="FF0000"/>
                </a:solidFill>
              </a:rPr>
              <a:t>SAVE FILES IN HOME DIRECTORY</a:t>
            </a:r>
          </a:p>
          <a:p>
            <a:r>
              <a:rPr lang="en-US" altLang="en-US" sz="3600" dirty="0"/>
              <a:t>Syllabus overview – mgs351.com</a:t>
            </a:r>
          </a:p>
          <a:p>
            <a:r>
              <a:rPr lang="en-US" altLang="en-US" sz="3600" dirty="0"/>
              <a:t>Lecture recordings</a:t>
            </a:r>
          </a:p>
          <a:p>
            <a:r>
              <a:rPr lang="en-US" altLang="en-US" sz="3600" dirty="0"/>
              <a:t>Homework</a:t>
            </a:r>
          </a:p>
          <a:p>
            <a:pPr lvl="1"/>
            <a:r>
              <a:rPr lang="en-US" altLang="en-US" sz="3200" dirty="0"/>
              <a:t>Check email for homework data files</a:t>
            </a:r>
          </a:p>
        </p:txBody>
      </p:sp>
    </p:spTree>
    <p:extLst>
      <p:ext uri="{BB962C8B-B14F-4D97-AF65-F5344CB8AC3E}">
        <p14:creationId xmlns:p14="http://schemas.microsoft.com/office/powerpoint/2010/main" val="3427200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380999" y="88900"/>
            <a:ext cx="8637741" cy="914400"/>
          </a:xfrm>
        </p:spPr>
        <p:txBody>
          <a:bodyPr/>
          <a:lstStyle/>
          <a:p>
            <a:r>
              <a:rPr lang="en-US" altLang="en-US" dirty="0"/>
              <a:t>To do prior to Thursday recitation </a:t>
            </a:r>
            <a:r>
              <a:rPr lang="en-US" altLang="en-US" sz="1800" dirty="0"/>
              <a:t>(7 hours)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543792"/>
            <a:ext cx="8534400" cy="5057424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en-US" sz="3600" dirty="0"/>
              <a:t>Review </a:t>
            </a:r>
            <a:r>
              <a:rPr lang="en-US" altLang="en-US" sz="3600" dirty="0">
                <a:solidFill>
                  <a:schemeClr val="accent6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syllabus</a:t>
            </a:r>
            <a:r>
              <a:rPr lang="en-US" altLang="en-US" sz="3600" dirty="0"/>
              <a:t>, </a:t>
            </a:r>
            <a:r>
              <a:rPr lang="en-US" altLang="en-US" sz="3600" dirty="0">
                <a:solidFill>
                  <a:schemeClr val="accent6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UBLearns</a:t>
            </a:r>
            <a:r>
              <a:rPr lang="en-US" altLang="en-US" sz="3600" dirty="0"/>
              <a:t> and </a:t>
            </a:r>
            <a:r>
              <a:rPr lang="en-US" altLang="en-US" sz="3600" dirty="0">
                <a:solidFill>
                  <a:schemeClr val="accent6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mgs351.com</a:t>
            </a:r>
            <a:r>
              <a:rPr lang="en-US" altLang="en-US" sz="3600" dirty="0">
                <a:solidFill>
                  <a:schemeClr val="accent6"/>
                </a:solidFill>
              </a:rPr>
              <a:t> </a:t>
            </a:r>
            <a:r>
              <a:rPr lang="en-US" altLang="en-US" sz="3600" dirty="0"/>
              <a:t>content </a:t>
            </a:r>
            <a:r>
              <a:rPr lang="en-US" altLang="en-US" sz="1800" dirty="0"/>
              <a:t>(.25 hour)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en-US" sz="3600" dirty="0"/>
              <a:t>Obtain Microsoft Access </a:t>
            </a:r>
            <a:r>
              <a:rPr lang="en-US" altLang="en-US" sz="1800" dirty="0"/>
              <a:t>(.5 hour)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altLang="en-US" sz="3200" dirty="0">
                <a:solidFill>
                  <a:schemeClr val="accent6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Office 365</a:t>
            </a:r>
            <a:r>
              <a:rPr lang="en-US" altLang="en-US" sz="3200" dirty="0"/>
              <a:t> for Windows users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altLang="en-US" sz="3200" dirty="0"/>
              <a:t>Three options for Mac users</a:t>
            </a:r>
          </a:p>
          <a:p>
            <a:pPr lvl="2">
              <a:spcBef>
                <a:spcPts val="600"/>
              </a:spcBef>
              <a:spcAft>
                <a:spcPts val="600"/>
              </a:spcAft>
            </a:pPr>
            <a:r>
              <a:rPr lang="en-US" altLang="en-US" sz="3200" dirty="0"/>
              <a:t>A borrowed Windows computer</a:t>
            </a:r>
          </a:p>
          <a:p>
            <a:pPr lvl="2">
              <a:spcBef>
                <a:spcPts val="600"/>
              </a:spcBef>
              <a:spcAft>
                <a:spcPts val="600"/>
              </a:spcAft>
            </a:pPr>
            <a:r>
              <a:rPr lang="en-US" altLang="en-US" sz="3200" dirty="0"/>
              <a:t>A campus computer</a:t>
            </a:r>
          </a:p>
          <a:p>
            <a:pPr lvl="2">
              <a:spcBef>
                <a:spcPts val="600"/>
              </a:spcBef>
              <a:spcAft>
                <a:spcPts val="600"/>
              </a:spcAft>
            </a:pPr>
            <a:r>
              <a:rPr lang="en-US" altLang="en-US" sz="3200" dirty="0">
                <a:solidFill>
                  <a:schemeClr val="accent6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UBVDI</a:t>
            </a:r>
            <a:r>
              <a:rPr lang="en-US" altLang="en-US" sz="3200" dirty="0">
                <a:solidFill>
                  <a:schemeClr val="accent6"/>
                </a:solidFill>
              </a:rPr>
              <a:t> </a:t>
            </a:r>
            <a:r>
              <a:rPr lang="en-US" altLang="en-US" sz="3200" dirty="0"/>
              <a:t>platform (</a:t>
            </a:r>
            <a:r>
              <a:rPr lang="en-US" altLang="en-US" sz="3200" dirty="0">
                <a:solidFill>
                  <a:schemeClr val="accent6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Tutorial video</a:t>
            </a:r>
            <a:r>
              <a:rPr lang="en-US" altLang="en-US" sz="3200" dirty="0"/>
              <a:t>)</a:t>
            </a:r>
            <a:endParaRPr lang="en-US" altLang="en-US" sz="3200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1959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380999" y="88900"/>
            <a:ext cx="8637741" cy="914400"/>
          </a:xfrm>
        </p:spPr>
        <p:txBody>
          <a:bodyPr/>
          <a:lstStyle/>
          <a:p>
            <a:r>
              <a:rPr lang="en-US" altLang="en-US" dirty="0"/>
              <a:t>To do prior to Thursday recitation </a:t>
            </a:r>
            <a:r>
              <a:rPr lang="en-US" altLang="en-US" sz="1800" dirty="0"/>
              <a:t>(7 hours)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543792"/>
            <a:ext cx="8534400" cy="5057424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en-US" sz="3600" dirty="0"/>
              <a:t>Watch all 5/27 and 5/29 lectures </a:t>
            </a:r>
            <a:r>
              <a:rPr lang="en-US" altLang="en-US" sz="1800" dirty="0"/>
              <a:t>(4.25 hours)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altLang="en-US" sz="3200" dirty="0">
                <a:solidFill>
                  <a:schemeClr val="accent6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Bourgeois Chapter 1</a:t>
            </a:r>
            <a:endParaRPr lang="en-US" altLang="en-US" sz="3200" dirty="0">
              <a:solidFill>
                <a:schemeClr val="accent6"/>
              </a:solidFill>
            </a:endParaRP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altLang="en-US" sz="3200" dirty="0">
                <a:solidFill>
                  <a:schemeClr val="accent6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Access Chapter 1</a:t>
            </a:r>
            <a:endParaRPr lang="en-US" altLang="en-US" sz="3200" dirty="0">
              <a:solidFill>
                <a:schemeClr val="accent6"/>
              </a:solidFill>
            </a:endParaRP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altLang="en-US" sz="3200" dirty="0">
                <a:solidFill>
                  <a:schemeClr val="accent6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Access Chapter 2</a:t>
            </a:r>
            <a:endParaRPr lang="en-US" altLang="en-US" sz="3200" dirty="0">
              <a:solidFill>
                <a:schemeClr val="accent6"/>
              </a:solidFill>
            </a:endParaRP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altLang="en-US" sz="3200" dirty="0">
                <a:solidFill>
                  <a:schemeClr val="accent6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Access Chapter 3</a:t>
            </a:r>
            <a:endParaRPr lang="en-US" altLang="en-US" sz="3200" dirty="0">
              <a:solidFill>
                <a:schemeClr val="accent6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en-US" sz="3600" dirty="0"/>
              <a:t>Start working on </a:t>
            </a:r>
            <a:r>
              <a:rPr lang="en-US" altLang="en-US" sz="3600" dirty="0">
                <a:solidFill>
                  <a:schemeClr val="accent6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Homework 1</a:t>
            </a:r>
            <a:r>
              <a:rPr lang="en-US" altLang="en-US" sz="3600" dirty="0"/>
              <a:t> </a:t>
            </a:r>
            <a:r>
              <a:rPr lang="en-US" altLang="en-US" sz="1800" dirty="0"/>
              <a:t>(2 hours)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altLang="en-US" sz="3200" dirty="0"/>
              <a:t>Use emailed homework data files and </a:t>
            </a:r>
            <a:r>
              <a:rPr lang="en-US" altLang="en-US" sz="3200" dirty="0">
                <a:solidFill>
                  <a:schemeClr val="accent6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textbook</a:t>
            </a:r>
            <a:endParaRPr lang="en-US" altLang="en-US" sz="3200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4160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D:\Program Files\Microsoft Office\Templates\Blank Presentation.pot</Template>
  <TotalTime>0</TotalTime>
  <Words>164</Words>
  <Application>Microsoft Office PowerPoint</Application>
  <PresentationFormat>On-screen Show (4:3)</PresentationFormat>
  <Paragraphs>34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Times New Roman</vt:lpstr>
      <vt:lpstr>Wingdings</vt:lpstr>
      <vt:lpstr>Blank Presentation</vt:lpstr>
      <vt:lpstr>Intro to MIS - MGS351</vt:lpstr>
      <vt:lpstr>Course Introduction</vt:lpstr>
      <vt:lpstr>To do prior to Thursday recitation (7 hours)</vt:lpstr>
      <vt:lpstr>To do prior to Thursday recitation (7 hours)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2018-01-13T02:26:20Z</dcterms:created>
  <dcterms:modified xsi:type="dcterms:W3CDTF">2025-05-25T10:52:08Z</dcterms:modified>
</cp:coreProperties>
</file>