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33"/>
  </p:notesMasterIdLst>
  <p:handoutMasterIdLst>
    <p:handoutMasterId r:id="rId34"/>
  </p:handoutMasterIdLst>
  <p:sldIdLst>
    <p:sldId id="619" r:id="rId2"/>
    <p:sldId id="633" r:id="rId3"/>
    <p:sldId id="635" r:id="rId4"/>
    <p:sldId id="636" r:id="rId5"/>
    <p:sldId id="637" r:id="rId6"/>
    <p:sldId id="638" r:id="rId7"/>
    <p:sldId id="639" r:id="rId8"/>
    <p:sldId id="640" r:id="rId9"/>
    <p:sldId id="641" r:id="rId10"/>
    <p:sldId id="642" r:id="rId11"/>
    <p:sldId id="643" r:id="rId12"/>
    <p:sldId id="644" r:id="rId13"/>
    <p:sldId id="645" r:id="rId14"/>
    <p:sldId id="646" r:id="rId15"/>
    <p:sldId id="647" r:id="rId16"/>
    <p:sldId id="648" r:id="rId17"/>
    <p:sldId id="649" r:id="rId18"/>
    <p:sldId id="650" r:id="rId19"/>
    <p:sldId id="651" r:id="rId20"/>
    <p:sldId id="652" r:id="rId21"/>
    <p:sldId id="653" r:id="rId22"/>
    <p:sldId id="655" r:id="rId23"/>
    <p:sldId id="654" r:id="rId24"/>
    <p:sldId id="656" r:id="rId25"/>
    <p:sldId id="657" r:id="rId26"/>
    <p:sldId id="665" r:id="rId27"/>
    <p:sldId id="666" r:id="rId28"/>
    <p:sldId id="667" r:id="rId29"/>
    <p:sldId id="662" r:id="rId30"/>
    <p:sldId id="663" r:id="rId31"/>
    <p:sldId id="664" r:id="rId32"/>
  </p:sldIdLst>
  <p:sldSz cx="9144000" cy="6858000" type="screen4x3"/>
  <p:notesSz cx="6858000" cy="91170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
          <p15:clr>
            <a:srgbClr val="A4A3A4"/>
          </p15:clr>
        </p15:guide>
      </p15:sldGuideLst>
    </p:ext>
    <p:ext uri="{2D200454-40CA-4A62-9FC3-DE9A4176ACB9}">
      <p15:notesGuideLst xmlns:p15="http://schemas.microsoft.com/office/powerpoint/2012/main">
        <p15:guide id="1" orient="horz" pos="2872">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FFFFCC"/>
    <a:srgbClr val="008080"/>
    <a:srgbClr val="66CCFF"/>
    <a:srgbClr val="66FFCC"/>
    <a:srgbClr val="CCFFFF"/>
    <a:srgbClr val="FF0000"/>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31" autoAdjust="0"/>
    <p:restoredTop sz="71729" autoAdjust="0"/>
  </p:normalViewPr>
  <p:slideViewPr>
    <p:cSldViewPr snapToGrid="0">
      <p:cViewPr>
        <p:scale>
          <a:sx n="80" d="100"/>
          <a:sy n="80" d="100"/>
        </p:scale>
        <p:origin x="2514" y="48"/>
      </p:cViewPr>
      <p:guideLst>
        <p:guide orient="horz" pos="2160"/>
        <p:guide pos="28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0" d="100"/>
        <a:sy n="140" d="100"/>
      </p:scale>
      <p:origin x="0" y="-3660"/>
    </p:cViewPr>
  </p:sorterViewPr>
  <p:notesViewPr>
    <p:cSldViewPr snapToGrid="0">
      <p:cViewPr varScale="1">
        <p:scale>
          <a:sx n="103" d="100"/>
          <a:sy n="103" d="100"/>
        </p:scale>
        <p:origin x="-2514" y="-84"/>
      </p:cViewPr>
      <p:guideLst>
        <p:guide orient="horz" pos="2872"/>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76803" name="Rectangle 3"/>
          <p:cNvSpPr>
            <a:spLocks noGrp="1" noChangeArrowheads="1"/>
          </p:cNvSpPr>
          <p:nvPr>
            <p:ph type="dt" sz="quarter" idx="1"/>
          </p:nvPr>
        </p:nvSpPr>
        <p:spPr bwMode="auto">
          <a:xfrm>
            <a:off x="3884613"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6804" name="Rectangle 4"/>
          <p:cNvSpPr>
            <a:spLocks noGrp="1" noChangeArrowheads="1"/>
          </p:cNvSpPr>
          <p:nvPr>
            <p:ph type="ftr" sz="quarter" idx="2"/>
          </p:nvPr>
        </p:nvSpPr>
        <p:spPr bwMode="auto">
          <a:xfrm>
            <a:off x="0" y="8659813"/>
            <a:ext cx="2971800" cy="4556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6805" name="Rectangle 5"/>
          <p:cNvSpPr>
            <a:spLocks noGrp="1" noChangeArrowheads="1"/>
          </p:cNvSpPr>
          <p:nvPr>
            <p:ph type="sldNum" sz="quarter" idx="3"/>
          </p:nvPr>
        </p:nvSpPr>
        <p:spPr bwMode="auto">
          <a:xfrm>
            <a:off x="3884613" y="8659813"/>
            <a:ext cx="2971800" cy="4556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E8E90B2-7FC4-4896-8617-23D9992C46FC}" type="slidenum">
              <a:rPr lang="en-US"/>
              <a:pPr>
                <a:defRPr/>
              </a:pPr>
              <a:t>‹#›</a:t>
            </a:fld>
            <a:endParaRPr lang="en-US"/>
          </a:p>
        </p:txBody>
      </p:sp>
    </p:spTree>
    <p:extLst>
      <p:ext uri="{BB962C8B-B14F-4D97-AF65-F5344CB8AC3E}">
        <p14:creationId xmlns:p14="http://schemas.microsoft.com/office/powerpoint/2010/main" val="31756444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en-US"/>
          </a:p>
        </p:txBody>
      </p:sp>
      <p:sp>
        <p:nvSpPr>
          <p:cNvPr id="5123" name="Rectangle 3"/>
          <p:cNvSpPr>
            <a:spLocks noGrp="1" noChangeArrowheads="1"/>
          </p:cNvSpPr>
          <p:nvPr>
            <p:ph type="dt"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en-US"/>
          </a:p>
        </p:txBody>
      </p:sp>
      <p:sp>
        <p:nvSpPr>
          <p:cNvPr id="74756" name="Rectangle 4"/>
          <p:cNvSpPr>
            <a:spLocks noGrp="1" noRot="1" noChangeAspect="1" noChangeArrowheads="1" noTextEdit="1"/>
          </p:cNvSpPr>
          <p:nvPr>
            <p:ph type="sldImg" idx="2"/>
          </p:nvPr>
        </p:nvSpPr>
        <p:spPr bwMode="auto">
          <a:xfrm>
            <a:off x="1150938" y="684213"/>
            <a:ext cx="4557712" cy="34178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14400" y="4330700"/>
            <a:ext cx="5029200" cy="4102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5126" name="Rectangle 6"/>
          <p:cNvSpPr>
            <a:spLocks noGrp="1" noChangeArrowheads="1"/>
          </p:cNvSpPr>
          <p:nvPr>
            <p:ph type="ftr" sz="quarter" idx="4"/>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en-US"/>
          </a:p>
        </p:txBody>
      </p:sp>
      <p:sp>
        <p:nvSpPr>
          <p:cNvPr id="5127" name="Rectangle 7"/>
          <p:cNvSpPr>
            <a:spLocks noGrp="1" noChangeArrowheads="1"/>
          </p:cNvSpPr>
          <p:nvPr>
            <p:ph type="sldNum" sz="quarter" idx="5"/>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86BCFC9-3494-43C9-BDC6-E2B0004A9C42}" type="slidenum">
              <a:rPr lang="en-US" altLang="en-US"/>
              <a:pPr>
                <a:defRPr/>
              </a:pPr>
              <a:t>‹#›</a:t>
            </a:fld>
            <a:endParaRPr lang="en-US" altLang="en-US"/>
          </a:p>
        </p:txBody>
      </p:sp>
    </p:spTree>
    <p:extLst>
      <p:ext uri="{BB962C8B-B14F-4D97-AF65-F5344CB8AC3E}">
        <p14:creationId xmlns:p14="http://schemas.microsoft.com/office/powerpoint/2010/main" val="1942754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p:spPr>
        <p:txBody>
          <a:bodyPr/>
          <a:lstStyle/>
          <a:p>
            <a:endParaRPr lang="en-US"/>
          </a:p>
        </p:txBody>
      </p:sp>
      <p:sp>
        <p:nvSpPr>
          <p:cNvPr id="76804" name="Slide Number Placeholder 3"/>
          <p:cNvSpPr>
            <a:spLocks noGrp="1"/>
          </p:cNvSpPr>
          <p:nvPr>
            <p:ph type="sldNum" sz="quarter" idx="5"/>
          </p:nvPr>
        </p:nvSpPr>
        <p:spPr>
          <a:noFill/>
        </p:spPr>
        <p:txBody>
          <a:bodyPr/>
          <a:lstStyle/>
          <a:p>
            <a:fld id="{4017898B-A80B-452D-A283-CEE48A1EA7E2}" type="slidenum">
              <a:rPr lang="en-US" smtClean="0">
                <a:latin typeface="Arial" pitchFamily="34" charset="0"/>
              </a:rPr>
              <a:pPr/>
              <a:t>1</a:t>
            </a:fld>
            <a:endParaRPr lang="en-US">
              <a:latin typeface="Arial" pitchFamily="34" charset="0"/>
            </a:endParaRPr>
          </a:p>
        </p:txBody>
      </p:sp>
    </p:spTree>
    <p:extLst>
      <p:ext uri="{BB962C8B-B14F-4D97-AF65-F5344CB8AC3E}">
        <p14:creationId xmlns:p14="http://schemas.microsoft.com/office/powerpoint/2010/main" val="20328492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Lean Startup by Eric Reis</a:t>
            </a:r>
          </a:p>
          <a:p>
            <a:r>
              <a:rPr lang="en-US" dirty="0"/>
              <a:t>MVP - Minimum Viable Product</a:t>
            </a:r>
          </a:p>
          <a:p>
            <a:r>
              <a:rPr lang="en-US" dirty="0"/>
              <a:t>Software usage stats and user feedback collected for each iteration</a:t>
            </a:r>
          </a:p>
        </p:txBody>
      </p:sp>
      <p:sp>
        <p:nvSpPr>
          <p:cNvPr id="4" name="Slide Number Placeholder 3"/>
          <p:cNvSpPr>
            <a:spLocks noGrp="1"/>
          </p:cNvSpPr>
          <p:nvPr>
            <p:ph type="sldNum" sz="quarter" idx="5"/>
          </p:nvPr>
        </p:nvSpPr>
        <p:spPr/>
        <p:txBody>
          <a:bodyPr/>
          <a:lstStyle/>
          <a:p>
            <a:pPr>
              <a:defRPr/>
            </a:pPr>
            <a:fld id="{F86BCFC9-3494-43C9-BDC6-E2B0004A9C42}" type="slidenum">
              <a:rPr lang="en-US" altLang="en-US" smtClean="0"/>
              <a:pPr>
                <a:defRPr/>
              </a:pPr>
              <a:t>27</a:t>
            </a:fld>
            <a:endParaRPr lang="en-US" altLang="en-US"/>
          </a:p>
        </p:txBody>
      </p:sp>
    </p:spTree>
    <p:extLst>
      <p:ext uri="{BB962C8B-B14F-4D97-AF65-F5344CB8AC3E}">
        <p14:creationId xmlns:p14="http://schemas.microsoft.com/office/powerpoint/2010/main" val="30268937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F86BCFC9-3494-43C9-BDC6-E2B0004A9C42}" type="slidenum">
              <a:rPr lang="en-US" altLang="en-US" smtClean="0"/>
              <a:pPr>
                <a:defRPr/>
              </a:pPr>
              <a:t>28</a:t>
            </a:fld>
            <a:endParaRPr lang="en-US" altLang="en-US"/>
          </a:p>
        </p:txBody>
      </p:sp>
    </p:spTree>
    <p:extLst>
      <p:ext uri="{BB962C8B-B14F-4D97-AF65-F5344CB8AC3E}">
        <p14:creationId xmlns:p14="http://schemas.microsoft.com/office/powerpoint/2010/main" val="820809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33FCD61-308C-4F63-8C4C-D9DC14B4F9C1}" type="slidenum">
              <a:rPr lang="en-US" altLang="en-US" sz="1200"/>
              <a:pPr/>
              <a:t>2</a:t>
            </a:fld>
            <a:endParaRPr lang="en-US" altLang="en-US" sz="120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8362994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F0425D78-C165-4A8F-93AB-1CF1336C234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588D3B8-2FAC-46F2-9FA4-1917AFD41FA8}" type="slidenum">
              <a:rPr lang="en-US" altLang="en-US" sz="1200"/>
              <a:pPr/>
              <a:t>3</a:t>
            </a:fld>
            <a:endParaRPr lang="en-US" altLang="en-US" sz="1200"/>
          </a:p>
        </p:txBody>
      </p:sp>
      <p:sp>
        <p:nvSpPr>
          <p:cNvPr id="38915" name="Rectangle 2">
            <a:extLst>
              <a:ext uri="{FF2B5EF4-FFF2-40B4-BE49-F238E27FC236}">
                <a16:creationId xmlns:a16="http://schemas.microsoft.com/office/drawing/2014/main" id="{EB2E37E9-D813-487B-96DB-B7B64C148DB7}"/>
              </a:ext>
            </a:extLst>
          </p:cNvPr>
          <p:cNvSpPr>
            <a:spLocks noGrp="1" noRot="1" noChangeAspect="1" noChangeArrowheads="1" noTextEdit="1"/>
          </p:cNvSpPr>
          <p:nvPr>
            <p:ph type="sldImg"/>
          </p:nvPr>
        </p:nvSpPr>
        <p:spPr>
          <a:ln/>
        </p:spPr>
      </p:sp>
      <p:sp>
        <p:nvSpPr>
          <p:cNvPr id="38916" name="Rectangle 3">
            <a:extLst>
              <a:ext uri="{FF2B5EF4-FFF2-40B4-BE49-F238E27FC236}">
                <a16:creationId xmlns:a16="http://schemas.microsoft.com/office/drawing/2014/main" id="{75971391-6DEF-47F5-B714-E90581253EE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5000"/>
              </a:lnSpc>
            </a:pPr>
            <a:endParaRPr lang="en-US" altLang="zh-TW">
              <a:latin typeface="Arial" panose="020B0604020202020204" pitchFamily="34" charset="0"/>
            </a:endParaRPr>
          </a:p>
        </p:txBody>
      </p:sp>
    </p:spTree>
    <p:extLst>
      <p:ext uri="{BB962C8B-B14F-4D97-AF65-F5344CB8AC3E}">
        <p14:creationId xmlns:p14="http://schemas.microsoft.com/office/powerpoint/2010/main" val="41534891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33BE7F69-61C4-4954-BD85-20976E0F3DB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3843254-627E-4EF2-9EA1-5B5F5047E9D5}" type="slidenum">
              <a:rPr lang="en-US" altLang="en-US" sz="1200"/>
              <a:pPr/>
              <a:t>13</a:t>
            </a:fld>
            <a:endParaRPr lang="en-US" altLang="en-US" sz="1200"/>
          </a:p>
        </p:txBody>
      </p:sp>
      <p:sp>
        <p:nvSpPr>
          <p:cNvPr id="39939" name="Rectangle 2">
            <a:extLst>
              <a:ext uri="{FF2B5EF4-FFF2-40B4-BE49-F238E27FC236}">
                <a16:creationId xmlns:a16="http://schemas.microsoft.com/office/drawing/2014/main" id="{87794DC8-5D40-4D8F-84CD-04AB1A1611D5}"/>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296726BB-0B06-4E6B-986C-11964E67DC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8959215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DDB9AD4B-B225-4111-AF0A-889BAADB054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93EBF4D-CEAD-4FBC-8057-9F9C4510534F}" type="slidenum">
              <a:rPr lang="en-US" altLang="en-US" sz="1200"/>
              <a:pPr/>
              <a:t>20</a:t>
            </a:fld>
            <a:endParaRPr lang="en-US" altLang="en-US" sz="1200"/>
          </a:p>
        </p:txBody>
      </p:sp>
      <p:sp>
        <p:nvSpPr>
          <p:cNvPr id="40963" name="Rectangle 2">
            <a:extLst>
              <a:ext uri="{FF2B5EF4-FFF2-40B4-BE49-F238E27FC236}">
                <a16:creationId xmlns:a16="http://schemas.microsoft.com/office/drawing/2014/main" id="{705FD1CE-472B-4CEF-B802-3C2D4E15F420}"/>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8C1DB597-A4EF-4FB2-9C6D-0A374D4FB11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spcBef>
                <a:spcPct val="15000"/>
              </a:spcBef>
            </a:pPr>
            <a:endParaRPr lang="en-US" altLang="en-US"/>
          </a:p>
        </p:txBody>
      </p:sp>
    </p:spTree>
    <p:extLst>
      <p:ext uri="{BB962C8B-B14F-4D97-AF65-F5344CB8AC3E}">
        <p14:creationId xmlns:p14="http://schemas.microsoft.com/office/powerpoint/2010/main" val="35154848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99CBC71A-FB7F-44EB-8128-E16E6F30344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73FCBD4-403A-4DAF-85F7-4876E39C8831}" type="slidenum">
              <a:rPr lang="en-US" altLang="en-US" sz="1200"/>
              <a:pPr/>
              <a:t>23</a:t>
            </a:fld>
            <a:endParaRPr lang="en-US" altLang="en-US" sz="1200"/>
          </a:p>
        </p:txBody>
      </p:sp>
      <p:sp>
        <p:nvSpPr>
          <p:cNvPr id="41987" name="Rectangle 2">
            <a:extLst>
              <a:ext uri="{FF2B5EF4-FFF2-40B4-BE49-F238E27FC236}">
                <a16:creationId xmlns:a16="http://schemas.microsoft.com/office/drawing/2014/main" id="{33BDA28A-6FB3-41ED-9FE5-63E1F47E20A5}"/>
              </a:ext>
            </a:extLst>
          </p:cNvPr>
          <p:cNvSpPr>
            <a:spLocks noGrp="1" noRot="1" noChangeAspect="1" noChangeArrowheads="1" noTextEdit="1"/>
          </p:cNvSpPr>
          <p:nvPr>
            <p:ph type="sldImg"/>
          </p:nvPr>
        </p:nvSpPr>
        <p:spPr>
          <a:ln/>
        </p:spPr>
      </p:sp>
      <p:sp>
        <p:nvSpPr>
          <p:cNvPr id="41988" name="Rectangle 3">
            <a:extLst>
              <a:ext uri="{FF2B5EF4-FFF2-40B4-BE49-F238E27FC236}">
                <a16:creationId xmlns:a16="http://schemas.microsoft.com/office/drawing/2014/main" id="{794EC0FD-827B-447A-B6C8-429BAFF4F6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0018668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68FF5074-0215-4A18-B86E-FC15F76B0CF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63F1858-6FDD-400E-8702-27B0B0037BD8}" type="slidenum">
              <a:rPr lang="en-US" altLang="en-US" sz="1200"/>
              <a:pPr/>
              <a:t>24</a:t>
            </a:fld>
            <a:endParaRPr lang="en-US" altLang="en-US" sz="1200"/>
          </a:p>
        </p:txBody>
      </p:sp>
      <p:sp>
        <p:nvSpPr>
          <p:cNvPr id="43011" name="Rectangle 2">
            <a:extLst>
              <a:ext uri="{FF2B5EF4-FFF2-40B4-BE49-F238E27FC236}">
                <a16:creationId xmlns:a16="http://schemas.microsoft.com/office/drawing/2014/main" id="{90771D82-4A1A-453A-8A37-EE787B0553B6}"/>
              </a:ext>
            </a:extLst>
          </p:cNvPr>
          <p:cNvSpPr>
            <a:spLocks noGrp="1" noRot="1" noChangeAspect="1" noChangeArrowheads="1" noTextEdit="1"/>
          </p:cNvSpPr>
          <p:nvPr>
            <p:ph type="sldImg"/>
          </p:nvPr>
        </p:nvSpPr>
        <p:spPr>
          <a:ln/>
        </p:spPr>
      </p:sp>
      <p:sp>
        <p:nvSpPr>
          <p:cNvPr id="43012" name="Rectangle 3">
            <a:extLst>
              <a:ext uri="{FF2B5EF4-FFF2-40B4-BE49-F238E27FC236}">
                <a16:creationId xmlns:a16="http://schemas.microsoft.com/office/drawing/2014/main" id="{C8639502-1116-4B12-8796-8B4784ED1DF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707335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77A460F6-CFBF-4136-84F5-C74F9E3AA64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7B417ED-A71D-4DD4-A365-A874BED97A35}" type="slidenum">
              <a:rPr lang="en-US" altLang="en-US" sz="1200"/>
              <a:pPr/>
              <a:t>25</a:t>
            </a:fld>
            <a:endParaRPr lang="en-US" altLang="en-US" sz="1200"/>
          </a:p>
        </p:txBody>
      </p:sp>
      <p:sp>
        <p:nvSpPr>
          <p:cNvPr id="44035" name="Rectangle 2">
            <a:extLst>
              <a:ext uri="{FF2B5EF4-FFF2-40B4-BE49-F238E27FC236}">
                <a16:creationId xmlns:a16="http://schemas.microsoft.com/office/drawing/2014/main" id="{AD76F20C-792F-4BA9-B125-6D2D60474971}"/>
              </a:ext>
            </a:extLst>
          </p:cNvPr>
          <p:cNvSpPr>
            <a:spLocks noGrp="1" noRot="1" noChangeAspect="1" noChangeArrowheads="1" noTextEdit="1"/>
          </p:cNvSpPr>
          <p:nvPr>
            <p:ph type="sldImg"/>
          </p:nvPr>
        </p:nvSpPr>
        <p:spPr>
          <a:ln/>
        </p:spPr>
      </p:sp>
      <p:sp>
        <p:nvSpPr>
          <p:cNvPr id="44036" name="Rectangle 3">
            <a:extLst>
              <a:ext uri="{FF2B5EF4-FFF2-40B4-BE49-F238E27FC236}">
                <a16:creationId xmlns:a16="http://schemas.microsoft.com/office/drawing/2014/main" id="{4E959C54-5469-4B5B-B784-206C7A59EC3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7487126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kern="1200" dirty="0">
                <a:solidFill>
                  <a:schemeClr val="tx1"/>
                </a:solidFill>
                <a:latin typeface="+mj-lt"/>
                <a:ea typeface="+mn-ea"/>
                <a:cs typeface="+mn-cs"/>
              </a:rPr>
              <a:t>Small cross-functional teams that include development team members and users; </a:t>
            </a:r>
          </a:p>
          <a:p>
            <a:r>
              <a:rPr lang="en-US" sz="1100" kern="1200" dirty="0">
                <a:solidFill>
                  <a:schemeClr val="tx1"/>
                </a:solidFill>
                <a:latin typeface="+mj-lt"/>
                <a:ea typeface="+mn-ea"/>
                <a:cs typeface="+mn-cs"/>
              </a:rPr>
              <a:t>  </a:t>
            </a:r>
          </a:p>
          <a:p>
            <a:r>
              <a:rPr lang="en-US" sz="1100" kern="1200" dirty="0">
                <a:solidFill>
                  <a:schemeClr val="tx1"/>
                </a:solidFill>
                <a:latin typeface="+mj-lt"/>
                <a:ea typeface="+mn-ea"/>
                <a:cs typeface="+mn-cs"/>
              </a:rPr>
              <a:t>Daily status meetings to discuss the current state of the project; </a:t>
            </a:r>
          </a:p>
          <a:p>
            <a:endParaRPr lang="en-US" sz="1100" kern="1200" dirty="0">
              <a:solidFill>
                <a:schemeClr val="tx1"/>
              </a:solidFill>
              <a:latin typeface="+mj-lt"/>
              <a:ea typeface="+mn-ea"/>
              <a:cs typeface="+mn-cs"/>
            </a:endParaRPr>
          </a:p>
          <a:p>
            <a:r>
              <a:rPr lang="en-US" sz="1100" kern="1200" dirty="0">
                <a:solidFill>
                  <a:schemeClr val="tx1"/>
                </a:solidFill>
                <a:latin typeface="+mj-lt"/>
                <a:ea typeface="+mn-ea"/>
                <a:cs typeface="+mn-cs"/>
              </a:rPr>
              <a:t>Short time-frame increments (from days to one or two weeks) for each change to be completed</a:t>
            </a:r>
          </a:p>
          <a:p>
            <a:endParaRPr lang="en-US" sz="1100" kern="1200" dirty="0">
              <a:solidFill>
                <a:schemeClr val="tx1"/>
              </a:solidFill>
              <a:latin typeface="+mj-lt"/>
              <a:ea typeface="+mn-ea"/>
              <a:cs typeface="+mn-cs"/>
            </a:endParaRPr>
          </a:p>
          <a:p>
            <a:r>
              <a:rPr lang="en-US" sz="1100" kern="1200" dirty="0">
                <a:solidFill>
                  <a:schemeClr val="tx1"/>
                </a:solidFill>
                <a:latin typeface="+mj-lt"/>
                <a:ea typeface="+mn-ea"/>
                <a:cs typeface="+mn-cs"/>
              </a:rPr>
              <a:t>Working project at the end of each iteration which demonstrates progress to the stakeholders. </a:t>
            </a:r>
          </a:p>
          <a:p>
            <a:endParaRPr lang="en-US" sz="1200" kern="1200" dirty="0">
              <a:solidFill>
                <a:schemeClr val="tx1"/>
              </a:solidFill>
              <a:latin typeface="Times New Roman" pitchFamily="18" charset="0"/>
              <a:ea typeface="+mn-ea"/>
              <a:cs typeface="+mn-cs"/>
            </a:endParaRPr>
          </a:p>
          <a:p>
            <a:endParaRPr lang="en-US" dirty="0"/>
          </a:p>
        </p:txBody>
      </p:sp>
      <p:sp>
        <p:nvSpPr>
          <p:cNvPr id="4" name="Slide Number Placeholder 3"/>
          <p:cNvSpPr>
            <a:spLocks noGrp="1"/>
          </p:cNvSpPr>
          <p:nvPr>
            <p:ph type="sldNum" sz="quarter" idx="5"/>
          </p:nvPr>
        </p:nvSpPr>
        <p:spPr/>
        <p:txBody>
          <a:bodyPr/>
          <a:lstStyle/>
          <a:p>
            <a:pPr>
              <a:defRPr/>
            </a:pPr>
            <a:fld id="{F86BCFC9-3494-43C9-BDC6-E2B0004A9C42}" type="slidenum">
              <a:rPr lang="en-US" altLang="en-US" smtClean="0"/>
              <a:pPr>
                <a:defRPr/>
              </a:pPr>
              <a:t>26</a:t>
            </a:fld>
            <a:endParaRPr lang="en-US" altLang="en-US"/>
          </a:p>
        </p:txBody>
      </p:sp>
    </p:spTree>
    <p:extLst>
      <p:ext uri="{BB962C8B-B14F-4D97-AF65-F5344CB8AC3E}">
        <p14:creationId xmlns:p14="http://schemas.microsoft.com/office/powerpoint/2010/main" val="304527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en-US"/>
              <a:t>v.1 </a:t>
            </a:r>
          </a:p>
          <a:p>
            <a:pPr>
              <a:defRPr/>
            </a:pPr>
            <a:fld id="{43FDFD3B-99A3-4DAE-9FE7-E6247F727FAC}" type="slidenum">
              <a:rPr lang="en-US" altLang="en-US"/>
              <a:pPr>
                <a:defRPr/>
              </a:pPr>
              <a:t>‹#›</a:t>
            </a:fld>
            <a:endParaRPr lang="en-US" altLang="en-US"/>
          </a:p>
          <a:p>
            <a:pPr>
              <a:defRPr/>
            </a:pPr>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en-US"/>
              <a:t>v.1 </a:t>
            </a:r>
          </a:p>
          <a:p>
            <a:pPr>
              <a:defRPr/>
            </a:pPr>
            <a:fld id="{F4A18791-FC75-44CA-945F-6E0C193E2DAB}" type="slidenum">
              <a:rPr lang="en-US" altLang="en-US"/>
              <a:pPr>
                <a:defRPr/>
              </a:pPr>
              <a:t>‹#›</a:t>
            </a:fld>
            <a:endParaRPr lang="en-US" altLang="en-US"/>
          </a:p>
          <a:p>
            <a:pPr>
              <a:defRPr/>
            </a:pPr>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88900"/>
            <a:ext cx="2076450" cy="622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88900"/>
            <a:ext cx="6076950" cy="6223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en-US"/>
              <a:t>v.1 </a:t>
            </a:r>
          </a:p>
          <a:p>
            <a:pPr>
              <a:defRPr/>
            </a:pPr>
            <a:fld id="{A08D03CA-4B2F-4FB2-9C5F-D2D9B2D2647F}" type="slidenum">
              <a:rPr lang="en-US" altLang="en-US"/>
              <a:pPr>
                <a:defRPr/>
              </a:pPr>
              <a:t>‹#›</a:t>
            </a:fld>
            <a:endParaRPr lang="en-US" altLang="en-US"/>
          </a:p>
          <a:p>
            <a:pPr>
              <a:defRPr/>
            </a:pPr>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88900"/>
            <a:ext cx="8305800" cy="914400"/>
          </a:xfrm>
        </p:spPr>
        <p:txBody>
          <a:bodyPr/>
          <a:lstStyle/>
          <a:p>
            <a:r>
              <a:rPr lang="en-US"/>
              <a:t>Click to edit Master title style</a:t>
            </a:r>
          </a:p>
        </p:txBody>
      </p:sp>
      <p:sp>
        <p:nvSpPr>
          <p:cNvPr id="3" name="Text Placeholder 2"/>
          <p:cNvSpPr>
            <a:spLocks noGrp="1"/>
          </p:cNvSpPr>
          <p:nvPr>
            <p:ph type="body" sz="half" idx="1"/>
          </p:nvPr>
        </p:nvSpPr>
        <p:spPr>
          <a:xfrm>
            <a:off x="393700" y="1460500"/>
            <a:ext cx="4070350" cy="485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6450" y="1460500"/>
            <a:ext cx="4070350" cy="485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en-US"/>
              <a:t>v.1 </a:t>
            </a:r>
          </a:p>
          <a:p>
            <a:pPr>
              <a:defRPr/>
            </a:pPr>
            <a:fld id="{80BEC39B-7CBB-44B4-B537-C4133E537E60}" type="slidenum">
              <a:rPr lang="en-US" altLang="en-US"/>
              <a:pPr>
                <a:defRPr/>
              </a:pPr>
              <a:t>‹#›</a:t>
            </a:fld>
            <a:endParaRPr lang="en-US" altLang="en-US"/>
          </a:p>
          <a:p>
            <a:pPr>
              <a:defRPr/>
            </a:pPr>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en-US"/>
              <a:t>v.1 </a:t>
            </a:r>
          </a:p>
          <a:p>
            <a:pPr>
              <a:defRPr/>
            </a:pPr>
            <a:fld id="{EA18B4B9-F708-4F6E-AED7-A0272BCD67B8}" type="slidenum">
              <a:rPr lang="en-US" altLang="en-US"/>
              <a:pPr>
                <a:defRPr/>
              </a:pPr>
              <a:t>‹#›</a:t>
            </a:fld>
            <a:endParaRPr lang="en-US" altLang="en-US"/>
          </a:p>
          <a:p>
            <a:pPr>
              <a:defRPr/>
            </a:pPr>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en-US"/>
              <a:t>v.1 </a:t>
            </a:r>
          </a:p>
          <a:p>
            <a:pPr>
              <a:defRPr/>
            </a:pPr>
            <a:fld id="{660FC66E-602B-49F2-A8F0-E3B10850C7F7}" type="slidenum">
              <a:rPr lang="en-US" altLang="en-US"/>
              <a:pPr>
                <a:defRPr/>
              </a:pPr>
              <a:t>‹#›</a:t>
            </a:fld>
            <a:endParaRPr lang="en-US" altLang="en-US"/>
          </a:p>
          <a:p>
            <a:pPr>
              <a:defRPr/>
            </a:pPr>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93700" y="1460500"/>
            <a:ext cx="4070350" cy="485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6450" y="1460500"/>
            <a:ext cx="4070350" cy="485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en-US"/>
              <a:t>v.1 </a:t>
            </a:r>
          </a:p>
          <a:p>
            <a:pPr>
              <a:defRPr/>
            </a:pPr>
            <a:fld id="{08D6C1C1-8414-4248-A471-6E7EDA6CA1CE}" type="slidenum">
              <a:rPr lang="en-US" altLang="en-US"/>
              <a:pPr>
                <a:defRPr/>
              </a:pPr>
              <a:t>‹#›</a:t>
            </a:fld>
            <a:endParaRPr lang="en-US" altLang="en-US"/>
          </a:p>
          <a:p>
            <a:pPr>
              <a:defRPr/>
            </a:pPr>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r>
              <a:rPr lang="en-US" altLang="en-US"/>
              <a:t>v.1 </a:t>
            </a:r>
          </a:p>
          <a:p>
            <a:pPr>
              <a:defRPr/>
            </a:pPr>
            <a:fld id="{9E7B3C56-F787-447F-B464-8D7509A82BFE}" type="slidenum">
              <a:rPr lang="en-US" altLang="en-US"/>
              <a:pPr>
                <a:defRPr/>
              </a:pPr>
              <a:t>‹#›</a:t>
            </a:fld>
            <a:endParaRPr lang="en-US" altLang="en-US"/>
          </a:p>
          <a:p>
            <a:pPr>
              <a:defRPr/>
            </a:pPr>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r>
              <a:rPr lang="en-US" altLang="en-US"/>
              <a:t>v.1 </a:t>
            </a:r>
          </a:p>
          <a:p>
            <a:pPr>
              <a:defRPr/>
            </a:pPr>
            <a:fld id="{88CE6381-5DF8-4387-997B-DB5B6D681A11}" type="slidenum">
              <a:rPr lang="en-US" altLang="en-US"/>
              <a:pPr>
                <a:defRPr/>
              </a:pPr>
              <a:t>‹#›</a:t>
            </a:fld>
            <a:endParaRPr lang="en-US" altLang="en-US"/>
          </a:p>
          <a:p>
            <a:pPr>
              <a:defRPr/>
            </a:pPr>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ltLang="en-US"/>
              <a:t>v.1 </a:t>
            </a:r>
          </a:p>
          <a:p>
            <a:pPr>
              <a:defRPr/>
            </a:pPr>
            <a:fld id="{4A8C3D30-F0FC-4D6E-A0BD-67F90ABE9A0A}" type="slidenum">
              <a:rPr lang="en-US" altLang="en-US"/>
              <a:pPr>
                <a:defRPr/>
              </a:pPr>
              <a:t>‹#›</a:t>
            </a:fld>
            <a:endParaRPr lang="en-US" altLang="en-US"/>
          </a:p>
          <a:p>
            <a:pPr>
              <a:defRPr/>
            </a:pPr>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en-US"/>
              <a:t>v.1 </a:t>
            </a:r>
          </a:p>
          <a:p>
            <a:pPr>
              <a:defRPr/>
            </a:pPr>
            <a:fld id="{7A8BC03F-1004-4240-9ACC-7AE767718500}" type="slidenum">
              <a:rPr lang="en-US" altLang="en-US"/>
              <a:pPr>
                <a:defRPr/>
              </a:pPr>
              <a:t>‹#›</a:t>
            </a:fld>
            <a:endParaRPr lang="en-US" altLang="en-US"/>
          </a:p>
          <a:p>
            <a:pPr>
              <a:defRPr/>
            </a:pPr>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en-US"/>
              <a:t>v.1 </a:t>
            </a:r>
          </a:p>
          <a:p>
            <a:pPr>
              <a:defRPr/>
            </a:pPr>
            <a:fld id="{3647E637-ADEF-4697-8E9A-BC30D72806C0}" type="slidenum">
              <a:rPr lang="en-US" altLang="en-US"/>
              <a:pPr>
                <a:defRPr/>
              </a:pPr>
              <a:t>‹#›</a:t>
            </a:fld>
            <a:endParaRPr lang="en-US" altLang="en-US"/>
          </a:p>
          <a:p>
            <a:pPr>
              <a:defRPr/>
            </a:pPr>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3" name="Rectangle 29"/>
          <p:cNvSpPr>
            <a:spLocks noChangeArrowheads="1"/>
          </p:cNvSpPr>
          <p:nvPr/>
        </p:nvSpPr>
        <p:spPr bwMode="auto">
          <a:xfrm>
            <a:off x="0" y="0"/>
            <a:ext cx="9144000" cy="1206500"/>
          </a:xfrm>
          <a:prstGeom prst="rect">
            <a:avLst/>
          </a:prstGeom>
          <a:gradFill rotWithShape="0">
            <a:gsLst>
              <a:gs pos="0">
                <a:srgbClr val="333399"/>
              </a:gs>
              <a:gs pos="100000">
                <a:srgbClr val="333399">
                  <a:gamma/>
                  <a:shade val="0"/>
                  <a:invGamma/>
                </a:srgbClr>
              </a:gs>
            </a:gsLst>
            <a:lin ang="2700000" scaled="1"/>
          </a:gradFill>
          <a:ln w="9525">
            <a:noFill/>
            <a:miter lim="800000"/>
            <a:headEnd/>
            <a:tailEnd/>
          </a:ln>
          <a:effectLst/>
        </p:spPr>
        <p:txBody>
          <a:bodyPr wrap="none" anchor="ctr"/>
          <a:lstStyle/>
          <a:p>
            <a:pPr>
              <a:defRPr/>
            </a:pPr>
            <a:endParaRPr lang="en-US"/>
          </a:p>
        </p:txBody>
      </p:sp>
      <p:sp>
        <p:nvSpPr>
          <p:cNvPr id="1026" name="Rectangle 2"/>
          <p:cNvSpPr>
            <a:spLocks noGrp="1" noChangeArrowheads="1"/>
          </p:cNvSpPr>
          <p:nvPr>
            <p:ph type="title"/>
          </p:nvPr>
        </p:nvSpPr>
        <p:spPr bwMode="auto">
          <a:xfrm>
            <a:off x="381000" y="88900"/>
            <a:ext cx="8305800" cy="914400"/>
          </a:xfrm>
          <a:prstGeom prst="rect">
            <a:avLst/>
          </a:prstGeom>
          <a:noFill/>
          <a:ln w="9525">
            <a:noFill/>
            <a:miter lim="800000"/>
            <a:headEnd/>
            <a:tailEnd/>
          </a:ln>
          <a:effectLst>
            <a:outerShdw dist="35921" dir="2700000" algn="ctr" rotWithShape="0">
              <a:schemeClr val="tx1"/>
            </a:outerShdw>
          </a:effectLst>
        </p:spPr>
        <p:txBody>
          <a:bodyPr vert="horz" wrap="square" lIns="91440" tIns="45720" rIns="91440" bIns="45720" numCol="1" anchor="t" anchorCtr="0" compatLnSpc="1">
            <a:prstTxWarp prst="textNoShape">
              <a:avLst/>
            </a:prstTxWarp>
          </a:bodyPr>
          <a:lstStyle/>
          <a:p>
            <a:pPr lvl="0"/>
            <a:r>
              <a:rPr lang="en-US" altLang="en-US"/>
              <a:t>Click to edit Master title style</a:t>
            </a:r>
            <a:br>
              <a:rPr lang="en-US" altLang="en-US"/>
            </a:br>
            <a:endParaRPr lang="en-US" altLang="en-US"/>
          </a:p>
        </p:txBody>
      </p:sp>
      <p:sp>
        <p:nvSpPr>
          <p:cNvPr id="1028" name="Rectangle 3"/>
          <p:cNvSpPr>
            <a:spLocks noGrp="1" noChangeArrowheads="1"/>
          </p:cNvSpPr>
          <p:nvPr>
            <p:ph type="body" idx="1"/>
          </p:nvPr>
        </p:nvSpPr>
        <p:spPr bwMode="auto">
          <a:xfrm>
            <a:off x="393700" y="1460500"/>
            <a:ext cx="8293100" cy="4851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p:cNvSpPr>
            <a:spLocks noGrp="1" noChangeArrowheads="1"/>
          </p:cNvSpPr>
          <p:nvPr>
            <p:ph type="sldNum" sz="quarter" idx="4"/>
          </p:nvPr>
        </p:nvSpPr>
        <p:spPr bwMode="auto">
          <a:xfrm>
            <a:off x="7239000" y="59055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a:latin typeface="+mn-lt"/>
              </a:defRPr>
            </a:lvl1pPr>
          </a:lstStyle>
          <a:p>
            <a:pPr>
              <a:defRPr/>
            </a:pPr>
            <a:r>
              <a:rPr lang="en-US" altLang="en-US"/>
              <a:t>v.1 </a:t>
            </a:r>
          </a:p>
          <a:p>
            <a:pPr>
              <a:defRPr/>
            </a:pPr>
            <a:fld id="{8EF4F7DA-5373-4A24-B1F2-0D4307511018}" type="slidenum">
              <a:rPr lang="en-US" altLang="en-US"/>
              <a:pPr>
                <a:defRPr/>
              </a:pPr>
              <a:t>‹#›</a:t>
            </a:fld>
            <a:endParaRPr lang="en-US" altLang="en-US"/>
          </a:p>
          <a:p>
            <a:pPr>
              <a:defRPr/>
            </a:pPr>
            <a:endParaRPr lang="en-US" altLang="en-US"/>
          </a:p>
        </p:txBody>
      </p:sp>
      <p:sp>
        <p:nvSpPr>
          <p:cNvPr id="1075" name="Rectangle 51"/>
          <p:cNvSpPr>
            <a:spLocks noChangeArrowheads="1"/>
          </p:cNvSpPr>
          <p:nvPr/>
        </p:nvSpPr>
        <p:spPr bwMode="auto">
          <a:xfrm>
            <a:off x="0" y="1131888"/>
            <a:ext cx="9144000" cy="74612"/>
          </a:xfrm>
          <a:prstGeom prst="rect">
            <a:avLst/>
          </a:prstGeom>
          <a:gradFill rotWithShape="0">
            <a:gsLst>
              <a:gs pos="0">
                <a:schemeClr val="folHlink"/>
              </a:gs>
              <a:gs pos="100000">
                <a:schemeClr val="folHlink">
                  <a:gamma/>
                  <a:shade val="0"/>
                  <a:invGamma/>
                </a:schemeClr>
              </a:gs>
            </a:gsLst>
            <a:lin ang="0" scaled="1"/>
          </a:gradFill>
          <a:ln w="9525">
            <a:noFill/>
            <a:miter lim="800000"/>
            <a:headEnd/>
            <a:tailEnd/>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rtl="0" eaLnBrk="0" fontAlgn="base" hangingPunct="0">
        <a:spcBef>
          <a:spcPct val="0"/>
        </a:spcBef>
        <a:spcAft>
          <a:spcPct val="0"/>
        </a:spcAft>
        <a:defRPr sz="3200" b="1">
          <a:solidFill>
            <a:schemeClr val="bg1"/>
          </a:solidFill>
          <a:latin typeface="+mj-lt"/>
          <a:ea typeface="+mj-ea"/>
          <a:cs typeface="+mj-cs"/>
        </a:defRPr>
      </a:lvl1pPr>
      <a:lvl2pPr algn="l" rtl="0" eaLnBrk="0" fontAlgn="base" hangingPunct="0">
        <a:spcBef>
          <a:spcPct val="0"/>
        </a:spcBef>
        <a:spcAft>
          <a:spcPct val="0"/>
        </a:spcAft>
        <a:defRPr sz="3200" b="1">
          <a:solidFill>
            <a:schemeClr val="bg1"/>
          </a:solidFill>
          <a:latin typeface="Arial" charset="0"/>
        </a:defRPr>
      </a:lvl2pPr>
      <a:lvl3pPr algn="l" rtl="0" eaLnBrk="0" fontAlgn="base" hangingPunct="0">
        <a:spcBef>
          <a:spcPct val="0"/>
        </a:spcBef>
        <a:spcAft>
          <a:spcPct val="0"/>
        </a:spcAft>
        <a:defRPr sz="3200" b="1">
          <a:solidFill>
            <a:schemeClr val="bg1"/>
          </a:solidFill>
          <a:latin typeface="Arial" charset="0"/>
        </a:defRPr>
      </a:lvl3pPr>
      <a:lvl4pPr algn="l" rtl="0" eaLnBrk="0" fontAlgn="base" hangingPunct="0">
        <a:spcBef>
          <a:spcPct val="0"/>
        </a:spcBef>
        <a:spcAft>
          <a:spcPct val="0"/>
        </a:spcAft>
        <a:defRPr sz="3200" b="1">
          <a:solidFill>
            <a:schemeClr val="bg1"/>
          </a:solidFill>
          <a:latin typeface="Arial" charset="0"/>
        </a:defRPr>
      </a:lvl4pPr>
      <a:lvl5pPr algn="l" rtl="0" eaLnBrk="0" fontAlgn="base" hangingPunct="0">
        <a:spcBef>
          <a:spcPct val="0"/>
        </a:spcBef>
        <a:spcAft>
          <a:spcPct val="0"/>
        </a:spcAft>
        <a:defRPr sz="3200" b="1">
          <a:solidFill>
            <a:schemeClr val="bg1"/>
          </a:solidFill>
          <a:latin typeface="Arial" charset="0"/>
        </a:defRPr>
      </a:lvl5pPr>
      <a:lvl6pPr marL="457200" algn="l" rtl="0" eaLnBrk="0" fontAlgn="base" hangingPunct="0">
        <a:spcBef>
          <a:spcPct val="0"/>
        </a:spcBef>
        <a:spcAft>
          <a:spcPct val="0"/>
        </a:spcAft>
        <a:defRPr sz="3200" b="1">
          <a:solidFill>
            <a:schemeClr val="bg1"/>
          </a:solidFill>
          <a:latin typeface="Arial" charset="0"/>
        </a:defRPr>
      </a:lvl6pPr>
      <a:lvl7pPr marL="914400" algn="l" rtl="0" eaLnBrk="0" fontAlgn="base" hangingPunct="0">
        <a:spcBef>
          <a:spcPct val="0"/>
        </a:spcBef>
        <a:spcAft>
          <a:spcPct val="0"/>
        </a:spcAft>
        <a:defRPr sz="3200" b="1">
          <a:solidFill>
            <a:schemeClr val="bg1"/>
          </a:solidFill>
          <a:latin typeface="Arial" charset="0"/>
        </a:defRPr>
      </a:lvl7pPr>
      <a:lvl8pPr marL="1371600" algn="l" rtl="0" eaLnBrk="0" fontAlgn="base" hangingPunct="0">
        <a:spcBef>
          <a:spcPct val="0"/>
        </a:spcBef>
        <a:spcAft>
          <a:spcPct val="0"/>
        </a:spcAft>
        <a:defRPr sz="3200" b="1">
          <a:solidFill>
            <a:schemeClr val="bg1"/>
          </a:solidFill>
          <a:latin typeface="Arial" charset="0"/>
        </a:defRPr>
      </a:lvl8pPr>
      <a:lvl9pPr marL="1828800" algn="l" rtl="0" eaLnBrk="0" fontAlgn="base" hangingPunct="0">
        <a:spcBef>
          <a:spcPct val="0"/>
        </a:spcBef>
        <a:spcAft>
          <a:spcPct val="0"/>
        </a:spcAft>
        <a:defRPr sz="3200" b="1">
          <a:solidFill>
            <a:schemeClr val="bg1"/>
          </a:solidFill>
          <a:latin typeface="Arial" charset="0"/>
        </a:defRPr>
      </a:lvl9pPr>
    </p:titleStyle>
    <p:bodyStyle>
      <a:lvl1pPr marL="457200" indent="-457200" algn="l" rtl="0" eaLnBrk="0" fontAlgn="base" hangingPunct="0">
        <a:spcBef>
          <a:spcPct val="10000"/>
        </a:spcBef>
        <a:spcAft>
          <a:spcPct val="0"/>
        </a:spcAft>
        <a:buClr>
          <a:schemeClr val="accent2"/>
        </a:buClr>
        <a:buSzPct val="75000"/>
        <a:buFont typeface="Wingdings" pitchFamily="2" charset="2"/>
        <a:buChar char="l"/>
        <a:defRPr sz="2800">
          <a:solidFill>
            <a:schemeClr val="tx1"/>
          </a:solidFill>
          <a:latin typeface="+mn-lt"/>
          <a:ea typeface="+mn-ea"/>
          <a:cs typeface="+mn-cs"/>
        </a:defRPr>
      </a:lvl1pPr>
      <a:lvl2pPr marL="914400" indent="-342900" algn="l" rtl="0" eaLnBrk="0" fontAlgn="base" hangingPunct="0">
        <a:spcBef>
          <a:spcPct val="10000"/>
        </a:spcBef>
        <a:spcAft>
          <a:spcPct val="0"/>
        </a:spcAft>
        <a:buClr>
          <a:schemeClr val="accent2"/>
        </a:buClr>
        <a:buSzPct val="75000"/>
        <a:buFont typeface="Wingdings" pitchFamily="2" charset="2"/>
        <a:buChar char="l"/>
        <a:defRPr sz="2400">
          <a:solidFill>
            <a:schemeClr val="tx1"/>
          </a:solidFill>
          <a:latin typeface="+mn-lt"/>
        </a:defRPr>
      </a:lvl2pPr>
      <a:lvl3pPr marL="1371600" indent="-342900" algn="l" rtl="0" eaLnBrk="0" fontAlgn="base" hangingPunct="0">
        <a:spcBef>
          <a:spcPct val="10000"/>
        </a:spcBef>
        <a:spcAft>
          <a:spcPct val="0"/>
        </a:spcAft>
        <a:buClr>
          <a:schemeClr val="accent2"/>
        </a:buClr>
        <a:buSzPct val="75000"/>
        <a:buFont typeface="Wingdings" pitchFamily="2" charset="2"/>
        <a:buChar char="l"/>
        <a:defRPr sz="2400">
          <a:solidFill>
            <a:schemeClr val="tx1"/>
          </a:solidFill>
          <a:latin typeface="+mn-lt"/>
        </a:defRPr>
      </a:lvl3pPr>
      <a:lvl4pPr marL="1828800" indent="-342900" algn="l" rtl="0" eaLnBrk="0" fontAlgn="base" hangingPunct="0">
        <a:spcBef>
          <a:spcPct val="10000"/>
        </a:spcBef>
        <a:spcAft>
          <a:spcPct val="0"/>
        </a:spcAft>
        <a:buClr>
          <a:schemeClr val="accent2"/>
        </a:buClr>
        <a:buSzPct val="75000"/>
        <a:buFont typeface="Wingdings" pitchFamily="2" charset="2"/>
        <a:buChar char="l"/>
        <a:defRPr sz="2400">
          <a:solidFill>
            <a:schemeClr val="tx1"/>
          </a:solidFill>
          <a:latin typeface="+mn-lt"/>
        </a:defRPr>
      </a:lvl4pPr>
      <a:lvl5pPr marL="2286000" indent="-342900" algn="l" rtl="0" eaLnBrk="0" fontAlgn="base" hangingPunct="0">
        <a:spcBef>
          <a:spcPct val="10000"/>
        </a:spcBef>
        <a:spcAft>
          <a:spcPct val="0"/>
        </a:spcAft>
        <a:buClr>
          <a:schemeClr val="accent2"/>
        </a:buClr>
        <a:buSzPct val="75000"/>
        <a:buFont typeface="Wingdings" pitchFamily="2" charset="2"/>
        <a:buChar char="l"/>
        <a:defRPr sz="2400">
          <a:solidFill>
            <a:schemeClr val="tx1"/>
          </a:solidFill>
          <a:latin typeface="+mn-lt"/>
        </a:defRPr>
      </a:lvl5pPr>
      <a:lvl6pPr marL="2743200" indent="-342900" algn="l" rtl="0" eaLnBrk="0" fontAlgn="base" hangingPunct="0">
        <a:spcBef>
          <a:spcPct val="10000"/>
        </a:spcBef>
        <a:spcAft>
          <a:spcPct val="0"/>
        </a:spcAft>
        <a:buClr>
          <a:schemeClr val="accent2"/>
        </a:buClr>
        <a:buSzPct val="75000"/>
        <a:buFont typeface="Wingdings" pitchFamily="1" charset="2"/>
        <a:buChar char="l"/>
        <a:defRPr sz="2400">
          <a:solidFill>
            <a:schemeClr val="tx1"/>
          </a:solidFill>
          <a:latin typeface="+mn-lt"/>
        </a:defRPr>
      </a:lvl6pPr>
      <a:lvl7pPr marL="3200400" indent="-342900" algn="l" rtl="0" eaLnBrk="0" fontAlgn="base" hangingPunct="0">
        <a:spcBef>
          <a:spcPct val="10000"/>
        </a:spcBef>
        <a:spcAft>
          <a:spcPct val="0"/>
        </a:spcAft>
        <a:buClr>
          <a:schemeClr val="accent2"/>
        </a:buClr>
        <a:buSzPct val="75000"/>
        <a:buFont typeface="Wingdings" pitchFamily="1" charset="2"/>
        <a:buChar char="l"/>
        <a:defRPr sz="2400">
          <a:solidFill>
            <a:schemeClr val="tx1"/>
          </a:solidFill>
          <a:latin typeface="+mn-lt"/>
        </a:defRPr>
      </a:lvl7pPr>
      <a:lvl8pPr marL="3657600" indent="-342900" algn="l" rtl="0" eaLnBrk="0" fontAlgn="base" hangingPunct="0">
        <a:spcBef>
          <a:spcPct val="10000"/>
        </a:spcBef>
        <a:spcAft>
          <a:spcPct val="0"/>
        </a:spcAft>
        <a:buClr>
          <a:schemeClr val="accent2"/>
        </a:buClr>
        <a:buSzPct val="75000"/>
        <a:buFont typeface="Wingdings" pitchFamily="1" charset="2"/>
        <a:buChar char="l"/>
        <a:defRPr sz="2400">
          <a:solidFill>
            <a:schemeClr val="tx1"/>
          </a:solidFill>
          <a:latin typeface="+mn-lt"/>
        </a:defRPr>
      </a:lvl8pPr>
      <a:lvl9pPr marL="4114800" indent="-342900" algn="l" rtl="0" eaLnBrk="0" fontAlgn="base" hangingPunct="0">
        <a:spcBef>
          <a:spcPct val="10000"/>
        </a:spcBef>
        <a:spcAft>
          <a:spcPct val="0"/>
        </a:spcAft>
        <a:buClr>
          <a:schemeClr val="accent2"/>
        </a:buClr>
        <a:buSzPct val="75000"/>
        <a:buFont typeface="Wingdings" pitchFamily="1" charset="2"/>
        <a:buChar char="l"/>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dirty="0"/>
              <a:t>Intro to MIS - MGS351</a:t>
            </a:r>
          </a:p>
        </p:txBody>
      </p:sp>
      <p:sp>
        <p:nvSpPr>
          <p:cNvPr id="3075" name="Content Placeholder 2"/>
          <p:cNvSpPr>
            <a:spLocks noGrp="1"/>
          </p:cNvSpPr>
          <p:nvPr>
            <p:ph idx="1"/>
          </p:nvPr>
        </p:nvSpPr>
        <p:spPr/>
        <p:txBody>
          <a:bodyPr/>
          <a:lstStyle/>
          <a:p>
            <a:pPr algn="ctr" eaLnBrk="1" hangingPunct="1">
              <a:buFont typeface="Arial" pitchFamily="34" charset="0"/>
              <a:buNone/>
            </a:pPr>
            <a:endParaRPr lang="en-US" sz="3200" b="1" dirty="0"/>
          </a:p>
          <a:p>
            <a:pPr algn="ctr" eaLnBrk="1" hangingPunct="1">
              <a:buFont typeface="Arial" pitchFamily="34" charset="0"/>
              <a:buNone/>
            </a:pPr>
            <a:r>
              <a:rPr lang="en-US" sz="3600" dirty="0"/>
              <a:t>Information Systems Development</a:t>
            </a:r>
          </a:p>
          <a:p>
            <a:pPr algn="ctr" eaLnBrk="1" hangingPunct="1">
              <a:buFont typeface="Arial" pitchFamily="34" charset="0"/>
              <a:buNone/>
            </a:pPr>
            <a:endParaRPr lang="en-US" sz="3600" dirty="0"/>
          </a:p>
          <a:p>
            <a:pPr algn="ctr" eaLnBrk="1" hangingPunct="1">
              <a:buFont typeface="Arial" pitchFamily="34" charset="0"/>
              <a:buNone/>
            </a:pPr>
            <a:r>
              <a:rPr lang="en-US" sz="3600" dirty="0"/>
              <a:t>Chapter 10</a:t>
            </a:r>
          </a:p>
        </p:txBody>
      </p:sp>
    </p:spTree>
    <p:extLst>
      <p:ext uri="{BB962C8B-B14F-4D97-AF65-F5344CB8AC3E}">
        <p14:creationId xmlns:p14="http://schemas.microsoft.com/office/powerpoint/2010/main" val="443962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a:extLst>
              <a:ext uri="{FF2B5EF4-FFF2-40B4-BE49-F238E27FC236}">
                <a16:creationId xmlns:a16="http://schemas.microsoft.com/office/drawing/2014/main" id="{9323339F-B6A2-445D-B8AF-0580668EF931}"/>
              </a:ext>
            </a:extLst>
          </p:cNvPr>
          <p:cNvSpPr>
            <a:spLocks noGrp="1" noChangeArrowheads="1"/>
          </p:cNvSpPr>
          <p:nvPr>
            <p:ph type="body" idx="1"/>
          </p:nvPr>
        </p:nvSpPr>
        <p:spPr/>
        <p:txBody>
          <a:bodyPr/>
          <a:lstStyle/>
          <a:p>
            <a:r>
              <a:rPr lang="en-US" altLang="en-US" sz="3200" dirty="0"/>
              <a:t>Define the system to be developed.</a:t>
            </a:r>
          </a:p>
          <a:p>
            <a:endParaRPr lang="en-US" altLang="en-US" sz="3200" dirty="0"/>
          </a:p>
          <a:p>
            <a:r>
              <a:rPr lang="en-US" altLang="en-US" sz="3200" dirty="0"/>
              <a:t>Set the project scope.</a:t>
            </a:r>
          </a:p>
          <a:p>
            <a:endParaRPr lang="en-US" altLang="en-US" sz="3200" dirty="0"/>
          </a:p>
          <a:p>
            <a:r>
              <a:rPr lang="en-US" altLang="en-US" sz="3200" dirty="0"/>
              <a:t>Develop the project plan including tasks, resources, and timeframes.</a:t>
            </a:r>
          </a:p>
        </p:txBody>
      </p:sp>
      <p:sp>
        <p:nvSpPr>
          <p:cNvPr id="3" name="Title 2">
            <a:extLst>
              <a:ext uri="{FF2B5EF4-FFF2-40B4-BE49-F238E27FC236}">
                <a16:creationId xmlns:a16="http://schemas.microsoft.com/office/drawing/2014/main" id="{57E0FCD9-96A0-45B9-8096-817441CA1D22}"/>
              </a:ext>
            </a:extLst>
          </p:cNvPr>
          <p:cNvSpPr>
            <a:spLocks noGrp="1"/>
          </p:cNvSpPr>
          <p:nvPr>
            <p:ph type="title"/>
          </p:nvPr>
        </p:nvSpPr>
        <p:spPr/>
        <p:txBody>
          <a:bodyPr/>
          <a:lstStyle/>
          <a:p>
            <a:r>
              <a:rPr lang="en-US" dirty="0"/>
              <a:t>Preliminary Analysis</a:t>
            </a:r>
          </a:p>
        </p:txBody>
      </p:sp>
    </p:spTree>
    <p:extLst>
      <p:ext uri="{BB962C8B-B14F-4D97-AF65-F5344CB8AC3E}">
        <p14:creationId xmlns:p14="http://schemas.microsoft.com/office/powerpoint/2010/main" val="355252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a:extLst>
              <a:ext uri="{FF2B5EF4-FFF2-40B4-BE49-F238E27FC236}">
                <a16:creationId xmlns:a16="http://schemas.microsoft.com/office/drawing/2014/main" id="{E7A00FC3-3801-478D-9E28-71D5EEADE72C}"/>
              </a:ext>
            </a:extLst>
          </p:cNvPr>
          <p:cNvSpPr>
            <a:spLocks noGrp="1" noChangeArrowheads="1"/>
          </p:cNvSpPr>
          <p:nvPr>
            <p:ph type="body" idx="1"/>
          </p:nvPr>
        </p:nvSpPr>
        <p:spPr/>
        <p:txBody>
          <a:bodyPr/>
          <a:lstStyle/>
          <a:p>
            <a:r>
              <a:rPr lang="en-US" altLang="en-US" sz="3200" b="1" i="1" dirty="0"/>
              <a:t>Project</a:t>
            </a:r>
            <a:r>
              <a:rPr lang="en-US" altLang="en-US" sz="3200" dirty="0"/>
              <a:t> </a:t>
            </a:r>
            <a:r>
              <a:rPr lang="en-US" altLang="en-US" sz="3200" b="1" i="1" dirty="0"/>
              <a:t>scope document</a:t>
            </a:r>
            <a:r>
              <a:rPr lang="en-US" altLang="en-US" sz="3200" dirty="0"/>
              <a:t> - a written definition of the project scope and is usually no longer than a paragraph. </a:t>
            </a:r>
          </a:p>
          <a:p>
            <a:endParaRPr lang="en-US" altLang="en-US" sz="3200" dirty="0"/>
          </a:p>
          <a:p>
            <a:r>
              <a:rPr lang="en-US" altLang="en-US" sz="3200" b="1" i="1" dirty="0"/>
              <a:t>Project plan</a:t>
            </a:r>
            <a:r>
              <a:rPr lang="en-US" altLang="en-US" sz="3200" dirty="0"/>
              <a:t> - defines the what, when, and who questions of system development including all activities to be performed, the individuals, or resources, who will perform the activities, and the time required to complete each activity.</a:t>
            </a:r>
          </a:p>
        </p:txBody>
      </p:sp>
      <p:sp>
        <p:nvSpPr>
          <p:cNvPr id="3" name="Title 2">
            <a:extLst>
              <a:ext uri="{FF2B5EF4-FFF2-40B4-BE49-F238E27FC236}">
                <a16:creationId xmlns:a16="http://schemas.microsoft.com/office/drawing/2014/main" id="{4916013F-63C5-43A0-B954-C5A22726FEA8}"/>
              </a:ext>
            </a:extLst>
          </p:cNvPr>
          <p:cNvSpPr>
            <a:spLocks noGrp="1"/>
          </p:cNvSpPr>
          <p:nvPr>
            <p:ph type="title"/>
          </p:nvPr>
        </p:nvSpPr>
        <p:spPr/>
        <p:txBody>
          <a:bodyPr/>
          <a:lstStyle/>
          <a:p>
            <a:r>
              <a:rPr lang="en-US" dirty="0"/>
              <a:t>Preliminary Analysis</a:t>
            </a:r>
          </a:p>
        </p:txBody>
      </p:sp>
    </p:spTree>
    <p:extLst>
      <p:ext uri="{BB962C8B-B14F-4D97-AF65-F5344CB8AC3E}">
        <p14:creationId xmlns:p14="http://schemas.microsoft.com/office/powerpoint/2010/main" val="4112136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a:extLst>
              <a:ext uri="{FF2B5EF4-FFF2-40B4-BE49-F238E27FC236}">
                <a16:creationId xmlns:a16="http://schemas.microsoft.com/office/drawing/2014/main" id="{DB5CE957-CDDC-4130-BB57-34B366A6BB10}"/>
              </a:ext>
            </a:extLst>
          </p:cNvPr>
          <p:cNvSpPr>
            <a:spLocks noGrp="1" noChangeArrowheads="1"/>
          </p:cNvSpPr>
          <p:nvPr>
            <p:ph type="body" idx="1"/>
          </p:nvPr>
        </p:nvSpPr>
        <p:spPr/>
        <p:txBody>
          <a:bodyPr/>
          <a:lstStyle/>
          <a:p>
            <a:r>
              <a:rPr lang="en-US" altLang="en-US" sz="3200" b="1" i="1" dirty="0"/>
              <a:t>Project milestones</a:t>
            </a:r>
            <a:r>
              <a:rPr lang="en-US" altLang="en-US" sz="3200" dirty="0"/>
              <a:t> - represent key dates for which you need a certain group of activities performed. </a:t>
            </a:r>
          </a:p>
          <a:p>
            <a:endParaRPr lang="en-US" altLang="en-US" sz="3200" b="1" i="1" dirty="0"/>
          </a:p>
          <a:p>
            <a:r>
              <a:rPr lang="en-US" altLang="en-US" sz="3200" b="1" i="1" dirty="0"/>
              <a:t>Project manager -</a:t>
            </a:r>
            <a:r>
              <a:rPr lang="en-US" altLang="en-US" sz="3200" dirty="0"/>
              <a:t> an individual who is an expert in project planning and management, defines and develops the project plan and tracks the plan to ensure all key project milestones are completed on time. </a:t>
            </a:r>
          </a:p>
        </p:txBody>
      </p:sp>
      <p:sp>
        <p:nvSpPr>
          <p:cNvPr id="3" name="Title 2">
            <a:extLst>
              <a:ext uri="{FF2B5EF4-FFF2-40B4-BE49-F238E27FC236}">
                <a16:creationId xmlns:a16="http://schemas.microsoft.com/office/drawing/2014/main" id="{9BA9932E-7C01-4F90-8A65-370B8B8D9C68}"/>
              </a:ext>
            </a:extLst>
          </p:cNvPr>
          <p:cNvSpPr>
            <a:spLocks noGrp="1"/>
          </p:cNvSpPr>
          <p:nvPr>
            <p:ph type="title"/>
          </p:nvPr>
        </p:nvSpPr>
        <p:spPr/>
        <p:txBody>
          <a:bodyPr/>
          <a:lstStyle/>
          <a:p>
            <a:r>
              <a:rPr lang="en-US" dirty="0"/>
              <a:t>Preliminary Analysis</a:t>
            </a:r>
          </a:p>
        </p:txBody>
      </p:sp>
    </p:spTree>
    <p:extLst>
      <p:ext uri="{BB962C8B-B14F-4D97-AF65-F5344CB8AC3E}">
        <p14:creationId xmlns:p14="http://schemas.microsoft.com/office/powerpoint/2010/main" val="741644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7250" name="Rectangle 2">
            <a:extLst>
              <a:ext uri="{FF2B5EF4-FFF2-40B4-BE49-F238E27FC236}">
                <a16:creationId xmlns:a16="http://schemas.microsoft.com/office/drawing/2014/main" id="{012109D9-F2EF-4E9C-9736-3B8154F1F476}"/>
              </a:ext>
            </a:extLst>
          </p:cNvPr>
          <p:cNvSpPr>
            <a:spLocks noGrp="1" noChangeArrowheads="1"/>
          </p:cNvSpPr>
          <p:nvPr>
            <p:ph type="body" idx="1"/>
          </p:nvPr>
        </p:nvSpPr>
        <p:spPr>
          <a:xfrm>
            <a:off x="381000" y="1524000"/>
            <a:ext cx="8616950" cy="4648200"/>
          </a:xfrm>
        </p:spPr>
        <p:txBody>
          <a:bodyPr/>
          <a:lstStyle/>
          <a:p>
            <a:pPr>
              <a:lnSpc>
                <a:spcPct val="115000"/>
              </a:lnSpc>
              <a:spcBef>
                <a:spcPct val="30000"/>
              </a:spcBef>
              <a:buFont typeface="Monotype Sorts" pitchFamily="2" charset="2"/>
              <a:buNone/>
            </a:pPr>
            <a:r>
              <a:rPr lang="en-US" altLang="zh-TW" sz="3200" dirty="0">
                <a:ea typeface="新細明體" panose="020B0604030504040204" pitchFamily="18" charset="-120"/>
              </a:rPr>
              <a:t>Feasibility Study determines the probability of success of proposed system’s development project and assesses the project’s</a:t>
            </a:r>
          </a:p>
          <a:p>
            <a:pPr lvl="1">
              <a:lnSpc>
                <a:spcPct val="115000"/>
              </a:lnSpc>
              <a:spcBef>
                <a:spcPct val="30000"/>
              </a:spcBef>
            </a:pPr>
            <a:r>
              <a:rPr lang="en-US" altLang="zh-TW" sz="2800" dirty="0">
                <a:ea typeface="新細明體" panose="020B0604030504040204" pitchFamily="18" charset="-120"/>
              </a:rPr>
              <a:t>Technical feasibility</a:t>
            </a:r>
          </a:p>
          <a:p>
            <a:pPr lvl="1">
              <a:lnSpc>
                <a:spcPct val="115000"/>
              </a:lnSpc>
              <a:spcBef>
                <a:spcPct val="30000"/>
              </a:spcBef>
            </a:pPr>
            <a:r>
              <a:rPr lang="en-US" altLang="zh-TW" sz="2800" dirty="0">
                <a:ea typeface="新細明體" panose="020B0604030504040204" pitchFamily="18" charset="-120"/>
              </a:rPr>
              <a:t>Economic feasibility</a:t>
            </a:r>
          </a:p>
          <a:p>
            <a:pPr lvl="1">
              <a:lnSpc>
                <a:spcPct val="115000"/>
              </a:lnSpc>
              <a:spcBef>
                <a:spcPct val="30000"/>
              </a:spcBef>
            </a:pPr>
            <a:r>
              <a:rPr lang="en-US" altLang="zh-TW" sz="2800" dirty="0">
                <a:ea typeface="新細明體" panose="020B0604030504040204" pitchFamily="18" charset="-120"/>
              </a:rPr>
              <a:t>Behavioral feasibility</a:t>
            </a:r>
          </a:p>
        </p:txBody>
      </p:sp>
      <p:sp>
        <p:nvSpPr>
          <p:cNvPr id="3" name="Title 2">
            <a:extLst>
              <a:ext uri="{FF2B5EF4-FFF2-40B4-BE49-F238E27FC236}">
                <a16:creationId xmlns:a16="http://schemas.microsoft.com/office/drawing/2014/main" id="{A54B4707-CAF4-4263-BD63-AA536AA0EC37}"/>
              </a:ext>
            </a:extLst>
          </p:cNvPr>
          <p:cNvSpPr>
            <a:spLocks noGrp="1"/>
          </p:cNvSpPr>
          <p:nvPr>
            <p:ph type="title"/>
          </p:nvPr>
        </p:nvSpPr>
        <p:spPr/>
        <p:txBody>
          <a:bodyPr/>
          <a:lstStyle/>
          <a:p>
            <a:r>
              <a:rPr lang="en-US" dirty="0"/>
              <a:t>Preliminary Analysis</a:t>
            </a:r>
          </a:p>
        </p:txBody>
      </p:sp>
    </p:spTree>
    <p:extLst>
      <p:ext uri="{BB962C8B-B14F-4D97-AF65-F5344CB8AC3E}">
        <p14:creationId xmlns:p14="http://schemas.microsoft.com/office/powerpoint/2010/main" val="1847320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a:extLst>
              <a:ext uri="{FF2B5EF4-FFF2-40B4-BE49-F238E27FC236}">
                <a16:creationId xmlns:a16="http://schemas.microsoft.com/office/drawing/2014/main" id="{84965B09-A2E9-40BF-86EE-E2B21C7DB964}"/>
              </a:ext>
            </a:extLst>
          </p:cNvPr>
          <p:cNvSpPr>
            <a:spLocks noGrp="1" noChangeArrowheads="1"/>
          </p:cNvSpPr>
          <p:nvPr>
            <p:ph type="body" idx="1"/>
          </p:nvPr>
        </p:nvSpPr>
        <p:spPr>
          <a:xfrm>
            <a:off x="381000" y="1536700"/>
            <a:ext cx="8229600" cy="4635500"/>
          </a:xfrm>
        </p:spPr>
        <p:txBody>
          <a:bodyPr/>
          <a:lstStyle/>
          <a:p>
            <a:pPr>
              <a:spcBef>
                <a:spcPts val="1200"/>
              </a:spcBef>
            </a:pPr>
            <a:r>
              <a:rPr lang="en-US" altLang="en-US" sz="3200" dirty="0"/>
              <a:t>Involves the </a:t>
            </a:r>
            <a:r>
              <a:rPr lang="en-US" altLang="zh-TW" sz="3200" dirty="0"/>
              <a:t>examination of the business problem the organization plans to solve with information systems.</a:t>
            </a:r>
            <a:endParaRPr lang="en-US" altLang="en-US" sz="3200" dirty="0"/>
          </a:p>
          <a:p>
            <a:pPr>
              <a:spcBef>
                <a:spcPts val="1200"/>
              </a:spcBef>
            </a:pPr>
            <a:r>
              <a:rPr lang="en-US" altLang="en-US" sz="3200" dirty="0"/>
              <a:t>Requires end users and IT specialists to work together to gather, understand, and document the business requirements for the proposed system.  Joint Application Development (JAD) is often used to accomplish this.</a:t>
            </a:r>
            <a:endParaRPr lang="en-US" altLang="zh-TW" sz="3200" dirty="0"/>
          </a:p>
          <a:p>
            <a:pPr>
              <a:lnSpc>
                <a:spcPct val="90000"/>
              </a:lnSpc>
            </a:pPr>
            <a:endParaRPr lang="en-US" altLang="en-US" dirty="0"/>
          </a:p>
        </p:txBody>
      </p:sp>
      <p:sp>
        <p:nvSpPr>
          <p:cNvPr id="3" name="Title 2">
            <a:extLst>
              <a:ext uri="{FF2B5EF4-FFF2-40B4-BE49-F238E27FC236}">
                <a16:creationId xmlns:a16="http://schemas.microsoft.com/office/drawing/2014/main" id="{DA5071C5-CD97-4559-B765-0B6BEBE77943}"/>
              </a:ext>
            </a:extLst>
          </p:cNvPr>
          <p:cNvSpPr>
            <a:spLocks noGrp="1"/>
          </p:cNvSpPr>
          <p:nvPr>
            <p:ph type="title"/>
          </p:nvPr>
        </p:nvSpPr>
        <p:spPr/>
        <p:txBody>
          <a:bodyPr/>
          <a:lstStyle/>
          <a:p>
            <a:r>
              <a:rPr lang="en-US" dirty="0"/>
              <a:t>System Analysis</a:t>
            </a:r>
          </a:p>
        </p:txBody>
      </p:sp>
    </p:spTree>
    <p:extLst>
      <p:ext uri="{BB962C8B-B14F-4D97-AF65-F5344CB8AC3E}">
        <p14:creationId xmlns:p14="http://schemas.microsoft.com/office/powerpoint/2010/main" val="2119487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a:extLst>
              <a:ext uri="{FF2B5EF4-FFF2-40B4-BE49-F238E27FC236}">
                <a16:creationId xmlns:a16="http://schemas.microsoft.com/office/drawing/2014/main" id="{92E72C5C-9B81-4751-8491-89ABC3E9AD57}"/>
              </a:ext>
            </a:extLst>
          </p:cNvPr>
          <p:cNvSpPr>
            <a:spLocks noGrp="1" noChangeArrowheads="1"/>
          </p:cNvSpPr>
          <p:nvPr>
            <p:ph type="body" idx="1"/>
          </p:nvPr>
        </p:nvSpPr>
        <p:spPr>
          <a:xfrm>
            <a:off x="381000" y="1543050"/>
            <a:ext cx="8515350" cy="4629150"/>
          </a:xfrm>
        </p:spPr>
        <p:txBody>
          <a:bodyPr/>
          <a:lstStyle/>
          <a:p>
            <a:pPr>
              <a:lnSpc>
                <a:spcPct val="95000"/>
              </a:lnSpc>
            </a:pPr>
            <a:r>
              <a:rPr lang="en-US" altLang="en-US" b="1" i="1" dirty="0"/>
              <a:t>Requirements definition document</a:t>
            </a:r>
            <a:r>
              <a:rPr lang="en-US" altLang="en-US" dirty="0"/>
              <a:t> – prioritizes the business requirements and places them in a formal comprehensive document.  Requires a “sign off” (approval) by the knowledge workers.</a:t>
            </a:r>
            <a:endParaRPr lang="en-US" altLang="zh-TW" dirty="0">
              <a:ea typeface="新細明體" panose="020B0604030504040204" pitchFamily="18" charset="-120"/>
            </a:endParaRPr>
          </a:p>
          <a:p>
            <a:pPr>
              <a:lnSpc>
                <a:spcPct val="95000"/>
              </a:lnSpc>
            </a:pPr>
            <a:endParaRPr lang="en-US" altLang="zh-TW" dirty="0">
              <a:ea typeface="新細明體" panose="020B0604030504040204" pitchFamily="18" charset="-120"/>
            </a:endParaRPr>
          </a:p>
          <a:p>
            <a:pPr>
              <a:lnSpc>
                <a:spcPct val="95000"/>
              </a:lnSpc>
            </a:pPr>
            <a:r>
              <a:rPr lang="en-US" altLang="zh-TW" dirty="0">
                <a:ea typeface="新細明體" panose="020B0604030504040204" pitchFamily="18" charset="-120"/>
              </a:rPr>
              <a:t>May also include:</a:t>
            </a:r>
          </a:p>
          <a:p>
            <a:pPr lvl="1">
              <a:lnSpc>
                <a:spcPct val="95000"/>
              </a:lnSpc>
            </a:pPr>
            <a:r>
              <a:rPr lang="en-US" altLang="zh-TW" sz="2800" dirty="0">
                <a:ea typeface="新細明體" panose="020B0604030504040204" pitchFamily="18" charset="-120"/>
              </a:rPr>
              <a:t>Strengths and weaknesses of the existing system</a:t>
            </a:r>
          </a:p>
          <a:p>
            <a:pPr lvl="1">
              <a:lnSpc>
                <a:spcPct val="95000"/>
              </a:lnSpc>
            </a:pPr>
            <a:r>
              <a:rPr lang="en-US" altLang="zh-TW" sz="2800" dirty="0">
                <a:ea typeface="新細明體" panose="020B0604030504040204" pitchFamily="18" charset="-120"/>
              </a:rPr>
              <a:t>Functions that the new systems must have to solve the business problem</a:t>
            </a:r>
          </a:p>
          <a:p>
            <a:pPr lvl="1">
              <a:lnSpc>
                <a:spcPct val="95000"/>
              </a:lnSpc>
            </a:pPr>
            <a:r>
              <a:rPr lang="en-US" altLang="zh-TW" sz="2800" dirty="0">
                <a:ea typeface="新細明體" panose="020B0604030504040204" pitchFamily="18" charset="-120"/>
              </a:rPr>
              <a:t>User information requirements for the new systems</a:t>
            </a:r>
            <a:endParaRPr lang="en-US" altLang="en-US" sz="2800" dirty="0"/>
          </a:p>
        </p:txBody>
      </p:sp>
      <p:sp>
        <p:nvSpPr>
          <p:cNvPr id="3" name="Title 2">
            <a:extLst>
              <a:ext uri="{FF2B5EF4-FFF2-40B4-BE49-F238E27FC236}">
                <a16:creationId xmlns:a16="http://schemas.microsoft.com/office/drawing/2014/main" id="{DB9CE59F-D92C-4A74-AEBD-6829A63DCB74}"/>
              </a:ext>
            </a:extLst>
          </p:cNvPr>
          <p:cNvSpPr>
            <a:spLocks noGrp="1"/>
          </p:cNvSpPr>
          <p:nvPr>
            <p:ph type="title"/>
          </p:nvPr>
        </p:nvSpPr>
        <p:spPr/>
        <p:txBody>
          <a:bodyPr/>
          <a:lstStyle/>
          <a:p>
            <a:r>
              <a:rPr lang="en-US" dirty="0"/>
              <a:t>System Analysis</a:t>
            </a:r>
          </a:p>
        </p:txBody>
      </p:sp>
    </p:spTree>
    <p:extLst>
      <p:ext uri="{BB962C8B-B14F-4D97-AF65-F5344CB8AC3E}">
        <p14:creationId xmlns:p14="http://schemas.microsoft.com/office/powerpoint/2010/main" val="24289938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9298" name="Rectangle 2">
            <a:extLst>
              <a:ext uri="{FF2B5EF4-FFF2-40B4-BE49-F238E27FC236}">
                <a16:creationId xmlns:a16="http://schemas.microsoft.com/office/drawing/2014/main" id="{5FA4BD2C-864E-4165-94A9-DB0CC559AB7B}"/>
              </a:ext>
            </a:extLst>
          </p:cNvPr>
          <p:cNvSpPr>
            <a:spLocks noGrp="1" noChangeArrowheads="1"/>
          </p:cNvSpPr>
          <p:nvPr>
            <p:ph type="body" idx="1"/>
          </p:nvPr>
        </p:nvSpPr>
        <p:spPr>
          <a:xfrm>
            <a:off x="381000" y="1524000"/>
            <a:ext cx="8305800" cy="4648200"/>
          </a:xfrm>
        </p:spPr>
        <p:txBody>
          <a:bodyPr/>
          <a:lstStyle/>
          <a:p>
            <a:pPr>
              <a:spcBef>
                <a:spcPts val="1200"/>
              </a:spcBef>
            </a:pPr>
            <a:r>
              <a:rPr lang="en-US" altLang="en-US" sz="3200" dirty="0"/>
              <a:t>Develop a technical blueprint of how the proposed system will work and define the technical architecture.</a:t>
            </a:r>
            <a:endParaRPr lang="en-US" altLang="zh-TW" sz="3200" dirty="0">
              <a:ea typeface="新細明體" panose="020B0604030504040204" pitchFamily="18" charset="-120"/>
            </a:endParaRPr>
          </a:p>
          <a:p>
            <a:pPr>
              <a:spcBef>
                <a:spcPts val="1200"/>
              </a:spcBef>
            </a:pPr>
            <a:r>
              <a:rPr lang="en-US" altLang="zh-TW" sz="3200" dirty="0">
                <a:ea typeface="新細明體" panose="020B0604030504040204" pitchFamily="18" charset="-120"/>
              </a:rPr>
              <a:t>Technical design</a:t>
            </a:r>
          </a:p>
          <a:p>
            <a:pPr lvl="1">
              <a:spcBef>
                <a:spcPts val="1200"/>
              </a:spcBef>
            </a:pPr>
            <a:r>
              <a:rPr lang="en-US" altLang="zh-TW" sz="2800" dirty="0">
                <a:ea typeface="新細明體" panose="020B0604030504040204" pitchFamily="18" charset="-120"/>
              </a:rPr>
              <a:t>System outputs, inputs, and user interfaces</a:t>
            </a:r>
          </a:p>
          <a:p>
            <a:pPr lvl="1">
              <a:spcBef>
                <a:spcPts val="1200"/>
              </a:spcBef>
            </a:pPr>
            <a:r>
              <a:rPr lang="en-US" altLang="zh-TW" sz="2800" dirty="0">
                <a:ea typeface="新細明體" panose="020B0604030504040204" pitchFamily="18" charset="-120"/>
              </a:rPr>
              <a:t>Hardware, software, databases, telecommunications, personnel, and procedures</a:t>
            </a:r>
          </a:p>
          <a:p>
            <a:pPr lvl="1">
              <a:spcBef>
                <a:spcPts val="1200"/>
              </a:spcBef>
            </a:pPr>
            <a:r>
              <a:rPr lang="en-US" altLang="zh-TW" sz="2800" dirty="0">
                <a:ea typeface="新細明體" panose="020B0604030504040204" pitchFamily="18" charset="-120"/>
              </a:rPr>
              <a:t>How these components are integrated</a:t>
            </a:r>
          </a:p>
        </p:txBody>
      </p:sp>
      <p:sp>
        <p:nvSpPr>
          <p:cNvPr id="3" name="Title 2">
            <a:extLst>
              <a:ext uri="{FF2B5EF4-FFF2-40B4-BE49-F238E27FC236}">
                <a16:creationId xmlns:a16="http://schemas.microsoft.com/office/drawing/2014/main" id="{0DDF35F1-941D-4704-A34B-F474EDDB8CD0}"/>
              </a:ext>
            </a:extLst>
          </p:cNvPr>
          <p:cNvSpPr>
            <a:spLocks noGrp="1"/>
          </p:cNvSpPr>
          <p:nvPr>
            <p:ph type="title"/>
          </p:nvPr>
        </p:nvSpPr>
        <p:spPr/>
        <p:txBody>
          <a:bodyPr/>
          <a:lstStyle/>
          <a:p>
            <a:r>
              <a:rPr lang="en-US" dirty="0"/>
              <a:t>System Design</a:t>
            </a:r>
          </a:p>
        </p:txBody>
      </p:sp>
    </p:spTree>
    <p:extLst>
      <p:ext uri="{BB962C8B-B14F-4D97-AF65-F5344CB8AC3E}">
        <p14:creationId xmlns:p14="http://schemas.microsoft.com/office/powerpoint/2010/main" val="41271155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439298">
                                            <p:txEl>
                                              <p:pRg st="0" end="0"/>
                                            </p:txEl>
                                          </p:spTgt>
                                        </p:tgtEl>
                                        <p:attrNameLst>
                                          <p:attrName>style.visibility</p:attrName>
                                        </p:attrNameLst>
                                      </p:cBhvr>
                                      <p:to>
                                        <p:strVal val="visible"/>
                                      </p:to>
                                    </p:set>
                                    <p:animEffect transition="in" filter="barn(inHorizontal)">
                                      <p:cBhvr>
                                        <p:cTn id="7" dur="500"/>
                                        <p:tgtEl>
                                          <p:spTgt spid="43929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439298">
                                            <p:txEl>
                                              <p:pRg st="1" end="1"/>
                                            </p:txEl>
                                          </p:spTgt>
                                        </p:tgtEl>
                                        <p:attrNameLst>
                                          <p:attrName>style.visibility</p:attrName>
                                        </p:attrNameLst>
                                      </p:cBhvr>
                                      <p:to>
                                        <p:strVal val="visible"/>
                                      </p:to>
                                    </p:set>
                                    <p:animEffect transition="in" filter="barn(inHorizontal)">
                                      <p:cBhvr>
                                        <p:cTn id="12" dur="500"/>
                                        <p:tgtEl>
                                          <p:spTgt spid="439298">
                                            <p:txEl>
                                              <p:pRg st="1" end="1"/>
                                            </p:txEl>
                                          </p:spTgt>
                                        </p:tgtEl>
                                      </p:cBhvr>
                                    </p:animEffect>
                                  </p:childTnLst>
                                </p:cTn>
                              </p:par>
                              <p:par>
                                <p:cTn id="13" presetID="16" presetClass="entr" presetSubtype="26" fill="hold" grpId="0" nodeType="withEffect">
                                  <p:stCondLst>
                                    <p:cond delay="0"/>
                                  </p:stCondLst>
                                  <p:childTnLst>
                                    <p:set>
                                      <p:cBhvr>
                                        <p:cTn id="14" dur="1" fill="hold">
                                          <p:stCondLst>
                                            <p:cond delay="0"/>
                                          </p:stCondLst>
                                        </p:cTn>
                                        <p:tgtEl>
                                          <p:spTgt spid="439298">
                                            <p:txEl>
                                              <p:pRg st="2" end="2"/>
                                            </p:txEl>
                                          </p:spTgt>
                                        </p:tgtEl>
                                        <p:attrNameLst>
                                          <p:attrName>style.visibility</p:attrName>
                                        </p:attrNameLst>
                                      </p:cBhvr>
                                      <p:to>
                                        <p:strVal val="visible"/>
                                      </p:to>
                                    </p:set>
                                    <p:animEffect transition="in" filter="barn(inHorizontal)">
                                      <p:cBhvr>
                                        <p:cTn id="15" dur="500"/>
                                        <p:tgtEl>
                                          <p:spTgt spid="439298">
                                            <p:txEl>
                                              <p:pRg st="2" end="2"/>
                                            </p:txEl>
                                          </p:spTgt>
                                        </p:tgtEl>
                                      </p:cBhvr>
                                    </p:animEffect>
                                  </p:childTnLst>
                                </p:cTn>
                              </p:par>
                              <p:par>
                                <p:cTn id="16" presetID="16" presetClass="entr" presetSubtype="26" fill="hold" grpId="0" nodeType="withEffect">
                                  <p:stCondLst>
                                    <p:cond delay="0"/>
                                  </p:stCondLst>
                                  <p:childTnLst>
                                    <p:set>
                                      <p:cBhvr>
                                        <p:cTn id="17" dur="1" fill="hold">
                                          <p:stCondLst>
                                            <p:cond delay="0"/>
                                          </p:stCondLst>
                                        </p:cTn>
                                        <p:tgtEl>
                                          <p:spTgt spid="439298">
                                            <p:txEl>
                                              <p:pRg st="3" end="3"/>
                                            </p:txEl>
                                          </p:spTgt>
                                        </p:tgtEl>
                                        <p:attrNameLst>
                                          <p:attrName>style.visibility</p:attrName>
                                        </p:attrNameLst>
                                      </p:cBhvr>
                                      <p:to>
                                        <p:strVal val="visible"/>
                                      </p:to>
                                    </p:set>
                                    <p:animEffect transition="in" filter="barn(inHorizontal)">
                                      <p:cBhvr>
                                        <p:cTn id="18" dur="500"/>
                                        <p:tgtEl>
                                          <p:spTgt spid="439298">
                                            <p:txEl>
                                              <p:pRg st="3" end="3"/>
                                            </p:txEl>
                                          </p:spTgt>
                                        </p:tgtEl>
                                      </p:cBhvr>
                                    </p:animEffect>
                                  </p:childTnLst>
                                </p:cTn>
                              </p:par>
                              <p:par>
                                <p:cTn id="19" presetID="16" presetClass="entr" presetSubtype="26" fill="hold" grpId="0" nodeType="withEffect">
                                  <p:stCondLst>
                                    <p:cond delay="0"/>
                                  </p:stCondLst>
                                  <p:childTnLst>
                                    <p:set>
                                      <p:cBhvr>
                                        <p:cTn id="20" dur="1" fill="hold">
                                          <p:stCondLst>
                                            <p:cond delay="0"/>
                                          </p:stCondLst>
                                        </p:cTn>
                                        <p:tgtEl>
                                          <p:spTgt spid="439298">
                                            <p:txEl>
                                              <p:pRg st="4" end="4"/>
                                            </p:txEl>
                                          </p:spTgt>
                                        </p:tgtEl>
                                        <p:attrNameLst>
                                          <p:attrName>style.visibility</p:attrName>
                                        </p:attrNameLst>
                                      </p:cBhvr>
                                      <p:to>
                                        <p:strVal val="visible"/>
                                      </p:to>
                                    </p:set>
                                    <p:animEffect transition="in" filter="barn(inHorizontal)">
                                      <p:cBhvr>
                                        <p:cTn id="21" dur="500"/>
                                        <p:tgtEl>
                                          <p:spTgt spid="43929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9298" grpId="0" uiExpand="1" build="p" bldLvl="2"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22" name="Rectangle 2">
            <a:extLst>
              <a:ext uri="{FF2B5EF4-FFF2-40B4-BE49-F238E27FC236}">
                <a16:creationId xmlns:a16="http://schemas.microsoft.com/office/drawing/2014/main" id="{2674E54A-8A51-4799-8376-07E1C6646C62}"/>
              </a:ext>
            </a:extLst>
          </p:cNvPr>
          <p:cNvSpPr>
            <a:spLocks noGrp="1" noChangeArrowheads="1"/>
          </p:cNvSpPr>
          <p:nvPr>
            <p:ph type="body" idx="1"/>
          </p:nvPr>
        </p:nvSpPr>
        <p:spPr>
          <a:xfrm>
            <a:off x="381000" y="1543050"/>
            <a:ext cx="8305800" cy="4552950"/>
          </a:xfrm>
        </p:spPr>
        <p:txBody>
          <a:bodyPr/>
          <a:lstStyle/>
          <a:p>
            <a:r>
              <a:rPr lang="en-US" altLang="zh-TW" sz="3200" dirty="0">
                <a:ea typeface="新細明體" panose="020B0604030504040204" pitchFamily="18" charset="-120"/>
              </a:rPr>
              <a:t>The translation of the design specifications into computer code which becomes the actual system.</a:t>
            </a:r>
          </a:p>
          <a:p>
            <a:endParaRPr lang="en-US" altLang="zh-TW" sz="3200" dirty="0">
              <a:ea typeface="新細明體" panose="020B0604030504040204" pitchFamily="18" charset="-120"/>
            </a:endParaRPr>
          </a:p>
          <a:p>
            <a:r>
              <a:rPr lang="en-US" altLang="en-US" sz="3200" dirty="0"/>
              <a:t>Also, build the technical architecture, databases and programs.</a:t>
            </a:r>
            <a:endParaRPr lang="en-US" altLang="zh-TW" sz="3200" dirty="0">
              <a:ea typeface="新細明體" panose="020B0604030504040204" pitchFamily="18" charset="-120"/>
            </a:endParaRPr>
          </a:p>
        </p:txBody>
      </p:sp>
      <p:sp>
        <p:nvSpPr>
          <p:cNvPr id="3" name="Title 2">
            <a:extLst>
              <a:ext uri="{FF2B5EF4-FFF2-40B4-BE49-F238E27FC236}">
                <a16:creationId xmlns:a16="http://schemas.microsoft.com/office/drawing/2014/main" id="{FFA5D6BA-756A-4FB9-A355-9AAE06E45B96}"/>
              </a:ext>
            </a:extLst>
          </p:cNvPr>
          <p:cNvSpPr>
            <a:spLocks noGrp="1"/>
          </p:cNvSpPr>
          <p:nvPr>
            <p:ph type="title"/>
          </p:nvPr>
        </p:nvSpPr>
        <p:spPr/>
        <p:txBody>
          <a:bodyPr/>
          <a:lstStyle/>
          <a:p>
            <a:r>
              <a:rPr lang="en-US" dirty="0"/>
              <a:t>Programming</a:t>
            </a:r>
          </a:p>
        </p:txBody>
      </p:sp>
    </p:spTree>
    <p:extLst>
      <p:ext uri="{BB962C8B-B14F-4D97-AF65-F5344CB8AC3E}">
        <p14:creationId xmlns:p14="http://schemas.microsoft.com/office/powerpoint/2010/main" val="459646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1346" name="Rectangle 2">
            <a:extLst>
              <a:ext uri="{FF2B5EF4-FFF2-40B4-BE49-F238E27FC236}">
                <a16:creationId xmlns:a16="http://schemas.microsoft.com/office/drawing/2014/main" id="{ABD89A28-C34C-48A9-A5C2-417391E503A9}"/>
              </a:ext>
            </a:extLst>
          </p:cNvPr>
          <p:cNvSpPr>
            <a:spLocks noGrp="1" noChangeArrowheads="1"/>
          </p:cNvSpPr>
          <p:nvPr>
            <p:ph type="body" idx="1"/>
          </p:nvPr>
        </p:nvSpPr>
        <p:spPr>
          <a:xfrm>
            <a:off x="381000" y="1530350"/>
            <a:ext cx="8305800" cy="4718050"/>
          </a:xfrm>
        </p:spPr>
        <p:txBody>
          <a:bodyPr/>
          <a:lstStyle/>
          <a:p>
            <a:pPr>
              <a:spcAft>
                <a:spcPct val="15000"/>
              </a:spcAft>
            </a:pPr>
            <a:r>
              <a:rPr lang="en-US" altLang="zh-TW" sz="3200" dirty="0">
                <a:ea typeface="新細明體" panose="020B0604030504040204" pitchFamily="18" charset="-120"/>
              </a:rPr>
              <a:t>Checks to see if the computer code will produce the expected and desired results under certain conditions</a:t>
            </a:r>
          </a:p>
          <a:p>
            <a:pPr>
              <a:spcAft>
                <a:spcPct val="15000"/>
              </a:spcAft>
            </a:pPr>
            <a:r>
              <a:rPr lang="en-US" altLang="zh-TW" sz="3200" dirty="0">
                <a:ea typeface="新細明體" panose="020B0604030504040204" pitchFamily="18" charset="-120"/>
              </a:rPr>
              <a:t>Syntax errors - misspelled word or a misplaced comma</a:t>
            </a:r>
          </a:p>
          <a:p>
            <a:pPr>
              <a:spcAft>
                <a:spcPct val="15000"/>
              </a:spcAft>
            </a:pPr>
            <a:r>
              <a:rPr lang="en-US" altLang="zh-TW" sz="3200" dirty="0">
                <a:ea typeface="新細明體" panose="020B0604030504040204" pitchFamily="18" charset="-120"/>
              </a:rPr>
              <a:t>Logic errors - permit the program to run, but result in incorrect output</a:t>
            </a:r>
          </a:p>
          <a:p>
            <a:pPr>
              <a:spcAft>
                <a:spcPct val="15000"/>
              </a:spcAft>
            </a:pPr>
            <a:r>
              <a:rPr lang="en-US" altLang="en-US" sz="3200" dirty="0">
                <a:ea typeface="新細明體" panose="020B0604030504040204" pitchFamily="18" charset="-120"/>
              </a:rPr>
              <a:t>Unit testing, system testing, acceptance testing, test plan</a:t>
            </a:r>
            <a:endParaRPr lang="en-US" altLang="zh-TW" sz="3200" dirty="0">
              <a:ea typeface="新細明體" panose="020B0604030504040204" pitchFamily="18" charset="-120"/>
            </a:endParaRPr>
          </a:p>
        </p:txBody>
      </p:sp>
      <p:sp>
        <p:nvSpPr>
          <p:cNvPr id="3" name="Title 2">
            <a:extLst>
              <a:ext uri="{FF2B5EF4-FFF2-40B4-BE49-F238E27FC236}">
                <a16:creationId xmlns:a16="http://schemas.microsoft.com/office/drawing/2014/main" id="{1A002151-DA88-4EAE-BB1D-47CEE6068C0C}"/>
              </a:ext>
            </a:extLst>
          </p:cNvPr>
          <p:cNvSpPr>
            <a:spLocks noGrp="1"/>
          </p:cNvSpPr>
          <p:nvPr>
            <p:ph type="title"/>
          </p:nvPr>
        </p:nvSpPr>
        <p:spPr/>
        <p:txBody>
          <a:bodyPr/>
          <a:lstStyle/>
          <a:p>
            <a:r>
              <a:rPr lang="en-US" dirty="0"/>
              <a:t>Testing</a:t>
            </a:r>
          </a:p>
        </p:txBody>
      </p:sp>
    </p:spTree>
    <p:extLst>
      <p:ext uri="{BB962C8B-B14F-4D97-AF65-F5344CB8AC3E}">
        <p14:creationId xmlns:p14="http://schemas.microsoft.com/office/powerpoint/2010/main" val="11120065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441346">
                                            <p:txEl>
                                              <p:pRg st="0" end="0"/>
                                            </p:txEl>
                                          </p:spTgt>
                                        </p:tgtEl>
                                        <p:attrNameLst>
                                          <p:attrName>style.visibility</p:attrName>
                                        </p:attrNameLst>
                                      </p:cBhvr>
                                      <p:to>
                                        <p:strVal val="visible"/>
                                      </p:to>
                                    </p:set>
                                    <p:animEffect transition="in" filter="barn(inHorizontal)">
                                      <p:cBhvr>
                                        <p:cTn id="7" dur="500"/>
                                        <p:tgtEl>
                                          <p:spTgt spid="44134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441346">
                                            <p:txEl>
                                              <p:pRg st="1" end="1"/>
                                            </p:txEl>
                                          </p:spTgt>
                                        </p:tgtEl>
                                        <p:attrNameLst>
                                          <p:attrName>style.visibility</p:attrName>
                                        </p:attrNameLst>
                                      </p:cBhvr>
                                      <p:to>
                                        <p:strVal val="visible"/>
                                      </p:to>
                                    </p:set>
                                    <p:animEffect transition="in" filter="barn(inHorizontal)">
                                      <p:cBhvr>
                                        <p:cTn id="12" dur="500"/>
                                        <p:tgtEl>
                                          <p:spTgt spid="44134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441346">
                                            <p:txEl>
                                              <p:pRg st="2" end="2"/>
                                            </p:txEl>
                                          </p:spTgt>
                                        </p:tgtEl>
                                        <p:attrNameLst>
                                          <p:attrName>style.visibility</p:attrName>
                                        </p:attrNameLst>
                                      </p:cBhvr>
                                      <p:to>
                                        <p:strVal val="visible"/>
                                      </p:to>
                                    </p:set>
                                    <p:animEffect transition="in" filter="barn(inHorizontal)">
                                      <p:cBhvr>
                                        <p:cTn id="17" dur="500"/>
                                        <p:tgtEl>
                                          <p:spTgt spid="44134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441346">
                                            <p:txEl>
                                              <p:pRg st="3" end="3"/>
                                            </p:txEl>
                                          </p:spTgt>
                                        </p:tgtEl>
                                        <p:attrNameLst>
                                          <p:attrName>style.visibility</p:attrName>
                                        </p:attrNameLst>
                                      </p:cBhvr>
                                      <p:to>
                                        <p:strVal val="visible"/>
                                      </p:to>
                                    </p:set>
                                    <p:animEffect transition="in" filter="barn(inHorizontal)">
                                      <p:cBhvr>
                                        <p:cTn id="22" dur="500"/>
                                        <p:tgtEl>
                                          <p:spTgt spid="44134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1346" grpId="0" build="p" bldLvl="2"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a:extLst>
              <a:ext uri="{FF2B5EF4-FFF2-40B4-BE49-F238E27FC236}">
                <a16:creationId xmlns:a16="http://schemas.microsoft.com/office/drawing/2014/main" id="{7183A23C-B470-4A7B-9E0A-9329488F0034}"/>
              </a:ext>
            </a:extLst>
          </p:cNvPr>
          <p:cNvGrpSpPr>
            <a:grpSpLocks/>
          </p:cNvGrpSpPr>
          <p:nvPr/>
        </p:nvGrpSpPr>
        <p:grpSpPr bwMode="auto">
          <a:xfrm>
            <a:off x="552450" y="1600200"/>
            <a:ext cx="8264525" cy="5119688"/>
            <a:chOff x="348" y="1008"/>
            <a:chExt cx="5206" cy="3225"/>
          </a:xfrm>
        </p:grpSpPr>
        <p:sp>
          <p:nvSpPr>
            <p:cNvPr id="21508" name="Text Box 7">
              <a:extLst>
                <a:ext uri="{FF2B5EF4-FFF2-40B4-BE49-F238E27FC236}">
                  <a16:creationId xmlns:a16="http://schemas.microsoft.com/office/drawing/2014/main" id="{9712A93E-6F75-4BB6-A7E8-D039768DA20D}"/>
                </a:ext>
              </a:extLst>
            </p:cNvPr>
            <p:cNvSpPr txBox="1">
              <a:spLocks noChangeArrowheads="1"/>
            </p:cNvSpPr>
            <p:nvPr/>
          </p:nvSpPr>
          <p:spPr bwMode="auto">
            <a:xfrm>
              <a:off x="2364" y="4002"/>
              <a:ext cx="88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endParaRPr lang="en-US" altLang="en-US" sz="1800" b="1">
                <a:solidFill>
                  <a:srgbClr val="0336B7"/>
                </a:solidFill>
                <a:latin typeface="Arial" panose="020B0604020202020204" pitchFamily="34" charset="0"/>
              </a:endParaRPr>
            </a:p>
          </p:txBody>
        </p:sp>
        <p:pic>
          <p:nvPicPr>
            <p:cNvPr id="21509" name="Picture 8" descr="fig 12-6">
              <a:extLst>
                <a:ext uri="{FF2B5EF4-FFF2-40B4-BE49-F238E27FC236}">
                  <a16:creationId xmlns:a16="http://schemas.microsoft.com/office/drawing/2014/main" id="{05DDE004-CD01-43A8-A120-1968B6A260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8" y="1008"/>
              <a:ext cx="5206" cy="28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 name="Title 3">
            <a:extLst>
              <a:ext uri="{FF2B5EF4-FFF2-40B4-BE49-F238E27FC236}">
                <a16:creationId xmlns:a16="http://schemas.microsoft.com/office/drawing/2014/main" id="{F30DED0B-34AB-487B-9646-DCF10C2FE356}"/>
              </a:ext>
            </a:extLst>
          </p:cNvPr>
          <p:cNvSpPr>
            <a:spLocks noGrp="1"/>
          </p:cNvSpPr>
          <p:nvPr>
            <p:ph type="title"/>
          </p:nvPr>
        </p:nvSpPr>
        <p:spPr/>
        <p:txBody>
          <a:bodyPr/>
          <a:lstStyle/>
          <a:p>
            <a:r>
              <a:rPr lang="en-US" dirty="0"/>
              <a:t>Test Plan</a:t>
            </a:r>
          </a:p>
        </p:txBody>
      </p:sp>
    </p:spTree>
    <p:extLst>
      <p:ext uri="{BB962C8B-B14F-4D97-AF65-F5344CB8AC3E}">
        <p14:creationId xmlns:p14="http://schemas.microsoft.com/office/powerpoint/2010/main" val="911177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dirty="0"/>
              <a:t>Overview</a:t>
            </a:r>
          </a:p>
        </p:txBody>
      </p:sp>
      <p:sp>
        <p:nvSpPr>
          <p:cNvPr id="6147" name="Rectangle 3"/>
          <p:cNvSpPr>
            <a:spLocks noGrp="1" noChangeArrowheads="1"/>
          </p:cNvSpPr>
          <p:nvPr>
            <p:ph type="body" idx="1"/>
          </p:nvPr>
        </p:nvSpPr>
        <p:spPr>
          <a:xfrm>
            <a:off x="381000" y="1301049"/>
            <a:ext cx="8534400" cy="4252452"/>
          </a:xfrm>
        </p:spPr>
        <p:txBody>
          <a:bodyPr/>
          <a:lstStyle/>
          <a:p>
            <a:pPr>
              <a:spcBef>
                <a:spcPts val="600"/>
              </a:spcBef>
              <a:spcAft>
                <a:spcPts val="600"/>
              </a:spcAft>
            </a:pPr>
            <a:r>
              <a:rPr lang="en-US" altLang="zh-TW" sz="3600" dirty="0">
                <a:ea typeface="新細明體" panose="020B0604030504040204" pitchFamily="18" charset="-120"/>
              </a:rPr>
              <a:t>Organizational Change</a:t>
            </a:r>
          </a:p>
          <a:p>
            <a:pPr>
              <a:spcBef>
                <a:spcPts val="600"/>
              </a:spcBef>
              <a:spcAft>
                <a:spcPts val="600"/>
              </a:spcAft>
            </a:pPr>
            <a:r>
              <a:rPr lang="en-US" altLang="zh-TW" sz="3600" dirty="0">
                <a:ea typeface="新細明體" panose="020B0604030504040204" pitchFamily="18" charset="-120"/>
              </a:rPr>
              <a:t>System Development Methodologies</a:t>
            </a:r>
          </a:p>
          <a:p>
            <a:pPr lvl="1">
              <a:spcBef>
                <a:spcPts val="600"/>
              </a:spcBef>
              <a:spcAft>
                <a:spcPts val="600"/>
              </a:spcAft>
            </a:pPr>
            <a:r>
              <a:rPr lang="en-US" altLang="zh-TW" sz="3200" dirty="0">
                <a:ea typeface="新細明體" panose="020B0604030504040204" pitchFamily="18" charset="-120"/>
              </a:rPr>
              <a:t>Systems Development Life Cycle (SDLC)</a:t>
            </a:r>
          </a:p>
          <a:p>
            <a:pPr lvl="1">
              <a:spcBef>
                <a:spcPts val="600"/>
              </a:spcBef>
              <a:spcAft>
                <a:spcPts val="600"/>
              </a:spcAft>
            </a:pPr>
            <a:r>
              <a:rPr lang="en-US" altLang="zh-TW" sz="3200" dirty="0">
                <a:ea typeface="新細明體" panose="020B0604030504040204" pitchFamily="18" charset="-120"/>
              </a:rPr>
              <a:t>Rapid Application Development (Prototyping)</a:t>
            </a:r>
          </a:p>
          <a:p>
            <a:pPr lvl="1">
              <a:spcBef>
                <a:spcPts val="600"/>
              </a:spcBef>
              <a:spcAft>
                <a:spcPts val="600"/>
              </a:spcAft>
            </a:pPr>
            <a:r>
              <a:rPr lang="en-US" altLang="zh-TW" sz="3200" dirty="0">
                <a:ea typeface="新細明體" panose="020B0604030504040204" pitchFamily="18" charset="-120"/>
              </a:rPr>
              <a:t>Agile Methodology</a:t>
            </a:r>
          </a:p>
          <a:p>
            <a:pPr lvl="1">
              <a:spcBef>
                <a:spcPts val="600"/>
              </a:spcBef>
              <a:spcAft>
                <a:spcPts val="600"/>
              </a:spcAft>
            </a:pPr>
            <a:r>
              <a:rPr lang="en-US" altLang="zh-TW" sz="3200" dirty="0">
                <a:ea typeface="新細明體" panose="020B0604030504040204" pitchFamily="18" charset="-120"/>
              </a:rPr>
              <a:t>Lean Methodology</a:t>
            </a:r>
            <a:endParaRPr lang="en-US" altLang="zh-TW" sz="3600" dirty="0">
              <a:ea typeface="新細明體" panose="020B0604030504040204" pitchFamily="18" charset="-120"/>
            </a:endParaRPr>
          </a:p>
          <a:p>
            <a:pPr>
              <a:spcBef>
                <a:spcPts val="600"/>
              </a:spcBef>
              <a:spcAft>
                <a:spcPts val="600"/>
              </a:spcAft>
            </a:pPr>
            <a:r>
              <a:rPr lang="en-US" altLang="zh-TW" sz="3600" dirty="0">
                <a:ea typeface="新細明體" panose="020B0604030504040204" pitchFamily="18" charset="-120"/>
              </a:rPr>
              <a:t>Outsourcing</a:t>
            </a:r>
          </a:p>
        </p:txBody>
      </p:sp>
    </p:spTree>
    <p:extLst>
      <p:ext uri="{BB962C8B-B14F-4D97-AF65-F5344CB8AC3E}">
        <p14:creationId xmlns:p14="http://schemas.microsoft.com/office/powerpoint/2010/main" val="34272008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2370" name="Rectangle 2">
            <a:extLst>
              <a:ext uri="{FF2B5EF4-FFF2-40B4-BE49-F238E27FC236}">
                <a16:creationId xmlns:a16="http://schemas.microsoft.com/office/drawing/2014/main" id="{BBC48DD3-1223-4661-83E1-A72DB053B8B5}"/>
              </a:ext>
            </a:extLst>
          </p:cNvPr>
          <p:cNvSpPr>
            <a:spLocks noGrp="1" noChangeArrowheads="1"/>
          </p:cNvSpPr>
          <p:nvPr>
            <p:ph type="body" idx="1"/>
          </p:nvPr>
        </p:nvSpPr>
        <p:spPr>
          <a:xfrm>
            <a:off x="381000" y="1549400"/>
            <a:ext cx="8305800" cy="4470400"/>
          </a:xfrm>
        </p:spPr>
        <p:txBody>
          <a:bodyPr/>
          <a:lstStyle/>
          <a:p>
            <a:pPr>
              <a:spcBef>
                <a:spcPts val="1200"/>
              </a:spcBef>
            </a:pPr>
            <a:r>
              <a:rPr lang="en-US" altLang="zh-TW" sz="3200" dirty="0">
                <a:ea typeface="新細明體" panose="020B0604030504040204" pitchFamily="18" charset="-120"/>
              </a:rPr>
              <a:t>The process of converting from the old system to the new system. Four implementation strategies:</a:t>
            </a:r>
          </a:p>
          <a:p>
            <a:pPr lvl="1">
              <a:spcBef>
                <a:spcPts val="1200"/>
              </a:spcBef>
            </a:pPr>
            <a:r>
              <a:rPr lang="en-US" altLang="zh-TW" sz="2800" dirty="0">
                <a:ea typeface="新細明體" panose="020B0604030504040204" pitchFamily="18" charset="-120"/>
              </a:rPr>
              <a:t>Parallel</a:t>
            </a:r>
          </a:p>
          <a:p>
            <a:pPr lvl="1">
              <a:spcBef>
                <a:spcPts val="1200"/>
              </a:spcBef>
            </a:pPr>
            <a:r>
              <a:rPr lang="en-US" altLang="zh-TW" sz="2800" dirty="0">
                <a:ea typeface="新細明體" panose="020B0604030504040204" pitchFamily="18" charset="-120"/>
              </a:rPr>
              <a:t>Direct cutover</a:t>
            </a:r>
          </a:p>
          <a:p>
            <a:pPr lvl="1">
              <a:spcBef>
                <a:spcPts val="1200"/>
              </a:spcBef>
            </a:pPr>
            <a:r>
              <a:rPr lang="en-US" altLang="zh-TW" sz="2800" dirty="0">
                <a:ea typeface="新細明體" panose="020B0604030504040204" pitchFamily="18" charset="-120"/>
              </a:rPr>
              <a:t>Pilot</a:t>
            </a:r>
          </a:p>
          <a:p>
            <a:pPr lvl="1">
              <a:spcBef>
                <a:spcPts val="1200"/>
              </a:spcBef>
            </a:pPr>
            <a:r>
              <a:rPr lang="en-US" altLang="zh-TW" sz="2800" dirty="0">
                <a:ea typeface="新細明體" panose="020B0604030504040204" pitchFamily="18" charset="-120"/>
              </a:rPr>
              <a:t>Phased</a:t>
            </a:r>
          </a:p>
          <a:p>
            <a:pPr>
              <a:spcBef>
                <a:spcPts val="1200"/>
              </a:spcBef>
            </a:pPr>
            <a:r>
              <a:rPr lang="en-US" altLang="zh-TW" sz="3200" dirty="0">
                <a:ea typeface="新細明體" panose="020B0604030504040204" pitchFamily="18" charset="-120"/>
              </a:rPr>
              <a:t>User documentation and training help to facilitate the conversion process</a:t>
            </a:r>
          </a:p>
        </p:txBody>
      </p:sp>
      <p:sp>
        <p:nvSpPr>
          <p:cNvPr id="3" name="Title 2">
            <a:extLst>
              <a:ext uri="{FF2B5EF4-FFF2-40B4-BE49-F238E27FC236}">
                <a16:creationId xmlns:a16="http://schemas.microsoft.com/office/drawing/2014/main" id="{EAD09D0F-038E-4CAB-A59F-5441F6455001}"/>
              </a:ext>
            </a:extLst>
          </p:cNvPr>
          <p:cNvSpPr>
            <a:spLocks noGrp="1"/>
          </p:cNvSpPr>
          <p:nvPr>
            <p:ph type="title"/>
          </p:nvPr>
        </p:nvSpPr>
        <p:spPr/>
        <p:txBody>
          <a:bodyPr/>
          <a:lstStyle/>
          <a:p>
            <a:r>
              <a:rPr lang="en-US" dirty="0"/>
              <a:t>Implementation</a:t>
            </a:r>
          </a:p>
        </p:txBody>
      </p:sp>
    </p:spTree>
    <p:extLst>
      <p:ext uri="{BB962C8B-B14F-4D97-AF65-F5344CB8AC3E}">
        <p14:creationId xmlns:p14="http://schemas.microsoft.com/office/powerpoint/2010/main" val="18176151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442370">
                                            <p:txEl>
                                              <p:pRg st="0" end="0"/>
                                            </p:txEl>
                                          </p:spTgt>
                                        </p:tgtEl>
                                        <p:attrNameLst>
                                          <p:attrName>style.visibility</p:attrName>
                                        </p:attrNameLst>
                                      </p:cBhvr>
                                      <p:to>
                                        <p:strVal val="visible"/>
                                      </p:to>
                                    </p:set>
                                    <p:animEffect transition="in" filter="barn(inHorizontal)">
                                      <p:cBhvr>
                                        <p:cTn id="7" dur="500"/>
                                        <p:tgtEl>
                                          <p:spTgt spid="442370">
                                            <p:txEl>
                                              <p:pRg st="0" end="0"/>
                                            </p:txEl>
                                          </p:spTgt>
                                        </p:tgtEl>
                                      </p:cBhvr>
                                    </p:animEffect>
                                  </p:childTnLst>
                                </p:cTn>
                              </p:par>
                              <p:par>
                                <p:cTn id="8" presetID="16" presetClass="entr" presetSubtype="26" fill="hold" grpId="0" nodeType="withEffect">
                                  <p:stCondLst>
                                    <p:cond delay="0"/>
                                  </p:stCondLst>
                                  <p:childTnLst>
                                    <p:set>
                                      <p:cBhvr>
                                        <p:cTn id="9" dur="1" fill="hold">
                                          <p:stCondLst>
                                            <p:cond delay="0"/>
                                          </p:stCondLst>
                                        </p:cTn>
                                        <p:tgtEl>
                                          <p:spTgt spid="442370">
                                            <p:txEl>
                                              <p:pRg st="1" end="1"/>
                                            </p:txEl>
                                          </p:spTgt>
                                        </p:tgtEl>
                                        <p:attrNameLst>
                                          <p:attrName>style.visibility</p:attrName>
                                        </p:attrNameLst>
                                      </p:cBhvr>
                                      <p:to>
                                        <p:strVal val="visible"/>
                                      </p:to>
                                    </p:set>
                                    <p:animEffect transition="in" filter="barn(inHorizontal)">
                                      <p:cBhvr>
                                        <p:cTn id="10" dur="500"/>
                                        <p:tgtEl>
                                          <p:spTgt spid="442370">
                                            <p:txEl>
                                              <p:pRg st="1" end="1"/>
                                            </p:txEl>
                                          </p:spTgt>
                                        </p:tgtEl>
                                      </p:cBhvr>
                                    </p:animEffect>
                                  </p:childTnLst>
                                </p:cTn>
                              </p:par>
                              <p:par>
                                <p:cTn id="11" presetID="16" presetClass="entr" presetSubtype="26" fill="hold" grpId="0" nodeType="withEffect">
                                  <p:stCondLst>
                                    <p:cond delay="0"/>
                                  </p:stCondLst>
                                  <p:childTnLst>
                                    <p:set>
                                      <p:cBhvr>
                                        <p:cTn id="12" dur="1" fill="hold">
                                          <p:stCondLst>
                                            <p:cond delay="0"/>
                                          </p:stCondLst>
                                        </p:cTn>
                                        <p:tgtEl>
                                          <p:spTgt spid="442370">
                                            <p:txEl>
                                              <p:pRg st="2" end="2"/>
                                            </p:txEl>
                                          </p:spTgt>
                                        </p:tgtEl>
                                        <p:attrNameLst>
                                          <p:attrName>style.visibility</p:attrName>
                                        </p:attrNameLst>
                                      </p:cBhvr>
                                      <p:to>
                                        <p:strVal val="visible"/>
                                      </p:to>
                                    </p:set>
                                    <p:animEffect transition="in" filter="barn(inHorizontal)">
                                      <p:cBhvr>
                                        <p:cTn id="13" dur="500"/>
                                        <p:tgtEl>
                                          <p:spTgt spid="442370">
                                            <p:txEl>
                                              <p:pRg st="2" end="2"/>
                                            </p:txEl>
                                          </p:spTgt>
                                        </p:tgtEl>
                                      </p:cBhvr>
                                    </p:animEffect>
                                  </p:childTnLst>
                                </p:cTn>
                              </p:par>
                              <p:par>
                                <p:cTn id="14" presetID="16" presetClass="entr" presetSubtype="26" fill="hold" grpId="0" nodeType="withEffect">
                                  <p:stCondLst>
                                    <p:cond delay="0"/>
                                  </p:stCondLst>
                                  <p:childTnLst>
                                    <p:set>
                                      <p:cBhvr>
                                        <p:cTn id="15" dur="1" fill="hold">
                                          <p:stCondLst>
                                            <p:cond delay="0"/>
                                          </p:stCondLst>
                                        </p:cTn>
                                        <p:tgtEl>
                                          <p:spTgt spid="442370">
                                            <p:txEl>
                                              <p:pRg st="3" end="3"/>
                                            </p:txEl>
                                          </p:spTgt>
                                        </p:tgtEl>
                                        <p:attrNameLst>
                                          <p:attrName>style.visibility</p:attrName>
                                        </p:attrNameLst>
                                      </p:cBhvr>
                                      <p:to>
                                        <p:strVal val="visible"/>
                                      </p:to>
                                    </p:set>
                                    <p:animEffect transition="in" filter="barn(inHorizontal)">
                                      <p:cBhvr>
                                        <p:cTn id="16" dur="500"/>
                                        <p:tgtEl>
                                          <p:spTgt spid="442370">
                                            <p:txEl>
                                              <p:pRg st="3" end="3"/>
                                            </p:txEl>
                                          </p:spTgt>
                                        </p:tgtEl>
                                      </p:cBhvr>
                                    </p:animEffect>
                                  </p:childTnLst>
                                </p:cTn>
                              </p:par>
                              <p:par>
                                <p:cTn id="17" presetID="16" presetClass="entr" presetSubtype="26" fill="hold" grpId="0" nodeType="withEffect">
                                  <p:stCondLst>
                                    <p:cond delay="0"/>
                                  </p:stCondLst>
                                  <p:childTnLst>
                                    <p:set>
                                      <p:cBhvr>
                                        <p:cTn id="18" dur="1" fill="hold">
                                          <p:stCondLst>
                                            <p:cond delay="0"/>
                                          </p:stCondLst>
                                        </p:cTn>
                                        <p:tgtEl>
                                          <p:spTgt spid="442370">
                                            <p:txEl>
                                              <p:pRg st="4" end="4"/>
                                            </p:txEl>
                                          </p:spTgt>
                                        </p:tgtEl>
                                        <p:attrNameLst>
                                          <p:attrName>style.visibility</p:attrName>
                                        </p:attrNameLst>
                                      </p:cBhvr>
                                      <p:to>
                                        <p:strVal val="visible"/>
                                      </p:to>
                                    </p:set>
                                    <p:animEffect transition="in" filter="barn(inHorizontal)">
                                      <p:cBhvr>
                                        <p:cTn id="19" dur="500"/>
                                        <p:tgtEl>
                                          <p:spTgt spid="442370">
                                            <p:txEl>
                                              <p:pRg st="4" end="4"/>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6" presetClass="entr" presetSubtype="26" fill="hold" grpId="0" nodeType="clickEffect">
                                  <p:stCondLst>
                                    <p:cond delay="0"/>
                                  </p:stCondLst>
                                  <p:childTnLst>
                                    <p:set>
                                      <p:cBhvr>
                                        <p:cTn id="23" dur="1" fill="hold">
                                          <p:stCondLst>
                                            <p:cond delay="0"/>
                                          </p:stCondLst>
                                        </p:cTn>
                                        <p:tgtEl>
                                          <p:spTgt spid="442370">
                                            <p:txEl>
                                              <p:pRg st="5" end="5"/>
                                            </p:txEl>
                                          </p:spTgt>
                                        </p:tgtEl>
                                        <p:attrNameLst>
                                          <p:attrName>style.visibility</p:attrName>
                                        </p:attrNameLst>
                                      </p:cBhvr>
                                      <p:to>
                                        <p:strVal val="visible"/>
                                      </p:to>
                                    </p:set>
                                    <p:animEffect transition="in" filter="barn(inHorizontal)">
                                      <p:cBhvr>
                                        <p:cTn id="24" dur="500"/>
                                        <p:tgtEl>
                                          <p:spTgt spid="44237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2370" grpId="0" uiExpand="1" build="p" bldLvl="2"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3394" name="Rectangle 2">
            <a:extLst>
              <a:ext uri="{FF2B5EF4-FFF2-40B4-BE49-F238E27FC236}">
                <a16:creationId xmlns:a16="http://schemas.microsoft.com/office/drawing/2014/main" id="{FB6E54FF-5B21-4882-9AF8-43F2744700EB}"/>
              </a:ext>
            </a:extLst>
          </p:cNvPr>
          <p:cNvSpPr>
            <a:spLocks noGrp="1" noChangeArrowheads="1"/>
          </p:cNvSpPr>
          <p:nvPr>
            <p:ph type="body" idx="1"/>
          </p:nvPr>
        </p:nvSpPr>
        <p:spPr>
          <a:xfrm>
            <a:off x="381000" y="1543050"/>
            <a:ext cx="8001000" cy="4781550"/>
          </a:xfrm>
        </p:spPr>
        <p:txBody>
          <a:bodyPr/>
          <a:lstStyle/>
          <a:p>
            <a:pPr>
              <a:spcBef>
                <a:spcPts val="600"/>
              </a:spcBef>
            </a:pPr>
            <a:r>
              <a:rPr lang="en-US" altLang="en-US" sz="3200" dirty="0"/>
              <a:t>Monitor and support the new system to ensure it continues to meet the business goals.</a:t>
            </a:r>
          </a:p>
          <a:p>
            <a:pPr>
              <a:spcBef>
                <a:spcPts val="600"/>
              </a:spcBef>
            </a:pPr>
            <a:r>
              <a:rPr lang="en-US" altLang="en-US" sz="3200" dirty="0"/>
              <a:t>Help desk to support the system users. </a:t>
            </a:r>
          </a:p>
          <a:p>
            <a:pPr>
              <a:spcBef>
                <a:spcPts val="600"/>
              </a:spcBef>
            </a:pPr>
            <a:r>
              <a:rPr lang="en-US" altLang="en-US" sz="3200" dirty="0"/>
              <a:t>Provide an environment to support system changes.</a:t>
            </a:r>
          </a:p>
          <a:p>
            <a:pPr lvl="1">
              <a:spcBef>
                <a:spcPts val="600"/>
              </a:spcBef>
            </a:pPr>
            <a:r>
              <a:rPr lang="en-US" altLang="zh-TW" sz="2800" dirty="0">
                <a:ea typeface="新細明體" panose="020B0604030504040204" pitchFamily="18" charset="-120"/>
              </a:rPr>
              <a:t>Debugging the program</a:t>
            </a:r>
          </a:p>
          <a:p>
            <a:pPr lvl="1">
              <a:spcBef>
                <a:spcPts val="600"/>
              </a:spcBef>
            </a:pPr>
            <a:r>
              <a:rPr lang="en-US" altLang="zh-TW" sz="2800" dirty="0">
                <a:ea typeface="新細明體" panose="020B0604030504040204" pitchFamily="18" charset="-120"/>
              </a:rPr>
              <a:t>Updating the system to accommodate changes in business conditions</a:t>
            </a:r>
          </a:p>
          <a:p>
            <a:pPr lvl="1">
              <a:spcBef>
                <a:spcPts val="600"/>
              </a:spcBef>
            </a:pPr>
            <a:r>
              <a:rPr lang="en-US" altLang="zh-TW" sz="2800" dirty="0">
                <a:ea typeface="新細明體" panose="020B0604030504040204" pitchFamily="18" charset="-120"/>
              </a:rPr>
              <a:t>Add new functionality to the system</a:t>
            </a:r>
          </a:p>
        </p:txBody>
      </p:sp>
      <p:sp>
        <p:nvSpPr>
          <p:cNvPr id="3" name="Title 2">
            <a:extLst>
              <a:ext uri="{FF2B5EF4-FFF2-40B4-BE49-F238E27FC236}">
                <a16:creationId xmlns:a16="http://schemas.microsoft.com/office/drawing/2014/main" id="{DC779918-6B6D-4830-8240-689D1DBB53E6}"/>
              </a:ext>
            </a:extLst>
          </p:cNvPr>
          <p:cNvSpPr>
            <a:spLocks noGrp="1"/>
          </p:cNvSpPr>
          <p:nvPr>
            <p:ph type="title"/>
          </p:nvPr>
        </p:nvSpPr>
        <p:spPr/>
        <p:txBody>
          <a:bodyPr/>
          <a:lstStyle/>
          <a:p>
            <a:r>
              <a:rPr lang="en-US" dirty="0"/>
              <a:t>Maintenance</a:t>
            </a:r>
          </a:p>
        </p:txBody>
      </p:sp>
    </p:spTree>
    <p:extLst>
      <p:ext uri="{BB962C8B-B14F-4D97-AF65-F5344CB8AC3E}">
        <p14:creationId xmlns:p14="http://schemas.microsoft.com/office/powerpoint/2010/main" val="5601107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C2E6F81-AF38-4466-AB95-8498356EEC99}"/>
              </a:ext>
            </a:extLst>
          </p:cNvPr>
          <p:cNvSpPr>
            <a:spLocks noGrp="1"/>
          </p:cNvSpPr>
          <p:nvPr>
            <p:ph type="title"/>
          </p:nvPr>
        </p:nvSpPr>
        <p:spPr/>
        <p:txBody>
          <a:bodyPr/>
          <a:lstStyle/>
          <a:p>
            <a:r>
              <a:rPr lang="en-US" dirty="0"/>
              <a:t>Rapid Application Development / Prototyping</a:t>
            </a:r>
          </a:p>
        </p:txBody>
      </p:sp>
      <p:pic>
        <p:nvPicPr>
          <p:cNvPr id="5" name="Picture 4">
            <a:extLst>
              <a:ext uri="{FF2B5EF4-FFF2-40B4-BE49-F238E27FC236}">
                <a16:creationId xmlns:a16="http://schemas.microsoft.com/office/drawing/2014/main" id="{299328BB-8394-46CE-BE4F-35645FCED1D7}"/>
              </a:ext>
            </a:extLst>
          </p:cNvPr>
          <p:cNvPicPr>
            <a:picLocks noChangeAspect="1"/>
          </p:cNvPicPr>
          <p:nvPr/>
        </p:nvPicPr>
        <p:blipFill>
          <a:blip r:embed="rId2"/>
          <a:stretch>
            <a:fillRect/>
          </a:stretch>
        </p:blipFill>
        <p:spPr>
          <a:xfrm>
            <a:off x="495041" y="1413458"/>
            <a:ext cx="8153917" cy="5106705"/>
          </a:xfrm>
          <a:prstGeom prst="rect">
            <a:avLst/>
          </a:prstGeom>
        </p:spPr>
      </p:pic>
    </p:spTree>
    <p:extLst>
      <p:ext uri="{BB962C8B-B14F-4D97-AF65-F5344CB8AC3E}">
        <p14:creationId xmlns:p14="http://schemas.microsoft.com/office/powerpoint/2010/main" val="36552557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4418" name="Rectangle 2">
            <a:extLst>
              <a:ext uri="{FF2B5EF4-FFF2-40B4-BE49-F238E27FC236}">
                <a16:creationId xmlns:a16="http://schemas.microsoft.com/office/drawing/2014/main" id="{E278FE82-4349-42F9-A38A-8028478F76C5}"/>
              </a:ext>
            </a:extLst>
          </p:cNvPr>
          <p:cNvSpPr>
            <a:spLocks noGrp="1" noChangeArrowheads="1"/>
          </p:cNvSpPr>
          <p:nvPr>
            <p:ph type="body" idx="1"/>
          </p:nvPr>
        </p:nvSpPr>
        <p:spPr>
          <a:xfrm>
            <a:off x="381000" y="1530350"/>
            <a:ext cx="8229600" cy="4489450"/>
          </a:xfrm>
        </p:spPr>
        <p:txBody>
          <a:bodyPr/>
          <a:lstStyle/>
          <a:p>
            <a:pPr>
              <a:spcBef>
                <a:spcPts val="1200"/>
              </a:spcBef>
            </a:pPr>
            <a:r>
              <a:rPr lang="en-US" altLang="en-US" dirty="0"/>
              <a:t>Process of building experimental system quickly and inexpensively for demonstration and evaluation </a:t>
            </a:r>
          </a:p>
          <a:p>
            <a:pPr>
              <a:spcBef>
                <a:spcPts val="1200"/>
              </a:spcBef>
            </a:pPr>
            <a:endParaRPr lang="en-US" altLang="en-US" b="1" i="1" dirty="0"/>
          </a:p>
          <a:p>
            <a:pPr>
              <a:spcBef>
                <a:spcPts val="1200"/>
              </a:spcBef>
            </a:pPr>
            <a:r>
              <a:rPr lang="en-US" altLang="en-US" b="1" i="1" dirty="0"/>
              <a:t>Prototype - </a:t>
            </a:r>
            <a:r>
              <a:rPr lang="en-US" altLang="en-US" dirty="0"/>
              <a:t>a model of a proposed product, service, or system. </a:t>
            </a:r>
          </a:p>
          <a:p>
            <a:pPr>
              <a:spcBef>
                <a:spcPts val="1200"/>
              </a:spcBef>
            </a:pPr>
            <a:r>
              <a:rPr lang="en-US" altLang="en-US" b="1" i="1" dirty="0"/>
              <a:t>Proof-of-concept prototype -  </a:t>
            </a:r>
            <a:r>
              <a:rPr lang="en-US" altLang="en-US" dirty="0"/>
              <a:t>used to prove the technical feasibility of a proposed system.</a:t>
            </a:r>
          </a:p>
          <a:p>
            <a:pPr>
              <a:spcBef>
                <a:spcPts val="1200"/>
              </a:spcBef>
            </a:pPr>
            <a:r>
              <a:rPr lang="en-US" altLang="en-US" b="1" i="1" dirty="0"/>
              <a:t>Selling prototype </a:t>
            </a:r>
            <a:r>
              <a:rPr lang="en-US" altLang="en-US" dirty="0"/>
              <a:t>- used to convince people of the worth of a proposed system.</a:t>
            </a:r>
            <a:endParaRPr lang="en-US" altLang="en-US" dirty="0">
              <a:ea typeface="新細明體" panose="020B0604030504040204" pitchFamily="18" charset="-120"/>
            </a:endParaRPr>
          </a:p>
        </p:txBody>
      </p:sp>
      <p:sp>
        <p:nvSpPr>
          <p:cNvPr id="3" name="Title 2">
            <a:extLst>
              <a:ext uri="{FF2B5EF4-FFF2-40B4-BE49-F238E27FC236}">
                <a16:creationId xmlns:a16="http://schemas.microsoft.com/office/drawing/2014/main" id="{D327A197-79D4-413E-830B-6E881B8020AE}"/>
              </a:ext>
            </a:extLst>
          </p:cNvPr>
          <p:cNvSpPr>
            <a:spLocks noGrp="1"/>
          </p:cNvSpPr>
          <p:nvPr>
            <p:ph type="title"/>
          </p:nvPr>
        </p:nvSpPr>
        <p:spPr/>
        <p:txBody>
          <a:bodyPr/>
          <a:lstStyle/>
          <a:p>
            <a:r>
              <a:rPr lang="en-US" dirty="0"/>
              <a:t>Rapid Application Development / Prototyping</a:t>
            </a:r>
          </a:p>
        </p:txBody>
      </p:sp>
    </p:spTree>
    <p:extLst>
      <p:ext uri="{BB962C8B-B14F-4D97-AF65-F5344CB8AC3E}">
        <p14:creationId xmlns:p14="http://schemas.microsoft.com/office/powerpoint/2010/main" val="23054272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444418">
                                            <p:txEl>
                                              <p:pRg st="0" end="0"/>
                                            </p:txEl>
                                          </p:spTgt>
                                        </p:tgtEl>
                                        <p:attrNameLst>
                                          <p:attrName>style.visibility</p:attrName>
                                        </p:attrNameLst>
                                      </p:cBhvr>
                                      <p:to>
                                        <p:strVal val="visible"/>
                                      </p:to>
                                    </p:set>
                                    <p:animEffect transition="in" filter="barn(inHorizontal)">
                                      <p:cBhvr>
                                        <p:cTn id="7" dur="500"/>
                                        <p:tgtEl>
                                          <p:spTgt spid="44441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444418">
                                            <p:txEl>
                                              <p:pRg st="2" end="2"/>
                                            </p:txEl>
                                          </p:spTgt>
                                        </p:tgtEl>
                                        <p:attrNameLst>
                                          <p:attrName>style.visibility</p:attrName>
                                        </p:attrNameLst>
                                      </p:cBhvr>
                                      <p:to>
                                        <p:strVal val="visible"/>
                                      </p:to>
                                    </p:set>
                                    <p:animEffect transition="in" filter="barn(inHorizontal)">
                                      <p:cBhvr>
                                        <p:cTn id="12" dur="500"/>
                                        <p:tgtEl>
                                          <p:spTgt spid="444418">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444418">
                                            <p:txEl>
                                              <p:pRg st="3" end="3"/>
                                            </p:txEl>
                                          </p:spTgt>
                                        </p:tgtEl>
                                        <p:attrNameLst>
                                          <p:attrName>style.visibility</p:attrName>
                                        </p:attrNameLst>
                                      </p:cBhvr>
                                      <p:to>
                                        <p:strVal val="visible"/>
                                      </p:to>
                                    </p:set>
                                    <p:animEffect transition="in" filter="barn(inHorizontal)">
                                      <p:cBhvr>
                                        <p:cTn id="17" dur="500"/>
                                        <p:tgtEl>
                                          <p:spTgt spid="444418">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444418">
                                            <p:txEl>
                                              <p:pRg st="4" end="4"/>
                                            </p:txEl>
                                          </p:spTgt>
                                        </p:tgtEl>
                                        <p:attrNameLst>
                                          <p:attrName>style.visibility</p:attrName>
                                        </p:attrNameLst>
                                      </p:cBhvr>
                                      <p:to>
                                        <p:strVal val="visible"/>
                                      </p:to>
                                    </p:set>
                                    <p:animEffect transition="in" filter="barn(inHorizontal)">
                                      <p:cBhvr>
                                        <p:cTn id="22" dur="500"/>
                                        <p:tgtEl>
                                          <p:spTgt spid="44441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4418" grpId="0" build="p" bldLvl="2"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2546" name="Rectangle 2">
            <a:extLst>
              <a:ext uri="{FF2B5EF4-FFF2-40B4-BE49-F238E27FC236}">
                <a16:creationId xmlns:a16="http://schemas.microsoft.com/office/drawing/2014/main" id="{2F34DD8F-E22B-4558-84D5-BBFC350A0ABE}"/>
              </a:ext>
            </a:extLst>
          </p:cNvPr>
          <p:cNvSpPr>
            <a:spLocks noGrp="1" noChangeArrowheads="1"/>
          </p:cNvSpPr>
          <p:nvPr>
            <p:ph type="body" idx="1"/>
          </p:nvPr>
        </p:nvSpPr>
        <p:spPr>
          <a:xfrm>
            <a:off x="381000" y="1441450"/>
            <a:ext cx="8458200" cy="4578350"/>
          </a:xfrm>
        </p:spPr>
        <p:txBody>
          <a:bodyPr/>
          <a:lstStyle/>
          <a:p>
            <a:pPr>
              <a:spcBef>
                <a:spcPts val="600"/>
              </a:spcBef>
            </a:pPr>
            <a:r>
              <a:rPr lang="en-US" altLang="zh-TW" sz="3200" dirty="0">
                <a:ea typeface="新細明體" panose="020B0604030504040204" pitchFamily="18" charset="-120"/>
              </a:rPr>
              <a:t>Speeds up the development approach</a:t>
            </a:r>
          </a:p>
          <a:p>
            <a:pPr>
              <a:spcBef>
                <a:spcPts val="600"/>
              </a:spcBef>
            </a:pPr>
            <a:r>
              <a:rPr lang="en-US" altLang="zh-TW" sz="3200" dirty="0">
                <a:ea typeface="新細明體" panose="020B0604030504040204" pitchFamily="18" charset="-120"/>
              </a:rPr>
              <a:t>Gives the users the opportunity to clarify their information requirements</a:t>
            </a:r>
          </a:p>
          <a:p>
            <a:pPr>
              <a:spcBef>
                <a:spcPts val="600"/>
              </a:spcBef>
            </a:pPr>
            <a:r>
              <a:rPr lang="en-US" altLang="en-US" sz="3200" dirty="0"/>
              <a:t>Encourages active knowledge worker participation</a:t>
            </a:r>
          </a:p>
          <a:p>
            <a:pPr>
              <a:spcBef>
                <a:spcPts val="600"/>
              </a:spcBef>
            </a:pPr>
            <a:r>
              <a:rPr lang="en-US" altLang="en-US" sz="3200" dirty="0"/>
              <a:t>Helps resolve discrepancies among knowledge workers</a:t>
            </a:r>
          </a:p>
          <a:p>
            <a:pPr>
              <a:spcBef>
                <a:spcPts val="600"/>
              </a:spcBef>
            </a:pPr>
            <a:r>
              <a:rPr lang="en-US" altLang="en-US" sz="3200" dirty="0"/>
              <a:t>Gives users a feel for the final system. </a:t>
            </a:r>
          </a:p>
          <a:p>
            <a:pPr>
              <a:spcBef>
                <a:spcPts val="600"/>
              </a:spcBef>
            </a:pPr>
            <a:r>
              <a:rPr lang="en-US" altLang="en-US" sz="3200" dirty="0"/>
              <a:t>Helps determine technical feasibility</a:t>
            </a:r>
          </a:p>
          <a:p>
            <a:pPr>
              <a:spcBef>
                <a:spcPts val="600"/>
              </a:spcBef>
            </a:pPr>
            <a:r>
              <a:rPr lang="en-US" altLang="en-US" sz="3200" dirty="0"/>
              <a:t>Helps sell the idea of a proposed system</a:t>
            </a:r>
            <a:endParaRPr lang="en-US" altLang="zh-TW" sz="3200" dirty="0">
              <a:ea typeface="新細明體" panose="020B0604030504040204" pitchFamily="18" charset="-120"/>
            </a:endParaRPr>
          </a:p>
        </p:txBody>
      </p:sp>
      <p:sp>
        <p:nvSpPr>
          <p:cNvPr id="3" name="Title 2">
            <a:extLst>
              <a:ext uri="{FF2B5EF4-FFF2-40B4-BE49-F238E27FC236}">
                <a16:creationId xmlns:a16="http://schemas.microsoft.com/office/drawing/2014/main" id="{CF4D0FD6-4985-4381-A580-D05C9F51B78A}"/>
              </a:ext>
            </a:extLst>
          </p:cNvPr>
          <p:cNvSpPr>
            <a:spLocks noGrp="1"/>
          </p:cNvSpPr>
          <p:nvPr>
            <p:ph type="title"/>
          </p:nvPr>
        </p:nvSpPr>
        <p:spPr/>
        <p:txBody>
          <a:bodyPr/>
          <a:lstStyle/>
          <a:p>
            <a:r>
              <a:rPr lang="en-US" dirty="0"/>
              <a:t>Rapid Application Development / Prototyping</a:t>
            </a:r>
            <a:r>
              <a:rPr lang="en-US" altLang="zh-TW" dirty="0">
                <a:ea typeface="新細明體" panose="020B0604030504040204" pitchFamily="18" charset="-120"/>
              </a:rPr>
              <a:t> Advantages</a:t>
            </a:r>
            <a:endParaRPr lang="en-US" dirty="0"/>
          </a:p>
        </p:txBody>
      </p:sp>
    </p:spTree>
    <p:extLst>
      <p:ext uri="{BB962C8B-B14F-4D97-AF65-F5344CB8AC3E}">
        <p14:creationId xmlns:p14="http://schemas.microsoft.com/office/powerpoint/2010/main" val="17681622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7538" name="Rectangle 2">
            <a:extLst>
              <a:ext uri="{FF2B5EF4-FFF2-40B4-BE49-F238E27FC236}">
                <a16:creationId xmlns:a16="http://schemas.microsoft.com/office/drawing/2014/main" id="{4EFEFABC-34E0-40C0-AEA4-A741DCABF368}"/>
              </a:ext>
            </a:extLst>
          </p:cNvPr>
          <p:cNvSpPr>
            <a:spLocks noGrp="1" noChangeArrowheads="1"/>
          </p:cNvSpPr>
          <p:nvPr>
            <p:ph type="body" idx="1"/>
          </p:nvPr>
        </p:nvSpPr>
        <p:spPr>
          <a:xfrm>
            <a:off x="381000" y="1403350"/>
            <a:ext cx="8458200" cy="4616450"/>
          </a:xfrm>
        </p:spPr>
        <p:txBody>
          <a:bodyPr/>
          <a:lstStyle/>
          <a:p>
            <a:pPr>
              <a:spcBef>
                <a:spcPts val="600"/>
              </a:spcBef>
            </a:pPr>
            <a:r>
              <a:rPr lang="en-US" altLang="zh-TW" sz="3200" dirty="0">
                <a:ea typeface="新細明體" panose="020B0604030504040204" pitchFamily="18" charset="-120"/>
              </a:rPr>
              <a:t>Replaces the systematic analysis and design stages of the SDLC - quality may be sacrificed</a:t>
            </a:r>
          </a:p>
          <a:p>
            <a:pPr>
              <a:spcBef>
                <a:spcPts val="600"/>
              </a:spcBef>
            </a:pPr>
            <a:r>
              <a:rPr lang="en-US" altLang="zh-TW" sz="3200" dirty="0">
                <a:ea typeface="新細明體" panose="020B0604030504040204" pitchFamily="18" charset="-120"/>
              </a:rPr>
              <a:t>Can result in an excess of iterations</a:t>
            </a:r>
          </a:p>
          <a:p>
            <a:pPr>
              <a:spcBef>
                <a:spcPts val="600"/>
              </a:spcBef>
            </a:pPr>
            <a:r>
              <a:rPr lang="en-US" altLang="en-US" sz="3200" dirty="0"/>
              <a:t>Leads people to believe the final system will follow shortly</a:t>
            </a:r>
          </a:p>
          <a:p>
            <a:pPr>
              <a:spcBef>
                <a:spcPts val="600"/>
              </a:spcBef>
            </a:pPr>
            <a:r>
              <a:rPr lang="en-US" altLang="en-US" sz="3200" dirty="0"/>
              <a:t>Gives no indication of performance under operational conditions</a:t>
            </a:r>
          </a:p>
          <a:p>
            <a:pPr>
              <a:spcBef>
                <a:spcPts val="600"/>
              </a:spcBef>
            </a:pPr>
            <a:r>
              <a:rPr lang="en-US" altLang="en-US" sz="3200" dirty="0"/>
              <a:t>Leads the project team to forgo proper testing and documentation</a:t>
            </a:r>
            <a:endParaRPr lang="en-US" altLang="zh-TW" sz="3200" dirty="0">
              <a:ea typeface="新細明體" panose="020B0604030504040204" pitchFamily="18" charset="-120"/>
            </a:endParaRPr>
          </a:p>
        </p:txBody>
      </p:sp>
      <p:sp>
        <p:nvSpPr>
          <p:cNvPr id="3" name="Title 2">
            <a:extLst>
              <a:ext uri="{FF2B5EF4-FFF2-40B4-BE49-F238E27FC236}">
                <a16:creationId xmlns:a16="http://schemas.microsoft.com/office/drawing/2014/main" id="{469747AE-D5FB-43E2-9057-19335DF1DD36}"/>
              </a:ext>
            </a:extLst>
          </p:cNvPr>
          <p:cNvSpPr>
            <a:spLocks noGrp="1"/>
          </p:cNvSpPr>
          <p:nvPr>
            <p:ph type="title"/>
          </p:nvPr>
        </p:nvSpPr>
        <p:spPr/>
        <p:txBody>
          <a:bodyPr/>
          <a:lstStyle/>
          <a:p>
            <a:r>
              <a:rPr lang="en-US" dirty="0"/>
              <a:t>Rapid Application Development / Prototyping</a:t>
            </a:r>
            <a:r>
              <a:rPr lang="en-US" altLang="zh-TW" dirty="0">
                <a:ea typeface="新細明體" panose="020B0604030504040204" pitchFamily="18" charset="-120"/>
              </a:rPr>
              <a:t> Disadvantages</a:t>
            </a:r>
            <a:endParaRPr lang="en-US" dirty="0"/>
          </a:p>
        </p:txBody>
      </p:sp>
    </p:spTree>
    <p:extLst>
      <p:ext uri="{BB962C8B-B14F-4D97-AF65-F5344CB8AC3E}">
        <p14:creationId xmlns:p14="http://schemas.microsoft.com/office/powerpoint/2010/main" val="14187669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C2E6F81-AF38-4466-AB95-8498356EEC99}"/>
              </a:ext>
            </a:extLst>
          </p:cNvPr>
          <p:cNvSpPr>
            <a:spLocks noGrp="1"/>
          </p:cNvSpPr>
          <p:nvPr>
            <p:ph type="title"/>
          </p:nvPr>
        </p:nvSpPr>
        <p:spPr/>
        <p:txBody>
          <a:bodyPr/>
          <a:lstStyle/>
          <a:p>
            <a:r>
              <a:rPr lang="en-US" dirty="0"/>
              <a:t>Agile Methodology</a:t>
            </a:r>
          </a:p>
        </p:txBody>
      </p:sp>
      <p:pic>
        <p:nvPicPr>
          <p:cNvPr id="1026" name="Picture 2" descr="🤸‍♀️ What Is Agile Project Management? : r/Taskade">
            <a:extLst>
              <a:ext uri="{FF2B5EF4-FFF2-40B4-BE49-F238E27FC236}">
                <a16:creationId xmlns:a16="http://schemas.microsoft.com/office/drawing/2014/main" id="{A8490BB6-E0C6-414F-A069-CCEF4F6B1B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243694"/>
            <a:ext cx="9144000" cy="55991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85376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C2E6F81-AF38-4466-AB95-8498356EEC99}"/>
              </a:ext>
            </a:extLst>
          </p:cNvPr>
          <p:cNvSpPr>
            <a:spLocks noGrp="1"/>
          </p:cNvSpPr>
          <p:nvPr>
            <p:ph type="title"/>
          </p:nvPr>
        </p:nvSpPr>
        <p:spPr/>
        <p:txBody>
          <a:bodyPr/>
          <a:lstStyle/>
          <a:p>
            <a:r>
              <a:rPr lang="en-US" dirty="0"/>
              <a:t>Lean Methodology - MVP</a:t>
            </a:r>
          </a:p>
        </p:txBody>
      </p:sp>
      <p:pic>
        <p:nvPicPr>
          <p:cNvPr id="2050" name="Picture 2" descr="PMUP001: Figure 1.1 | &quot;Build, measure, learn&quot; is a simple bu… | Flickr">
            <a:extLst>
              <a:ext uri="{FF2B5EF4-FFF2-40B4-BE49-F238E27FC236}">
                <a16:creationId xmlns:a16="http://schemas.microsoft.com/office/drawing/2014/main" id="{B11F7C6E-C137-45EF-95E5-0AC97AA8BCA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5443" y="1322168"/>
            <a:ext cx="5853113" cy="51330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26201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C2E6F81-AF38-4466-AB95-8498356EEC99}"/>
              </a:ext>
            </a:extLst>
          </p:cNvPr>
          <p:cNvSpPr>
            <a:spLocks noGrp="1"/>
          </p:cNvSpPr>
          <p:nvPr>
            <p:ph type="title"/>
          </p:nvPr>
        </p:nvSpPr>
        <p:spPr/>
        <p:txBody>
          <a:bodyPr/>
          <a:lstStyle/>
          <a:p>
            <a:r>
              <a:rPr lang="en-US" dirty="0"/>
              <a:t>Summary of Methodologies</a:t>
            </a:r>
          </a:p>
        </p:txBody>
      </p:sp>
      <p:pic>
        <p:nvPicPr>
          <p:cNvPr id="2" name="Picture 1">
            <a:extLst>
              <a:ext uri="{FF2B5EF4-FFF2-40B4-BE49-F238E27FC236}">
                <a16:creationId xmlns:a16="http://schemas.microsoft.com/office/drawing/2014/main" id="{AEE48A29-6529-42B9-A7E9-D9AE52291D9A}"/>
              </a:ext>
            </a:extLst>
          </p:cNvPr>
          <p:cNvPicPr>
            <a:picLocks noChangeAspect="1"/>
          </p:cNvPicPr>
          <p:nvPr/>
        </p:nvPicPr>
        <p:blipFill>
          <a:blip r:embed="rId3"/>
          <a:stretch>
            <a:fillRect/>
          </a:stretch>
        </p:blipFill>
        <p:spPr>
          <a:xfrm>
            <a:off x="0" y="2206752"/>
            <a:ext cx="9144000" cy="2444496"/>
          </a:xfrm>
          <a:prstGeom prst="rect">
            <a:avLst/>
          </a:prstGeom>
        </p:spPr>
      </p:pic>
    </p:spTree>
    <p:extLst>
      <p:ext uri="{BB962C8B-B14F-4D97-AF65-F5344CB8AC3E}">
        <p14:creationId xmlns:p14="http://schemas.microsoft.com/office/powerpoint/2010/main" val="30734580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a:extLst>
              <a:ext uri="{FF2B5EF4-FFF2-40B4-BE49-F238E27FC236}">
                <a16:creationId xmlns:a16="http://schemas.microsoft.com/office/drawing/2014/main" id="{14D64339-AC21-416A-A3C0-A18A9846AA72}"/>
              </a:ext>
            </a:extLst>
          </p:cNvPr>
          <p:cNvSpPr>
            <a:spLocks noGrp="1" noChangeArrowheads="1"/>
          </p:cNvSpPr>
          <p:nvPr>
            <p:ph type="body" sz="half" idx="1"/>
          </p:nvPr>
        </p:nvSpPr>
        <p:spPr>
          <a:xfrm>
            <a:off x="190501" y="1785938"/>
            <a:ext cx="4173537" cy="4157662"/>
          </a:xfrm>
        </p:spPr>
        <p:txBody>
          <a:bodyPr/>
          <a:lstStyle/>
          <a:p>
            <a:r>
              <a:rPr lang="en-US" altLang="en-US" sz="2800" b="1" i="1" dirty="0"/>
              <a:t>Outsourcing</a:t>
            </a:r>
            <a:r>
              <a:rPr lang="en-US" altLang="en-US" sz="2800" dirty="0"/>
              <a:t> - the delegation of specific work to a third party for a specified length of time, at a specified cost, and at a specified level of service. </a:t>
            </a:r>
          </a:p>
          <a:p>
            <a:endParaRPr lang="en-US" altLang="en-US" sz="2800" dirty="0"/>
          </a:p>
          <a:p>
            <a:pPr>
              <a:buFont typeface="Monotype Sorts" pitchFamily="2" charset="2"/>
              <a:buNone/>
            </a:pPr>
            <a:endParaRPr lang="en-US" altLang="en-US" sz="2400" dirty="0"/>
          </a:p>
        </p:txBody>
      </p:sp>
      <p:pic>
        <p:nvPicPr>
          <p:cNvPr id="32772" name="Picture 4" descr="haa19472_0608">
            <a:extLst>
              <a:ext uri="{FF2B5EF4-FFF2-40B4-BE49-F238E27FC236}">
                <a16:creationId xmlns:a16="http://schemas.microsoft.com/office/drawing/2014/main" id="{9C8245A1-7773-45BE-B52C-93661A55A041}"/>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437063" y="1785938"/>
            <a:ext cx="4173537" cy="3725862"/>
          </a:xfrm>
          <a:noFill/>
        </p:spPr>
      </p:pic>
      <p:sp>
        <p:nvSpPr>
          <p:cNvPr id="3" name="Title 2">
            <a:extLst>
              <a:ext uri="{FF2B5EF4-FFF2-40B4-BE49-F238E27FC236}">
                <a16:creationId xmlns:a16="http://schemas.microsoft.com/office/drawing/2014/main" id="{82289F9B-9CD9-4C59-AEAD-9245675569D3}"/>
              </a:ext>
            </a:extLst>
          </p:cNvPr>
          <p:cNvSpPr>
            <a:spLocks noGrp="1"/>
          </p:cNvSpPr>
          <p:nvPr>
            <p:ph type="title"/>
          </p:nvPr>
        </p:nvSpPr>
        <p:spPr/>
        <p:txBody>
          <a:bodyPr/>
          <a:lstStyle/>
          <a:p>
            <a:r>
              <a:rPr lang="en-US" altLang="en-US" dirty="0"/>
              <a:t>Outsourcing</a:t>
            </a:r>
            <a:endParaRPr lang="en-US" dirty="0"/>
          </a:p>
        </p:txBody>
      </p:sp>
    </p:spTree>
    <p:extLst>
      <p:ext uri="{BB962C8B-B14F-4D97-AF65-F5344CB8AC3E}">
        <p14:creationId xmlns:p14="http://schemas.microsoft.com/office/powerpoint/2010/main" val="3188654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F1CCDE73-D029-4C13-8582-44A9035C01C0}"/>
              </a:ext>
            </a:extLst>
          </p:cNvPr>
          <p:cNvSpPr>
            <a:spLocks noGrp="1" noChangeArrowheads="1"/>
          </p:cNvSpPr>
          <p:nvPr>
            <p:ph type="title"/>
          </p:nvPr>
        </p:nvSpPr>
        <p:spPr/>
        <p:txBody>
          <a:bodyPr/>
          <a:lstStyle/>
          <a:p>
            <a:r>
              <a:rPr lang="en-US" altLang="en-US"/>
              <a:t>Organizational Change</a:t>
            </a:r>
          </a:p>
        </p:txBody>
      </p:sp>
      <p:sp>
        <p:nvSpPr>
          <p:cNvPr id="487427" name="Rectangle 3">
            <a:extLst>
              <a:ext uri="{FF2B5EF4-FFF2-40B4-BE49-F238E27FC236}">
                <a16:creationId xmlns:a16="http://schemas.microsoft.com/office/drawing/2014/main" id="{AEC8EDE7-EE31-4175-8708-FF2715331D39}"/>
              </a:ext>
            </a:extLst>
          </p:cNvPr>
          <p:cNvSpPr>
            <a:spLocks noGrp="1" noChangeArrowheads="1"/>
          </p:cNvSpPr>
          <p:nvPr>
            <p:ph type="body" idx="1"/>
          </p:nvPr>
        </p:nvSpPr>
        <p:spPr>
          <a:xfrm>
            <a:off x="381000" y="1504950"/>
            <a:ext cx="8458200" cy="4667250"/>
          </a:xfrm>
        </p:spPr>
        <p:txBody>
          <a:bodyPr/>
          <a:lstStyle/>
          <a:p>
            <a:pPr>
              <a:spcBef>
                <a:spcPct val="30000"/>
              </a:spcBef>
              <a:spcAft>
                <a:spcPct val="20000"/>
              </a:spcAft>
            </a:pPr>
            <a:r>
              <a:rPr lang="en-US" altLang="en-US" sz="3200" dirty="0">
                <a:ea typeface="新細明體" panose="020B0604030504040204" pitchFamily="18" charset="-120"/>
              </a:rPr>
              <a:t>Automation: Speeding up performance</a:t>
            </a:r>
          </a:p>
          <a:p>
            <a:pPr>
              <a:spcBef>
                <a:spcPct val="30000"/>
              </a:spcBef>
              <a:spcAft>
                <a:spcPct val="20000"/>
              </a:spcAft>
            </a:pPr>
            <a:r>
              <a:rPr lang="en-US" altLang="en-US" sz="3200" dirty="0">
                <a:ea typeface="新細明體" panose="020B0604030504040204" pitchFamily="18" charset="-120"/>
              </a:rPr>
              <a:t>Rationalization of procedures: Streamlining of operating procedures</a:t>
            </a:r>
          </a:p>
          <a:p>
            <a:pPr>
              <a:spcBef>
                <a:spcPct val="30000"/>
              </a:spcBef>
              <a:spcAft>
                <a:spcPct val="20000"/>
              </a:spcAft>
            </a:pPr>
            <a:r>
              <a:rPr lang="en-US" altLang="en-US" sz="3200" dirty="0">
                <a:ea typeface="新細明體" panose="020B0604030504040204" pitchFamily="18" charset="-120"/>
              </a:rPr>
              <a:t>Business process reengineering: Radical design of business processes</a:t>
            </a:r>
          </a:p>
          <a:p>
            <a:pPr>
              <a:spcBef>
                <a:spcPct val="30000"/>
              </a:spcBef>
              <a:spcAft>
                <a:spcPct val="20000"/>
              </a:spcAft>
            </a:pPr>
            <a:r>
              <a:rPr lang="en-US" altLang="en-US" sz="3200" dirty="0">
                <a:ea typeface="新細明體" panose="020B0604030504040204" pitchFamily="18" charset="-120"/>
              </a:rPr>
              <a:t>Paradigm shift: Radical reconceptualization</a:t>
            </a:r>
            <a:endParaRPr lang="en-US" altLang="zh-TW" sz="3200" dirty="0">
              <a:ea typeface="新細明體" panose="020B0604030504040204" pitchFamily="18" charset="-120"/>
            </a:endParaRPr>
          </a:p>
        </p:txBody>
      </p:sp>
    </p:spTree>
    <p:extLst>
      <p:ext uri="{BB962C8B-B14F-4D97-AF65-F5344CB8AC3E}">
        <p14:creationId xmlns:p14="http://schemas.microsoft.com/office/powerpoint/2010/main" val="14019452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487427">
                                            <p:txEl>
                                              <p:pRg st="0" end="0"/>
                                            </p:txEl>
                                          </p:spTgt>
                                        </p:tgtEl>
                                        <p:attrNameLst>
                                          <p:attrName>style.visibility</p:attrName>
                                        </p:attrNameLst>
                                      </p:cBhvr>
                                      <p:to>
                                        <p:strVal val="visible"/>
                                      </p:to>
                                    </p:set>
                                    <p:animEffect transition="in" filter="blinds(vertical)">
                                      <p:cBhvr>
                                        <p:cTn id="7" dur="500"/>
                                        <p:tgtEl>
                                          <p:spTgt spid="4874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487427">
                                            <p:txEl>
                                              <p:pRg st="1" end="1"/>
                                            </p:txEl>
                                          </p:spTgt>
                                        </p:tgtEl>
                                        <p:attrNameLst>
                                          <p:attrName>style.visibility</p:attrName>
                                        </p:attrNameLst>
                                      </p:cBhvr>
                                      <p:to>
                                        <p:strVal val="visible"/>
                                      </p:to>
                                    </p:set>
                                    <p:animEffect transition="in" filter="blinds(vertical)">
                                      <p:cBhvr>
                                        <p:cTn id="12" dur="500"/>
                                        <p:tgtEl>
                                          <p:spTgt spid="4874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487427">
                                            <p:txEl>
                                              <p:pRg st="2" end="2"/>
                                            </p:txEl>
                                          </p:spTgt>
                                        </p:tgtEl>
                                        <p:attrNameLst>
                                          <p:attrName>style.visibility</p:attrName>
                                        </p:attrNameLst>
                                      </p:cBhvr>
                                      <p:to>
                                        <p:strVal val="visible"/>
                                      </p:to>
                                    </p:set>
                                    <p:animEffect transition="in" filter="blinds(vertical)">
                                      <p:cBhvr>
                                        <p:cTn id="17" dur="500"/>
                                        <p:tgtEl>
                                          <p:spTgt spid="48742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487427">
                                            <p:txEl>
                                              <p:pRg st="3" end="3"/>
                                            </p:txEl>
                                          </p:spTgt>
                                        </p:tgtEl>
                                        <p:attrNameLst>
                                          <p:attrName>style.visibility</p:attrName>
                                        </p:attrNameLst>
                                      </p:cBhvr>
                                      <p:to>
                                        <p:strVal val="visible"/>
                                      </p:to>
                                    </p:set>
                                    <p:animEffect transition="in" filter="blinds(vertical)">
                                      <p:cBhvr>
                                        <p:cTn id="22" dur="500"/>
                                        <p:tgtEl>
                                          <p:spTgt spid="4874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7427"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a:extLst>
              <a:ext uri="{FF2B5EF4-FFF2-40B4-BE49-F238E27FC236}">
                <a16:creationId xmlns:a16="http://schemas.microsoft.com/office/drawing/2014/main" id="{78C4837D-7CE3-4B7C-92ED-38083ADB2C9E}"/>
              </a:ext>
            </a:extLst>
          </p:cNvPr>
          <p:cNvSpPr>
            <a:spLocks noGrp="1" noChangeArrowheads="1"/>
          </p:cNvSpPr>
          <p:nvPr>
            <p:ph type="body" idx="1"/>
          </p:nvPr>
        </p:nvSpPr>
        <p:spPr>
          <a:xfrm>
            <a:off x="381000" y="1562100"/>
            <a:ext cx="8305800" cy="4381500"/>
          </a:xfrm>
        </p:spPr>
        <p:txBody>
          <a:bodyPr/>
          <a:lstStyle/>
          <a:p>
            <a:pPr>
              <a:spcBef>
                <a:spcPts val="600"/>
              </a:spcBef>
              <a:spcAft>
                <a:spcPts val="600"/>
              </a:spcAft>
            </a:pPr>
            <a:r>
              <a:rPr lang="en-US" altLang="en-US" sz="3200" dirty="0"/>
              <a:t>Focus on unique core competencies</a:t>
            </a:r>
          </a:p>
          <a:p>
            <a:pPr>
              <a:spcBef>
                <a:spcPts val="600"/>
              </a:spcBef>
              <a:spcAft>
                <a:spcPts val="600"/>
              </a:spcAft>
            </a:pPr>
            <a:r>
              <a:rPr lang="en-US" altLang="en-US" sz="3200" dirty="0"/>
              <a:t>Exploit the intellect of another organization</a:t>
            </a:r>
          </a:p>
          <a:p>
            <a:pPr>
              <a:spcBef>
                <a:spcPts val="600"/>
              </a:spcBef>
              <a:spcAft>
                <a:spcPts val="600"/>
              </a:spcAft>
            </a:pPr>
            <a:r>
              <a:rPr lang="en-US" altLang="en-US" sz="3200" dirty="0"/>
              <a:t>Better predict future costs</a:t>
            </a:r>
          </a:p>
          <a:p>
            <a:pPr>
              <a:spcBef>
                <a:spcPts val="600"/>
              </a:spcBef>
              <a:spcAft>
                <a:spcPts val="600"/>
              </a:spcAft>
            </a:pPr>
            <a:r>
              <a:rPr lang="en-US" altLang="en-US" sz="3200" dirty="0"/>
              <a:t>Acquire leading-edge technology</a:t>
            </a:r>
          </a:p>
          <a:p>
            <a:pPr>
              <a:spcBef>
                <a:spcPts val="600"/>
              </a:spcBef>
              <a:spcAft>
                <a:spcPts val="600"/>
              </a:spcAft>
            </a:pPr>
            <a:r>
              <a:rPr lang="en-US" altLang="en-US" sz="3200" dirty="0"/>
              <a:t>Reduce costs</a:t>
            </a:r>
          </a:p>
          <a:p>
            <a:pPr>
              <a:spcBef>
                <a:spcPts val="600"/>
              </a:spcBef>
              <a:spcAft>
                <a:spcPts val="600"/>
              </a:spcAft>
            </a:pPr>
            <a:r>
              <a:rPr lang="en-US" altLang="en-US" sz="3200" dirty="0"/>
              <a:t>Improve performance accountability</a:t>
            </a:r>
          </a:p>
          <a:p>
            <a:pPr>
              <a:spcBef>
                <a:spcPts val="600"/>
              </a:spcBef>
              <a:spcAft>
                <a:spcPts val="600"/>
              </a:spcAft>
            </a:pPr>
            <a:r>
              <a:rPr lang="en-US" altLang="en-US" sz="3200" dirty="0"/>
              <a:t>Economies of scale</a:t>
            </a:r>
          </a:p>
        </p:txBody>
      </p:sp>
      <p:sp>
        <p:nvSpPr>
          <p:cNvPr id="3" name="Title 2">
            <a:extLst>
              <a:ext uri="{FF2B5EF4-FFF2-40B4-BE49-F238E27FC236}">
                <a16:creationId xmlns:a16="http://schemas.microsoft.com/office/drawing/2014/main" id="{521EB8A6-3844-4E92-973E-B2AFC0BB31C8}"/>
              </a:ext>
            </a:extLst>
          </p:cNvPr>
          <p:cNvSpPr>
            <a:spLocks noGrp="1"/>
          </p:cNvSpPr>
          <p:nvPr>
            <p:ph type="title"/>
          </p:nvPr>
        </p:nvSpPr>
        <p:spPr/>
        <p:txBody>
          <a:bodyPr/>
          <a:lstStyle/>
          <a:p>
            <a:r>
              <a:rPr lang="en-US" altLang="en-US" dirty="0"/>
              <a:t>Outsourcing Advantages</a:t>
            </a:r>
            <a:endParaRPr lang="en-US" dirty="0"/>
          </a:p>
        </p:txBody>
      </p:sp>
    </p:spTree>
    <p:extLst>
      <p:ext uri="{BB962C8B-B14F-4D97-AF65-F5344CB8AC3E}">
        <p14:creationId xmlns:p14="http://schemas.microsoft.com/office/powerpoint/2010/main" val="33946929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a:extLst>
              <a:ext uri="{FF2B5EF4-FFF2-40B4-BE49-F238E27FC236}">
                <a16:creationId xmlns:a16="http://schemas.microsoft.com/office/drawing/2014/main" id="{AD1EDEF4-E571-4BD6-8FD5-D5780C363CE8}"/>
              </a:ext>
            </a:extLst>
          </p:cNvPr>
          <p:cNvSpPr>
            <a:spLocks noGrp="1" noChangeArrowheads="1"/>
          </p:cNvSpPr>
          <p:nvPr>
            <p:ph type="body" idx="1"/>
          </p:nvPr>
        </p:nvSpPr>
        <p:spPr>
          <a:xfrm>
            <a:off x="381000" y="1543050"/>
            <a:ext cx="8458200" cy="4781550"/>
          </a:xfrm>
        </p:spPr>
        <p:txBody>
          <a:bodyPr/>
          <a:lstStyle/>
          <a:p>
            <a:pPr>
              <a:spcBef>
                <a:spcPts val="600"/>
              </a:spcBef>
              <a:spcAft>
                <a:spcPts val="600"/>
              </a:spcAft>
            </a:pPr>
            <a:r>
              <a:rPr lang="en-US" altLang="en-US" sz="3200" dirty="0"/>
              <a:t>Reduces technical know-how for future innovation</a:t>
            </a:r>
          </a:p>
          <a:p>
            <a:pPr>
              <a:spcBef>
                <a:spcPts val="600"/>
              </a:spcBef>
              <a:spcAft>
                <a:spcPts val="600"/>
              </a:spcAft>
            </a:pPr>
            <a:r>
              <a:rPr lang="en-US" altLang="en-US" sz="3200" dirty="0"/>
              <a:t>Reduces degree of control</a:t>
            </a:r>
          </a:p>
          <a:p>
            <a:pPr>
              <a:spcBef>
                <a:spcPts val="600"/>
              </a:spcBef>
              <a:spcAft>
                <a:spcPts val="600"/>
              </a:spcAft>
            </a:pPr>
            <a:r>
              <a:rPr lang="en-US" altLang="en-US" sz="3200" dirty="0"/>
              <a:t>Increases vulnerability of strategic information</a:t>
            </a:r>
          </a:p>
          <a:p>
            <a:pPr>
              <a:spcBef>
                <a:spcPts val="600"/>
              </a:spcBef>
              <a:spcAft>
                <a:spcPts val="600"/>
              </a:spcAft>
            </a:pPr>
            <a:r>
              <a:rPr lang="en-US" altLang="en-US" sz="3200" dirty="0"/>
              <a:t>Increases dependency on other organizations</a:t>
            </a:r>
          </a:p>
          <a:p>
            <a:pPr>
              <a:spcBef>
                <a:spcPts val="600"/>
              </a:spcBef>
              <a:spcAft>
                <a:spcPts val="600"/>
              </a:spcAft>
            </a:pPr>
            <a:r>
              <a:rPr lang="en-US" altLang="en-US" sz="3200" dirty="0"/>
              <a:t>Contract problems</a:t>
            </a:r>
          </a:p>
        </p:txBody>
      </p:sp>
      <p:sp>
        <p:nvSpPr>
          <p:cNvPr id="3" name="Title 2">
            <a:extLst>
              <a:ext uri="{FF2B5EF4-FFF2-40B4-BE49-F238E27FC236}">
                <a16:creationId xmlns:a16="http://schemas.microsoft.com/office/drawing/2014/main" id="{E45F118E-0B2A-4796-B94F-C82F05F2FB1A}"/>
              </a:ext>
            </a:extLst>
          </p:cNvPr>
          <p:cNvSpPr>
            <a:spLocks noGrp="1"/>
          </p:cNvSpPr>
          <p:nvPr>
            <p:ph type="title"/>
          </p:nvPr>
        </p:nvSpPr>
        <p:spPr/>
        <p:txBody>
          <a:bodyPr/>
          <a:lstStyle/>
          <a:p>
            <a:r>
              <a:rPr lang="en-US" altLang="en-US" dirty="0"/>
              <a:t>Outsourcing Disadvantages</a:t>
            </a:r>
            <a:endParaRPr lang="en-US" dirty="0"/>
          </a:p>
        </p:txBody>
      </p:sp>
    </p:spTree>
    <p:extLst>
      <p:ext uri="{BB962C8B-B14F-4D97-AF65-F5344CB8AC3E}">
        <p14:creationId xmlns:p14="http://schemas.microsoft.com/office/powerpoint/2010/main" val="3414409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F6DE1B51-6FC6-4A6E-8FB1-8A8894A4F965}"/>
              </a:ext>
            </a:extLst>
          </p:cNvPr>
          <p:cNvSpPr>
            <a:spLocks noGrp="1" noChangeArrowheads="1"/>
          </p:cNvSpPr>
          <p:nvPr>
            <p:ph type="title"/>
          </p:nvPr>
        </p:nvSpPr>
        <p:spPr/>
        <p:txBody>
          <a:bodyPr/>
          <a:lstStyle/>
          <a:p>
            <a:r>
              <a:rPr lang="en-US" altLang="zh-TW">
                <a:ea typeface="新細明體" panose="020B0604030504040204" pitchFamily="18" charset="-120"/>
              </a:rPr>
              <a:t>Organizational Change</a:t>
            </a:r>
          </a:p>
        </p:txBody>
      </p:sp>
      <p:pic>
        <p:nvPicPr>
          <p:cNvPr id="6149" name="Picture 24" descr="laudonf10-03">
            <a:extLst>
              <a:ext uri="{FF2B5EF4-FFF2-40B4-BE49-F238E27FC236}">
                <a16:creationId xmlns:a16="http://schemas.microsoft.com/office/drawing/2014/main" id="{E98448B2-6576-4148-A5E4-C5B507F69B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4025" y="1404171"/>
            <a:ext cx="5619749" cy="53025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48154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70144C5-2D33-4B29-A7BC-F99245EC6EE1}"/>
              </a:ext>
            </a:extLst>
          </p:cNvPr>
          <p:cNvSpPr>
            <a:spLocks noGrp="1" noChangeArrowheads="1"/>
          </p:cNvSpPr>
          <p:nvPr>
            <p:ph type="title"/>
          </p:nvPr>
        </p:nvSpPr>
        <p:spPr/>
        <p:txBody>
          <a:bodyPr/>
          <a:lstStyle/>
          <a:p>
            <a:r>
              <a:rPr lang="en-US" altLang="en-US"/>
              <a:t>Why Systems Fail</a:t>
            </a:r>
            <a:endParaRPr lang="en-US" altLang="en-US" i="1"/>
          </a:p>
        </p:txBody>
      </p:sp>
      <p:sp>
        <p:nvSpPr>
          <p:cNvPr id="7171" name="Rectangle 3">
            <a:extLst>
              <a:ext uri="{FF2B5EF4-FFF2-40B4-BE49-F238E27FC236}">
                <a16:creationId xmlns:a16="http://schemas.microsoft.com/office/drawing/2014/main" id="{BF204EA8-FA0A-44A2-AE15-9E2958CC65CC}"/>
              </a:ext>
            </a:extLst>
          </p:cNvPr>
          <p:cNvSpPr>
            <a:spLocks noGrp="1" noChangeArrowheads="1"/>
          </p:cNvSpPr>
          <p:nvPr>
            <p:ph type="body" idx="1"/>
          </p:nvPr>
        </p:nvSpPr>
        <p:spPr>
          <a:xfrm>
            <a:off x="381000" y="1479550"/>
            <a:ext cx="8305800" cy="4921250"/>
          </a:xfrm>
        </p:spPr>
        <p:txBody>
          <a:bodyPr/>
          <a:lstStyle/>
          <a:p>
            <a:pPr marL="533400" indent="-533400"/>
            <a:r>
              <a:rPr lang="en-US" altLang="en-US" sz="3200" dirty="0"/>
              <a:t>20% of systems succeed, 80% fail.</a:t>
            </a:r>
          </a:p>
          <a:p>
            <a:pPr marL="533400" indent="-533400"/>
            <a:r>
              <a:rPr lang="en-US" altLang="en-US" sz="3200" dirty="0"/>
              <a:t>Reasons systems fail:</a:t>
            </a:r>
          </a:p>
          <a:p>
            <a:pPr marL="914400" lvl="1" indent="-457200">
              <a:buClr>
                <a:schemeClr val="tx1"/>
              </a:buClr>
              <a:buFont typeface="Wingdings" panose="05000000000000000000" pitchFamily="2" charset="2"/>
              <a:buAutoNum type="arabicPeriod"/>
            </a:pPr>
            <a:r>
              <a:rPr lang="en-US" altLang="en-US" sz="2800" dirty="0"/>
              <a:t>Unclear or missing requirements</a:t>
            </a:r>
          </a:p>
          <a:p>
            <a:pPr marL="914400" lvl="1" indent="-457200">
              <a:buClr>
                <a:schemeClr val="tx1"/>
              </a:buClr>
              <a:buFont typeface="Wingdings" panose="05000000000000000000" pitchFamily="2" charset="2"/>
              <a:buAutoNum type="arabicPeriod"/>
            </a:pPr>
            <a:r>
              <a:rPr lang="en-US" altLang="en-US" sz="2800" dirty="0"/>
              <a:t>Skipping SDLC phases</a:t>
            </a:r>
          </a:p>
          <a:p>
            <a:pPr marL="914400" lvl="1" indent="-457200">
              <a:buClr>
                <a:schemeClr val="tx1"/>
              </a:buClr>
              <a:buFont typeface="Wingdings" panose="05000000000000000000" pitchFamily="2" charset="2"/>
              <a:buAutoNum type="arabicPeriod"/>
            </a:pPr>
            <a:r>
              <a:rPr lang="en-US" altLang="en-US" sz="2800" dirty="0"/>
              <a:t>Failure to manage project scope (scope creep and feature creep)</a:t>
            </a:r>
          </a:p>
          <a:p>
            <a:pPr marL="914400" lvl="1" indent="-457200">
              <a:buClr>
                <a:schemeClr val="tx1"/>
              </a:buClr>
              <a:buFont typeface="Wingdings" panose="05000000000000000000" pitchFamily="2" charset="2"/>
              <a:buAutoNum type="arabicPeriod"/>
            </a:pPr>
            <a:r>
              <a:rPr lang="en-US" altLang="en-US" sz="2800" dirty="0"/>
              <a:t>Failure to manage project plan</a:t>
            </a:r>
          </a:p>
          <a:p>
            <a:pPr marL="914400" lvl="1" indent="-457200">
              <a:buClr>
                <a:schemeClr val="tx1"/>
              </a:buClr>
              <a:buFont typeface="Wingdings" panose="05000000000000000000" pitchFamily="2" charset="2"/>
              <a:buAutoNum type="arabicPeriod"/>
            </a:pPr>
            <a:r>
              <a:rPr lang="en-US" altLang="en-US" sz="2800" dirty="0"/>
              <a:t>Changing technology</a:t>
            </a:r>
          </a:p>
          <a:p>
            <a:pPr marL="914400" lvl="1" indent="-457200">
              <a:buClr>
                <a:schemeClr val="tx1"/>
              </a:buClr>
              <a:buFont typeface="Wingdings" panose="05000000000000000000" pitchFamily="2" charset="2"/>
              <a:buAutoNum type="arabicPeriod"/>
            </a:pPr>
            <a:r>
              <a:rPr lang="en-US" altLang="en-US" sz="2800" dirty="0"/>
              <a:t>Inadequate testing and/or poor implementation</a:t>
            </a:r>
          </a:p>
          <a:p>
            <a:pPr marL="914400" lvl="1" indent="-457200">
              <a:buClr>
                <a:schemeClr val="tx1"/>
              </a:buClr>
              <a:buFont typeface="Wingdings" panose="05000000000000000000" pitchFamily="2" charset="2"/>
              <a:buAutoNum type="arabicPeriod"/>
            </a:pPr>
            <a:r>
              <a:rPr lang="en-US" altLang="en-US" sz="2800" dirty="0"/>
              <a:t>Not planning for the future</a:t>
            </a:r>
          </a:p>
        </p:txBody>
      </p:sp>
      <p:pic>
        <p:nvPicPr>
          <p:cNvPr id="5" name="Graphic 4">
            <a:extLst>
              <a:ext uri="{FF2B5EF4-FFF2-40B4-BE49-F238E27FC236}">
                <a16:creationId xmlns:a16="http://schemas.microsoft.com/office/drawing/2014/main" id="{F190A2E6-7E48-4833-BA41-E66C0C953EC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57500" y="4667877"/>
            <a:ext cx="2696570" cy="2101224"/>
          </a:xfrm>
          <a:prstGeom prst="rect">
            <a:avLst/>
          </a:prstGeom>
        </p:spPr>
      </p:pic>
    </p:spTree>
    <p:extLst>
      <p:ext uri="{BB962C8B-B14F-4D97-AF65-F5344CB8AC3E}">
        <p14:creationId xmlns:p14="http://schemas.microsoft.com/office/powerpoint/2010/main" val="313624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E87584AA-C3BB-478C-9F7B-BA88717DB7A8}"/>
              </a:ext>
            </a:extLst>
          </p:cNvPr>
          <p:cNvSpPr>
            <a:spLocks noGrp="1" noChangeArrowheads="1"/>
          </p:cNvSpPr>
          <p:nvPr>
            <p:ph type="title"/>
          </p:nvPr>
        </p:nvSpPr>
        <p:spPr/>
        <p:txBody>
          <a:bodyPr/>
          <a:lstStyle/>
          <a:p>
            <a:r>
              <a:rPr lang="en-US" altLang="zh-TW">
                <a:ea typeface="新細明體" panose="020B0604030504040204" pitchFamily="18" charset="-120"/>
              </a:rPr>
              <a:t>Information Systems Planning</a:t>
            </a:r>
          </a:p>
        </p:txBody>
      </p:sp>
      <p:grpSp>
        <p:nvGrpSpPr>
          <p:cNvPr id="2" name="Group 3">
            <a:extLst>
              <a:ext uri="{FF2B5EF4-FFF2-40B4-BE49-F238E27FC236}">
                <a16:creationId xmlns:a16="http://schemas.microsoft.com/office/drawing/2014/main" id="{159FE13F-A381-4F7D-859F-9CF6E6574B4A}"/>
              </a:ext>
            </a:extLst>
          </p:cNvPr>
          <p:cNvGrpSpPr>
            <a:grpSpLocks/>
          </p:cNvGrpSpPr>
          <p:nvPr/>
        </p:nvGrpSpPr>
        <p:grpSpPr bwMode="auto">
          <a:xfrm>
            <a:off x="457200" y="1752600"/>
            <a:ext cx="8229600" cy="4876800"/>
            <a:chOff x="288" y="1104"/>
            <a:chExt cx="5184" cy="3072"/>
          </a:xfrm>
        </p:grpSpPr>
        <p:grpSp>
          <p:nvGrpSpPr>
            <p:cNvPr id="8197" name="Group 4">
              <a:extLst>
                <a:ext uri="{FF2B5EF4-FFF2-40B4-BE49-F238E27FC236}">
                  <a16:creationId xmlns:a16="http://schemas.microsoft.com/office/drawing/2014/main" id="{30C63F43-EABC-4CE5-AB18-2E21BFE86925}"/>
                </a:ext>
              </a:extLst>
            </p:cNvPr>
            <p:cNvGrpSpPr>
              <a:grpSpLocks/>
            </p:cNvGrpSpPr>
            <p:nvPr/>
          </p:nvGrpSpPr>
          <p:grpSpPr bwMode="auto">
            <a:xfrm>
              <a:off x="288" y="1104"/>
              <a:ext cx="2938" cy="478"/>
              <a:chOff x="288" y="1217"/>
              <a:chExt cx="2938" cy="478"/>
            </a:xfrm>
          </p:grpSpPr>
          <p:sp>
            <p:nvSpPr>
              <p:cNvPr id="8212" name="Text Box 5">
                <a:extLst>
                  <a:ext uri="{FF2B5EF4-FFF2-40B4-BE49-F238E27FC236}">
                    <a16:creationId xmlns:a16="http://schemas.microsoft.com/office/drawing/2014/main" id="{7B10D76A-92F7-4370-9CF6-3321C0B45A80}"/>
                  </a:ext>
                </a:extLst>
              </p:cNvPr>
              <p:cNvSpPr txBox="1">
                <a:spLocks noChangeArrowheads="1"/>
              </p:cNvSpPr>
              <p:nvPr/>
            </p:nvSpPr>
            <p:spPr bwMode="auto">
              <a:xfrm>
                <a:off x="288" y="1217"/>
                <a:ext cx="1306" cy="478"/>
              </a:xfrm>
              <a:prstGeom prst="rect">
                <a:avLst/>
              </a:prstGeom>
              <a:solidFill>
                <a:srgbClr val="FFFFCC"/>
              </a:solidFill>
              <a:ln w="9525">
                <a:solidFill>
                  <a:srgbClr val="FF9933"/>
                </a:solidFill>
                <a:miter lim="800000"/>
                <a:headEnd/>
                <a:tailEnd/>
              </a:ln>
              <a:effectLst>
                <a:outerShdw dist="107763" dir="2700000" algn="ctr" rotWithShape="0">
                  <a:schemeClr val="bg2"/>
                </a:outerShdw>
              </a:effec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90000"/>
                  </a:lnSpc>
                </a:pPr>
                <a:r>
                  <a:rPr lang="en-GB" altLang="zh-TW" b="1">
                    <a:solidFill>
                      <a:srgbClr val="FF9933"/>
                    </a:solidFill>
                    <a:ea typeface="新細明體" panose="020B0604030504040204" pitchFamily="18" charset="-120"/>
                  </a:rPr>
                  <a:t>Organization Mission</a:t>
                </a:r>
              </a:p>
            </p:txBody>
          </p:sp>
          <p:sp>
            <p:nvSpPr>
              <p:cNvPr id="8213" name="Text Box 6">
                <a:extLst>
                  <a:ext uri="{FF2B5EF4-FFF2-40B4-BE49-F238E27FC236}">
                    <a16:creationId xmlns:a16="http://schemas.microsoft.com/office/drawing/2014/main" id="{893AFD22-CF06-41E0-9159-2FB3236E9E77}"/>
                  </a:ext>
                </a:extLst>
              </p:cNvPr>
              <p:cNvSpPr txBox="1">
                <a:spLocks noChangeArrowheads="1"/>
              </p:cNvSpPr>
              <p:nvPr/>
            </p:nvSpPr>
            <p:spPr bwMode="auto">
              <a:xfrm>
                <a:off x="1920" y="1217"/>
                <a:ext cx="1306" cy="478"/>
              </a:xfrm>
              <a:prstGeom prst="rect">
                <a:avLst/>
              </a:prstGeom>
              <a:solidFill>
                <a:srgbClr val="FFFFCC"/>
              </a:solidFill>
              <a:ln w="9525">
                <a:solidFill>
                  <a:srgbClr val="FF9933"/>
                </a:solidFill>
                <a:miter lim="800000"/>
                <a:headEnd/>
                <a:tailEnd/>
              </a:ln>
              <a:effectLst>
                <a:outerShdw dist="107763" dir="2700000" algn="ctr" rotWithShape="0">
                  <a:schemeClr val="bg2"/>
                </a:outerShdw>
              </a:effec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90000"/>
                  </a:lnSpc>
                </a:pPr>
                <a:r>
                  <a:rPr lang="en-GB" altLang="zh-TW" b="1">
                    <a:solidFill>
                      <a:srgbClr val="FF9933"/>
                    </a:solidFill>
                    <a:ea typeface="新細明體" panose="020B0604030504040204" pitchFamily="18" charset="-120"/>
                  </a:rPr>
                  <a:t>Business Assessment</a:t>
                </a:r>
              </a:p>
            </p:txBody>
          </p:sp>
        </p:grpSp>
        <p:grpSp>
          <p:nvGrpSpPr>
            <p:cNvPr id="8198" name="Group 7">
              <a:extLst>
                <a:ext uri="{FF2B5EF4-FFF2-40B4-BE49-F238E27FC236}">
                  <a16:creationId xmlns:a16="http://schemas.microsoft.com/office/drawing/2014/main" id="{9D5C1628-7836-41F4-B2CA-A6DA23F56262}"/>
                </a:ext>
              </a:extLst>
            </p:cNvPr>
            <p:cNvGrpSpPr>
              <a:grpSpLocks/>
            </p:cNvGrpSpPr>
            <p:nvPr/>
          </p:nvGrpSpPr>
          <p:grpSpPr bwMode="auto">
            <a:xfrm>
              <a:off x="1152" y="1788"/>
              <a:ext cx="4320" cy="478"/>
              <a:chOff x="1008" y="1937"/>
              <a:chExt cx="4320" cy="478"/>
            </a:xfrm>
          </p:grpSpPr>
          <p:sp>
            <p:nvSpPr>
              <p:cNvPr id="8210" name="Text Box 8">
                <a:extLst>
                  <a:ext uri="{FF2B5EF4-FFF2-40B4-BE49-F238E27FC236}">
                    <a16:creationId xmlns:a16="http://schemas.microsoft.com/office/drawing/2014/main" id="{1F0639FF-3E8B-497F-A865-1BE3E21C30BE}"/>
                  </a:ext>
                </a:extLst>
              </p:cNvPr>
              <p:cNvSpPr txBox="1">
                <a:spLocks noChangeArrowheads="1"/>
              </p:cNvSpPr>
              <p:nvPr/>
            </p:nvSpPr>
            <p:spPr bwMode="auto">
              <a:xfrm>
                <a:off x="1008" y="1937"/>
                <a:ext cx="1306" cy="478"/>
              </a:xfrm>
              <a:prstGeom prst="rect">
                <a:avLst/>
              </a:prstGeom>
              <a:solidFill>
                <a:srgbClr val="FFFFCC"/>
              </a:solidFill>
              <a:ln w="9525">
                <a:solidFill>
                  <a:srgbClr val="FF9933"/>
                </a:solidFill>
                <a:miter lim="800000"/>
                <a:headEnd/>
                <a:tailEnd/>
              </a:ln>
              <a:effectLst>
                <a:outerShdw dist="107763" dir="2700000" algn="ctr" rotWithShape="0">
                  <a:schemeClr val="bg2"/>
                </a:outerShdw>
              </a:effec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90000"/>
                  </a:lnSpc>
                </a:pPr>
                <a:r>
                  <a:rPr lang="en-GB" altLang="zh-TW" b="1">
                    <a:solidFill>
                      <a:srgbClr val="FF9933"/>
                    </a:solidFill>
                    <a:ea typeface="新細明體" panose="020B0604030504040204" pitchFamily="18" charset="-120"/>
                  </a:rPr>
                  <a:t>Organization Strategic Plan</a:t>
                </a:r>
              </a:p>
            </p:txBody>
          </p:sp>
          <p:sp>
            <p:nvSpPr>
              <p:cNvPr id="8211" name="Text Box 9">
                <a:extLst>
                  <a:ext uri="{FF2B5EF4-FFF2-40B4-BE49-F238E27FC236}">
                    <a16:creationId xmlns:a16="http://schemas.microsoft.com/office/drawing/2014/main" id="{77178196-D4A5-47C0-8C32-DC6946616EB8}"/>
                  </a:ext>
                </a:extLst>
              </p:cNvPr>
              <p:cNvSpPr txBox="1">
                <a:spLocks noChangeArrowheads="1"/>
              </p:cNvSpPr>
              <p:nvPr/>
            </p:nvSpPr>
            <p:spPr bwMode="auto">
              <a:xfrm>
                <a:off x="3024" y="1937"/>
                <a:ext cx="2304" cy="478"/>
              </a:xfrm>
              <a:prstGeom prst="rect">
                <a:avLst/>
              </a:prstGeom>
              <a:solidFill>
                <a:srgbClr val="FFFFCC"/>
              </a:solidFill>
              <a:ln w="9525">
                <a:solidFill>
                  <a:srgbClr val="FF9933"/>
                </a:solidFill>
                <a:miter lim="800000"/>
                <a:headEnd/>
                <a:tailEnd/>
              </a:ln>
              <a:effectLst>
                <a:outerShdw dist="107763" dir="2700000" algn="ctr" rotWithShape="0">
                  <a:schemeClr val="bg2"/>
                </a:outerShdw>
              </a:effec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90000"/>
                  </a:lnSpc>
                </a:pPr>
                <a:r>
                  <a:rPr lang="en-GB" altLang="zh-TW" b="1">
                    <a:solidFill>
                      <a:srgbClr val="FF9933"/>
                    </a:solidFill>
                    <a:ea typeface="新細明體" panose="020B0604030504040204" pitchFamily="18" charset="-120"/>
                  </a:rPr>
                  <a:t>Current Information Technology Architecture</a:t>
                </a:r>
              </a:p>
            </p:txBody>
          </p:sp>
        </p:grpSp>
        <p:sp>
          <p:nvSpPr>
            <p:cNvPr id="8199" name="Text Box 10">
              <a:extLst>
                <a:ext uri="{FF2B5EF4-FFF2-40B4-BE49-F238E27FC236}">
                  <a16:creationId xmlns:a16="http://schemas.microsoft.com/office/drawing/2014/main" id="{01D85A5B-09A7-4D9E-B447-BEDE4390707D}"/>
                </a:ext>
              </a:extLst>
            </p:cNvPr>
            <p:cNvSpPr txBox="1">
              <a:spLocks noChangeArrowheads="1"/>
            </p:cNvSpPr>
            <p:nvPr/>
          </p:nvSpPr>
          <p:spPr bwMode="auto">
            <a:xfrm>
              <a:off x="768" y="2950"/>
              <a:ext cx="4128" cy="271"/>
            </a:xfrm>
            <a:prstGeom prst="rect">
              <a:avLst/>
            </a:prstGeom>
            <a:solidFill>
              <a:srgbClr val="FFFFCC"/>
            </a:solidFill>
            <a:ln w="9525">
              <a:solidFill>
                <a:srgbClr val="FF9933"/>
              </a:solidFill>
              <a:miter lim="800000"/>
              <a:headEnd/>
              <a:tailEnd/>
            </a:ln>
            <a:effectLst>
              <a:outerShdw dist="107763" dir="2700000" algn="ctr" rotWithShape="0">
                <a:schemeClr val="bg2"/>
              </a:outerShdw>
            </a:effec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90000"/>
                </a:lnSpc>
              </a:pPr>
              <a:r>
                <a:rPr lang="en-GB" altLang="zh-TW" b="1">
                  <a:solidFill>
                    <a:srgbClr val="FF9933"/>
                  </a:solidFill>
                  <a:ea typeface="新細明體" panose="020B0604030504040204" pitchFamily="18" charset="-120"/>
                </a:rPr>
                <a:t>New information Technology Architecture</a:t>
              </a:r>
            </a:p>
          </p:txBody>
        </p:sp>
        <p:sp>
          <p:nvSpPr>
            <p:cNvPr id="8200" name="Text Box 11">
              <a:extLst>
                <a:ext uri="{FF2B5EF4-FFF2-40B4-BE49-F238E27FC236}">
                  <a16:creationId xmlns:a16="http://schemas.microsoft.com/office/drawing/2014/main" id="{BD887DFD-DB7E-4F1E-8149-030961EC3284}"/>
                </a:ext>
              </a:extLst>
            </p:cNvPr>
            <p:cNvSpPr txBox="1">
              <a:spLocks noChangeArrowheads="1"/>
            </p:cNvSpPr>
            <p:nvPr/>
          </p:nvSpPr>
          <p:spPr bwMode="auto">
            <a:xfrm>
              <a:off x="768" y="3427"/>
              <a:ext cx="4128" cy="271"/>
            </a:xfrm>
            <a:prstGeom prst="rect">
              <a:avLst/>
            </a:prstGeom>
            <a:solidFill>
              <a:srgbClr val="FFFFCC"/>
            </a:solidFill>
            <a:ln w="9525">
              <a:solidFill>
                <a:srgbClr val="FF9933"/>
              </a:solidFill>
              <a:miter lim="800000"/>
              <a:headEnd/>
              <a:tailEnd/>
            </a:ln>
            <a:effectLst>
              <a:outerShdw dist="107763" dir="2700000" algn="ctr" rotWithShape="0">
                <a:schemeClr val="bg2"/>
              </a:outerShdw>
            </a:effec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90000"/>
                </a:lnSpc>
              </a:pPr>
              <a:r>
                <a:rPr lang="en-GB" altLang="zh-TW" b="1">
                  <a:solidFill>
                    <a:srgbClr val="FF9933"/>
                  </a:solidFill>
                  <a:ea typeface="新細明體" panose="020B0604030504040204" pitchFamily="18" charset="-120"/>
                </a:rPr>
                <a:t>IS Operational Plan</a:t>
              </a:r>
            </a:p>
          </p:txBody>
        </p:sp>
        <p:sp>
          <p:nvSpPr>
            <p:cNvPr id="8201" name="Text Box 12">
              <a:extLst>
                <a:ext uri="{FF2B5EF4-FFF2-40B4-BE49-F238E27FC236}">
                  <a16:creationId xmlns:a16="http://schemas.microsoft.com/office/drawing/2014/main" id="{7C1350C6-4162-4D75-8C08-7E668E86C3AF}"/>
                </a:ext>
              </a:extLst>
            </p:cNvPr>
            <p:cNvSpPr txBox="1">
              <a:spLocks noChangeArrowheads="1"/>
            </p:cNvSpPr>
            <p:nvPr/>
          </p:nvSpPr>
          <p:spPr bwMode="auto">
            <a:xfrm>
              <a:off x="768" y="3905"/>
              <a:ext cx="4128" cy="271"/>
            </a:xfrm>
            <a:prstGeom prst="rect">
              <a:avLst/>
            </a:prstGeom>
            <a:solidFill>
              <a:srgbClr val="FFFFCC"/>
            </a:solidFill>
            <a:ln w="9525">
              <a:solidFill>
                <a:srgbClr val="FF9933"/>
              </a:solidFill>
              <a:miter lim="800000"/>
              <a:headEnd/>
              <a:tailEnd/>
            </a:ln>
            <a:effectLst>
              <a:outerShdw dist="107763" dir="2700000" algn="ctr" rotWithShape="0">
                <a:schemeClr val="bg2"/>
              </a:outerShdw>
            </a:effec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90000"/>
                </a:lnSpc>
              </a:pPr>
              <a:r>
                <a:rPr lang="en-GB" altLang="zh-TW" b="1">
                  <a:solidFill>
                    <a:srgbClr val="FF9933"/>
                  </a:solidFill>
                  <a:ea typeface="新細明體" panose="020B0604030504040204" pitchFamily="18" charset="-120"/>
                </a:rPr>
                <a:t>IS Development Projects</a:t>
              </a:r>
            </a:p>
          </p:txBody>
        </p:sp>
        <p:sp>
          <p:nvSpPr>
            <p:cNvPr id="8202" name="Text Box 13">
              <a:extLst>
                <a:ext uri="{FF2B5EF4-FFF2-40B4-BE49-F238E27FC236}">
                  <a16:creationId xmlns:a16="http://schemas.microsoft.com/office/drawing/2014/main" id="{40530785-7110-4D92-A428-B20B57DA3B25}"/>
                </a:ext>
              </a:extLst>
            </p:cNvPr>
            <p:cNvSpPr txBox="1">
              <a:spLocks noChangeArrowheads="1"/>
            </p:cNvSpPr>
            <p:nvPr/>
          </p:nvSpPr>
          <p:spPr bwMode="auto">
            <a:xfrm>
              <a:off x="768" y="2472"/>
              <a:ext cx="4128" cy="271"/>
            </a:xfrm>
            <a:prstGeom prst="rect">
              <a:avLst/>
            </a:prstGeom>
            <a:solidFill>
              <a:srgbClr val="FFFFCC"/>
            </a:solidFill>
            <a:ln w="9525">
              <a:solidFill>
                <a:srgbClr val="FF9933"/>
              </a:solidFill>
              <a:miter lim="800000"/>
              <a:headEnd/>
              <a:tailEnd/>
            </a:ln>
            <a:effectLst>
              <a:outerShdw dist="107763" dir="2700000" algn="ctr" rotWithShape="0">
                <a:schemeClr val="bg2"/>
              </a:outerShdw>
            </a:effec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90000"/>
                </a:lnSpc>
              </a:pPr>
              <a:r>
                <a:rPr lang="en-GB" altLang="zh-TW" b="1">
                  <a:solidFill>
                    <a:srgbClr val="FF9933"/>
                  </a:solidFill>
                  <a:ea typeface="新細明體" panose="020B0604030504040204" pitchFamily="18" charset="-120"/>
                </a:rPr>
                <a:t>IS Strategic Plan</a:t>
              </a:r>
            </a:p>
          </p:txBody>
        </p:sp>
        <p:sp>
          <p:nvSpPr>
            <p:cNvPr id="8203" name="Line 14">
              <a:extLst>
                <a:ext uri="{FF2B5EF4-FFF2-40B4-BE49-F238E27FC236}">
                  <a16:creationId xmlns:a16="http://schemas.microsoft.com/office/drawing/2014/main" id="{9CD018DF-97F3-4FB3-9A37-EA89C2A945C8}"/>
                </a:ext>
              </a:extLst>
            </p:cNvPr>
            <p:cNvSpPr>
              <a:spLocks noChangeShapeType="1"/>
            </p:cNvSpPr>
            <p:nvPr/>
          </p:nvSpPr>
          <p:spPr bwMode="auto">
            <a:xfrm>
              <a:off x="1008" y="1632"/>
              <a:ext cx="624" cy="144"/>
            </a:xfrm>
            <a:prstGeom prst="line">
              <a:avLst/>
            </a:prstGeom>
            <a:noFill/>
            <a:ln w="19050">
              <a:solidFill>
                <a:srgbClr val="FF9933"/>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8204" name="Line 15">
              <a:extLst>
                <a:ext uri="{FF2B5EF4-FFF2-40B4-BE49-F238E27FC236}">
                  <a16:creationId xmlns:a16="http://schemas.microsoft.com/office/drawing/2014/main" id="{1D395AD9-7CBF-44E2-8C1A-00364F6FD733}"/>
                </a:ext>
              </a:extLst>
            </p:cNvPr>
            <p:cNvSpPr>
              <a:spLocks noChangeShapeType="1"/>
            </p:cNvSpPr>
            <p:nvPr/>
          </p:nvSpPr>
          <p:spPr bwMode="auto">
            <a:xfrm flipH="1">
              <a:off x="1968" y="1632"/>
              <a:ext cx="624" cy="144"/>
            </a:xfrm>
            <a:prstGeom prst="line">
              <a:avLst/>
            </a:prstGeom>
            <a:noFill/>
            <a:ln w="19050">
              <a:solidFill>
                <a:srgbClr val="FF9933"/>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8205" name="Line 16">
              <a:extLst>
                <a:ext uri="{FF2B5EF4-FFF2-40B4-BE49-F238E27FC236}">
                  <a16:creationId xmlns:a16="http://schemas.microsoft.com/office/drawing/2014/main" id="{4DC40EAA-9141-4DCD-A509-85EAE5ABF5FD}"/>
                </a:ext>
              </a:extLst>
            </p:cNvPr>
            <p:cNvSpPr>
              <a:spLocks noChangeShapeType="1"/>
            </p:cNvSpPr>
            <p:nvPr/>
          </p:nvSpPr>
          <p:spPr bwMode="auto">
            <a:xfrm>
              <a:off x="2064" y="2315"/>
              <a:ext cx="624" cy="144"/>
            </a:xfrm>
            <a:prstGeom prst="line">
              <a:avLst/>
            </a:prstGeom>
            <a:noFill/>
            <a:ln w="19050">
              <a:solidFill>
                <a:srgbClr val="FF9933"/>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8206" name="Line 17">
              <a:extLst>
                <a:ext uri="{FF2B5EF4-FFF2-40B4-BE49-F238E27FC236}">
                  <a16:creationId xmlns:a16="http://schemas.microsoft.com/office/drawing/2014/main" id="{78A1F0CE-98D0-4107-82FF-4770E0356DB9}"/>
                </a:ext>
              </a:extLst>
            </p:cNvPr>
            <p:cNvSpPr>
              <a:spLocks noChangeShapeType="1"/>
            </p:cNvSpPr>
            <p:nvPr/>
          </p:nvSpPr>
          <p:spPr bwMode="auto">
            <a:xfrm flipH="1">
              <a:off x="3024" y="2315"/>
              <a:ext cx="624" cy="144"/>
            </a:xfrm>
            <a:prstGeom prst="line">
              <a:avLst/>
            </a:prstGeom>
            <a:noFill/>
            <a:ln w="19050">
              <a:solidFill>
                <a:srgbClr val="FF9933"/>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8207" name="Line 18">
              <a:extLst>
                <a:ext uri="{FF2B5EF4-FFF2-40B4-BE49-F238E27FC236}">
                  <a16:creationId xmlns:a16="http://schemas.microsoft.com/office/drawing/2014/main" id="{BA938A6C-B7C6-4ABC-9AE5-5791546B1BEF}"/>
                </a:ext>
              </a:extLst>
            </p:cNvPr>
            <p:cNvSpPr>
              <a:spLocks noChangeShapeType="1"/>
            </p:cNvSpPr>
            <p:nvPr/>
          </p:nvSpPr>
          <p:spPr bwMode="auto">
            <a:xfrm>
              <a:off x="2832" y="2784"/>
              <a:ext cx="0" cy="144"/>
            </a:xfrm>
            <a:prstGeom prst="line">
              <a:avLst/>
            </a:prstGeom>
            <a:noFill/>
            <a:ln w="19050">
              <a:solidFill>
                <a:srgbClr val="FF9933"/>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8208" name="Line 19">
              <a:extLst>
                <a:ext uri="{FF2B5EF4-FFF2-40B4-BE49-F238E27FC236}">
                  <a16:creationId xmlns:a16="http://schemas.microsoft.com/office/drawing/2014/main" id="{A305CCC2-876F-4E9A-B7BD-89CCF3C1EEE1}"/>
                </a:ext>
              </a:extLst>
            </p:cNvPr>
            <p:cNvSpPr>
              <a:spLocks noChangeShapeType="1"/>
            </p:cNvSpPr>
            <p:nvPr/>
          </p:nvSpPr>
          <p:spPr bwMode="auto">
            <a:xfrm>
              <a:off x="2832" y="3264"/>
              <a:ext cx="0" cy="144"/>
            </a:xfrm>
            <a:prstGeom prst="line">
              <a:avLst/>
            </a:prstGeom>
            <a:noFill/>
            <a:ln w="19050">
              <a:solidFill>
                <a:srgbClr val="FF9933"/>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8209" name="Line 20">
              <a:extLst>
                <a:ext uri="{FF2B5EF4-FFF2-40B4-BE49-F238E27FC236}">
                  <a16:creationId xmlns:a16="http://schemas.microsoft.com/office/drawing/2014/main" id="{B26AAE55-FD5E-41FA-99AF-CE2710763E1B}"/>
                </a:ext>
              </a:extLst>
            </p:cNvPr>
            <p:cNvSpPr>
              <a:spLocks noChangeShapeType="1"/>
            </p:cNvSpPr>
            <p:nvPr/>
          </p:nvSpPr>
          <p:spPr bwMode="auto">
            <a:xfrm>
              <a:off x="2832" y="3744"/>
              <a:ext cx="0" cy="144"/>
            </a:xfrm>
            <a:prstGeom prst="line">
              <a:avLst/>
            </a:prstGeom>
            <a:noFill/>
            <a:ln w="19050">
              <a:solidFill>
                <a:srgbClr val="FF9933"/>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8196" name="Text Box 21">
            <a:extLst>
              <a:ext uri="{FF2B5EF4-FFF2-40B4-BE49-F238E27FC236}">
                <a16:creationId xmlns:a16="http://schemas.microsoft.com/office/drawing/2014/main" id="{61D0AE11-8533-4FF6-B08E-1F6FB4D8D62C}"/>
              </a:ext>
            </a:extLst>
          </p:cNvPr>
          <p:cNvSpPr txBox="1">
            <a:spLocks noChangeArrowheads="1"/>
          </p:cNvSpPr>
          <p:nvPr/>
        </p:nvSpPr>
        <p:spPr bwMode="auto">
          <a:xfrm>
            <a:off x="5486400" y="1782763"/>
            <a:ext cx="34353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GB" altLang="zh-TW" sz="3200">
                <a:ea typeface="新細明體" panose="020B0604030504040204" pitchFamily="18" charset="-120"/>
              </a:rPr>
              <a:t>IS Planning Process</a:t>
            </a:r>
          </a:p>
        </p:txBody>
      </p:sp>
    </p:spTree>
    <p:extLst>
      <p:ext uri="{BB962C8B-B14F-4D97-AF65-F5344CB8AC3E}">
        <p14:creationId xmlns:p14="http://schemas.microsoft.com/office/powerpoint/2010/main" val="4263406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5202" name="Rectangle 2">
            <a:extLst>
              <a:ext uri="{FF2B5EF4-FFF2-40B4-BE49-F238E27FC236}">
                <a16:creationId xmlns:a16="http://schemas.microsoft.com/office/drawing/2014/main" id="{58379F43-06DC-4970-AFE6-743A8A8DCFEB}"/>
              </a:ext>
            </a:extLst>
          </p:cNvPr>
          <p:cNvSpPr>
            <a:spLocks noGrp="1" noChangeArrowheads="1"/>
          </p:cNvSpPr>
          <p:nvPr>
            <p:ph type="body" idx="1"/>
          </p:nvPr>
        </p:nvSpPr>
        <p:spPr>
          <a:xfrm>
            <a:off x="381000" y="1524000"/>
            <a:ext cx="8305800" cy="4648200"/>
          </a:xfrm>
        </p:spPr>
        <p:txBody>
          <a:bodyPr/>
          <a:lstStyle/>
          <a:p>
            <a:pPr>
              <a:spcBef>
                <a:spcPts val="1200"/>
              </a:spcBef>
            </a:pPr>
            <a:r>
              <a:rPr lang="en-US" altLang="zh-TW" sz="2800" dirty="0">
                <a:ea typeface="新細明體" panose="020B0604030504040204" pitchFamily="18" charset="-120"/>
              </a:rPr>
              <a:t>SDLC - </a:t>
            </a:r>
            <a:r>
              <a:rPr lang="en-US" altLang="zh-TW" sz="2400" dirty="0">
                <a:ea typeface="新細明體" panose="020B0604030504040204" pitchFamily="18" charset="-120"/>
              </a:rPr>
              <a:t>the development method used by most organizations today for large, complex systems</a:t>
            </a:r>
          </a:p>
          <a:p>
            <a:pPr>
              <a:spcBef>
                <a:spcPts val="1200"/>
              </a:spcBef>
            </a:pPr>
            <a:r>
              <a:rPr lang="en-US" altLang="zh-TW" sz="2800" dirty="0">
                <a:ea typeface="新細明體" panose="020B0604030504040204" pitchFamily="18" charset="-120"/>
              </a:rPr>
              <a:t>Waterfall Approach - </a:t>
            </a:r>
            <a:r>
              <a:rPr lang="en-US" altLang="zh-TW" sz="2400" dirty="0">
                <a:ea typeface="新細明體" panose="020B0604030504040204" pitchFamily="18" charset="-120"/>
              </a:rPr>
              <a:t>a sequence of steps in the SDLC with cycles returned to previous stops</a:t>
            </a:r>
          </a:p>
          <a:p>
            <a:pPr>
              <a:spcBef>
                <a:spcPts val="1200"/>
              </a:spcBef>
            </a:pPr>
            <a:r>
              <a:rPr lang="en-US" altLang="zh-TW" sz="2800" dirty="0">
                <a:ea typeface="新細明體" panose="020B0604030504040204" pitchFamily="18" charset="-120"/>
              </a:rPr>
              <a:t>Systems Analysts - </a:t>
            </a:r>
            <a:r>
              <a:rPr lang="en-US" altLang="zh-TW" sz="2400" dirty="0">
                <a:ea typeface="新細明體" panose="020B0604030504040204" pitchFamily="18" charset="-120"/>
              </a:rPr>
              <a:t>IS professionals who specialize in analyzing and designing information systems</a:t>
            </a:r>
          </a:p>
          <a:p>
            <a:pPr>
              <a:spcBef>
                <a:spcPts val="1200"/>
              </a:spcBef>
            </a:pPr>
            <a:r>
              <a:rPr lang="en-US" altLang="zh-TW" sz="2800" dirty="0">
                <a:ea typeface="新細明體" panose="020B0604030504040204" pitchFamily="18" charset="-120"/>
              </a:rPr>
              <a:t>Programmers - </a:t>
            </a:r>
            <a:r>
              <a:rPr lang="en-US" altLang="zh-TW" sz="2400" dirty="0">
                <a:ea typeface="新細明體" panose="020B0604030504040204" pitchFamily="18" charset="-120"/>
              </a:rPr>
              <a:t>IS professionals who modify existing computer programs or write new computer programs to satisfy user requirements</a:t>
            </a:r>
          </a:p>
          <a:p>
            <a:pPr>
              <a:spcBef>
                <a:spcPts val="1200"/>
              </a:spcBef>
            </a:pPr>
            <a:r>
              <a:rPr lang="en-US" altLang="zh-TW" sz="2800" dirty="0">
                <a:ea typeface="新細明體" panose="020B0604030504040204" pitchFamily="18" charset="-120"/>
              </a:rPr>
              <a:t>Technical Specialists - </a:t>
            </a:r>
            <a:r>
              <a:rPr lang="en-US" altLang="zh-TW" sz="2400" dirty="0">
                <a:ea typeface="新細明體" panose="020B0604030504040204" pitchFamily="18" charset="-120"/>
              </a:rPr>
              <a:t>experts in a certain type of technology, such as databases or telecommunications</a:t>
            </a:r>
          </a:p>
        </p:txBody>
      </p:sp>
      <p:sp>
        <p:nvSpPr>
          <p:cNvPr id="3" name="Title 2">
            <a:extLst>
              <a:ext uri="{FF2B5EF4-FFF2-40B4-BE49-F238E27FC236}">
                <a16:creationId xmlns:a16="http://schemas.microsoft.com/office/drawing/2014/main" id="{7DDB144D-03D5-4F98-B21C-C961456821D3}"/>
              </a:ext>
            </a:extLst>
          </p:cNvPr>
          <p:cNvSpPr>
            <a:spLocks noGrp="1"/>
          </p:cNvSpPr>
          <p:nvPr>
            <p:ph type="title"/>
          </p:nvPr>
        </p:nvSpPr>
        <p:spPr/>
        <p:txBody>
          <a:bodyPr/>
          <a:lstStyle/>
          <a:p>
            <a:r>
              <a:rPr lang="en-US" altLang="zh-TW" dirty="0">
                <a:ea typeface="新細明體" panose="020B0604030504040204" pitchFamily="18" charset="-120"/>
              </a:rPr>
              <a:t>Systems Development Life Cycle (SDLC)</a:t>
            </a:r>
            <a:endParaRPr lang="en-US" dirty="0"/>
          </a:p>
        </p:txBody>
      </p:sp>
    </p:spTree>
    <p:extLst>
      <p:ext uri="{BB962C8B-B14F-4D97-AF65-F5344CB8AC3E}">
        <p14:creationId xmlns:p14="http://schemas.microsoft.com/office/powerpoint/2010/main" val="22781478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435202">
                                            <p:txEl>
                                              <p:pRg st="0" end="0"/>
                                            </p:txEl>
                                          </p:spTgt>
                                        </p:tgtEl>
                                        <p:attrNameLst>
                                          <p:attrName>style.visibility</p:attrName>
                                        </p:attrNameLst>
                                      </p:cBhvr>
                                      <p:to>
                                        <p:strVal val="visible"/>
                                      </p:to>
                                    </p:set>
                                    <p:animEffect transition="in" filter="barn(inHorizontal)">
                                      <p:cBhvr>
                                        <p:cTn id="7" dur="500"/>
                                        <p:tgtEl>
                                          <p:spTgt spid="43520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435202">
                                            <p:txEl>
                                              <p:pRg st="1" end="1"/>
                                            </p:txEl>
                                          </p:spTgt>
                                        </p:tgtEl>
                                        <p:attrNameLst>
                                          <p:attrName>style.visibility</p:attrName>
                                        </p:attrNameLst>
                                      </p:cBhvr>
                                      <p:to>
                                        <p:strVal val="visible"/>
                                      </p:to>
                                    </p:set>
                                    <p:animEffect transition="in" filter="barn(inHorizontal)">
                                      <p:cBhvr>
                                        <p:cTn id="12" dur="500"/>
                                        <p:tgtEl>
                                          <p:spTgt spid="43520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435202">
                                            <p:txEl>
                                              <p:pRg st="2" end="2"/>
                                            </p:txEl>
                                          </p:spTgt>
                                        </p:tgtEl>
                                        <p:attrNameLst>
                                          <p:attrName>style.visibility</p:attrName>
                                        </p:attrNameLst>
                                      </p:cBhvr>
                                      <p:to>
                                        <p:strVal val="visible"/>
                                      </p:to>
                                    </p:set>
                                    <p:animEffect transition="in" filter="barn(inHorizontal)">
                                      <p:cBhvr>
                                        <p:cTn id="17" dur="500"/>
                                        <p:tgtEl>
                                          <p:spTgt spid="43520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435202">
                                            <p:txEl>
                                              <p:pRg st="3" end="3"/>
                                            </p:txEl>
                                          </p:spTgt>
                                        </p:tgtEl>
                                        <p:attrNameLst>
                                          <p:attrName>style.visibility</p:attrName>
                                        </p:attrNameLst>
                                      </p:cBhvr>
                                      <p:to>
                                        <p:strVal val="visible"/>
                                      </p:to>
                                    </p:set>
                                    <p:animEffect transition="in" filter="barn(inHorizontal)">
                                      <p:cBhvr>
                                        <p:cTn id="22" dur="500"/>
                                        <p:tgtEl>
                                          <p:spTgt spid="435202">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6" fill="hold" grpId="0" nodeType="clickEffect">
                                  <p:stCondLst>
                                    <p:cond delay="0"/>
                                  </p:stCondLst>
                                  <p:childTnLst>
                                    <p:set>
                                      <p:cBhvr>
                                        <p:cTn id="26" dur="1" fill="hold">
                                          <p:stCondLst>
                                            <p:cond delay="0"/>
                                          </p:stCondLst>
                                        </p:cTn>
                                        <p:tgtEl>
                                          <p:spTgt spid="435202">
                                            <p:txEl>
                                              <p:pRg st="4" end="4"/>
                                            </p:txEl>
                                          </p:spTgt>
                                        </p:tgtEl>
                                        <p:attrNameLst>
                                          <p:attrName>style.visibility</p:attrName>
                                        </p:attrNameLst>
                                      </p:cBhvr>
                                      <p:to>
                                        <p:strVal val="visible"/>
                                      </p:to>
                                    </p:set>
                                    <p:animEffect transition="in" filter="barn(inHorizontal)">
                                      <p:cBhvr>
                                        <p:cTn id="27" dur="500"/>
                                        <p:tgtEl>
                                          <p:spTgt spid="43520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5202" grpId="0" build="p" bldLvl="2"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 Box 3">
            <a:extLst>
              <a:ext uri="{FF2B5EF4-FFF2-40B4-BE49-F238E27FC236}">
                <a16:creationId xmlns:a16="http://schemas.microsoft.com/office/drawing/2014/main" id="{E1B8AF4A-D795-4F5A-A33F-EDEFD28908FE}"/>
              </a:ext>
            </a:extLst>
          </p:cNvPr>
          <p:cNvSpPr txBox="1">
            <a:spLocks noChangeArrowheads="1"/>
          </p:cNvSpPr>
          <p:nvPr/>
        </p:nvSpPr>
        <p:spPr bwMode="auto">
          <a:xfrm>
            <a:off x="171450" y="6248400"/>
            <a:ext cx="8778875" cy="434975"/>
          </a:xfrm>
          <a:prstGeom prst="rect">
            <a:avLst/>
          </a:prstGeom>
          <a:solidFill>
            <a:srgbClr val="9900CC"/>
          </a:solidFill>
          <a:ln w="38100" cmpd="dbl">
            <a:solidFill>
              <a:srgbClr val="FFCCCC"/>
            </a:solidFill>
            <a:miter lim="800000"/>
            <a:headEnd/>
            <a:tailEnd/>
          </a:ln>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GB" altLang="zh-TW" sz="2000" b="1">
                <a:solidFill>
                  <a:srgbClr val="FFCCCC"/>
                </a:solidFill>
                <a:ea typeface="新細明體" panose="020B0604030504040204" pitchFamily="18" charset="-120"/>
              </a:rPr>
              <a:t>Go Back to a previous Stage or Stop</a:t>
            </a:r>
          </a:p>
        </p:txBody>
      </p:sp>
      <p:sp>
        <p:nvSpPr>
          <p:cNvPr id="10244" name="Text Box 4">
            <a:extLst>
              <a:ext uri="{FF2B5EF4-FFF2-40B4-BE49-F238E27FC236}">
                <a16:creationId xmlns:a16="http://schemas.microsoft.com/office/drawing/2014/main" id="{44E472FC-8EEB-4A80-A127-8B192D1BF7A8}"/>
              </a:ext>
            </a:extLst>
          </p:cNvPr>
          <p:cNvSpPr txBox="1">
            <a:spLocks noChangeArrowheads="1"/>
          </p:cNvSpPr>
          <p:nvPr/>
        </p:nvSpPr>
        <p:spPr bwMode="auto">
          <a:xfrm>
            <a:off x="152400" y="1862138"/>
            <a:ext cx="2971800" cy="434975"/>
          </a:xfrm>
          <a:prstGeom prst="rect">
            <a:avLst/>
          </a:prstGeom>
          <a:solidFill>
            <a:srgbClr val="FFCCCC"/>
          </a:solidFill>
          <a:ln w="38100" cmpd="dbl">
            <a:solidFill>
              <a:srgbClr val="9900CC"/>
            </a:solidFill>
            <a:miter lim="800000"/>
            <a:headEnd/>
            <a:tailEnd/>
          </a:ln>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GB" altLang="en-US" sz="2000" b="1">
                <a:solidFill>
                  <a:srgbClr val="9900CC"/>
                </a:solidFill>
                <a:ea typeface="新細明體" panose="020B0604030504040204" pitchFamily="18" charset="-120"/>
              </a:rPr>
              <a:t>(1) </a:t>
            </a:r>
            <a:r>
              <a:rPr lang="en-GB" altLang="zh-TW" sz="2000" b="1">
                <a:solidFill>
                  <a:srgbClr val="9900CC"/>
                </a:solidFill>
                <a:ea typeface="新細明體" panose="020B0604030504040204" pitchFamily="18" charset="-120"/>
              </a:rPr>
              <a:t>Systems Investigation</a:t>
            </a:r>
          </a:p>
        </p:txBody>
      </p:sp>
      <p:sp>
        <p:nvSpPr>
          <p:cNvPr id="10245" name="Text Box 5">
            <a:extLst>
              <a:ext uri="{FF2B5EF4-FFF2-40B4-BE49-F238E27FC236}">
                <a16:creationId xmlns:a16="http://schemas.microsoft.com/office/drawing/2014/main" id="{AB76698E-22BC-497A-92CB-DB5BE15BC839}"/>
              </a:ext>
            </a:extLst>
          </p:cNvPr>
          <p:cNvSpPr txBox="1">
            <a:spLocks noChangeArrowheads="1"/>
          </p:cNvSpPr>
          <p:nvPr/>
        </p:nvSpPr>
        <p:spPr bwMode="auto">
          <a:xfrm>
            <a:off x="914400" y="2382838"/>
            <a:ext cx="2971800" cy="434975"/>
          </a:xfrm>
          <a:prstGeom prst="rect">
            <a:avLst/>
          </a:prstGeom>
          <a:solidFill>
            <a:srgbClr val="FFCCCC"/>
          </a:solidFill>
          <a:ln w="38100" cmpd="dbl">
            <a:solidFill>
              <a:srgbClr val="9900CC"/>
            </a:solidFill>
            <a:miter lim="800000"/>
            <a:headEnd/>
            <a:tailEnd/>
          </a:ln>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GB" altLang="en-US" sz="2000" b="1">
                <a:solidFill>
                  <a:srgbClr val="9900CC"/>
                </a:solidFill>
                <a:ea typeface="新細明體" panose="020B0604030504040204" pitchFamily="18" charset="-120"/>
              </a:rPr>
              <a:t>(2) </a:t>
            </a:r>
            <a:r>
              <a:rPr lang="en-GB" altLang="zh-TW" sz="2000" b="1">
                <a:solidFill>
                  <a:srgbClr val="9900CC"/>
                </a:solidFill>
                <a:ea typeface="新細明體" panose="020B0604030504040204" pitchFamily="18" charset="-120"/>
              </a:rPr>
              <a:t>Systems Analysis</a:t>
            </a:r>
          </a:p>
        </p:txBody>
      </p:sp>
      <p:sp>
        <p:nvSpPr>
          <p:cNvPr id="10246" name="Text Box 6">
            <a:extLst>
              <a:ext uri="{FF2B5EF4-FFF2-40B4-BE49-F238E27FC236}">
                <a16:creationId xmlns:a16="http://schemas.microsoft.com/office/drawing/2014/main" id="{B29DB4CE-F5E5-4758-BFDB-98AF16C2A145}"/>
              </a:ext>
            </a:extLst>
          </p:cNvPr>
          <p:cNvSpPr txBox="1">
            <a:spLocks noChangeArrowheads="1"/>
          </p:cNvSpPr>
          <p:nvPr/>
        </p:nvSpPr>
        <p:spPr bwMode="auto">
          <a:xfrm>
            <a:off x="1817688" y="2903538"/>
            <a:ext cx="2971800" cy="434975"/>
          </a:xfrm>
          <a:prstGeom prst="rect">
            <a:avLst/>
          </a:prstGeom>
          <a:solidFill>
            <a:srgbClr val="FFCCCC"/>
          </a:solidFill>
          <a:ln w="38100" cmpd="dbl">
            <a:solidFill>
              <a:srgbClr val="9900CC"/>
            </a:solidFill>
            <a:miter lim="800000"/>
            <a:headEnd/>
            <a:tailEnd/>
          </a:ln>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GB" altLang="en-US" sz="2000" b="1">
                <a:solidFill>
                  <a:srgbClr val="9900CC"/>
                </a:solidFill>
                <a:ea typeface="新細明體" panose="020B0604030504040204" pitchFamily="18" charset="-120"/>
              </a:rPr>
              <a:t>(3) </a:t>
            </a:r>
            <a:r>
              <a:rPr lang="en-GB" altLang="zh-TW" sz="2000" b="1">
                <a:solidFill>
                  <a:srgbClr val="9900CC"/>
                </a:solidFill>
                <a:ea typeface="新細明體" panose="020B0604030504040204" pitchFamily="18" charset="-120"/>
              </a:rPr>
              <a:t>Systems Design</a:t>
            </a:r>
          </a:p>
        </p:txBody>
      </p:sp>
      <p:sp>
        <p:nvSpPr>
          <p:cNvPr id="10247" name="Text Box 7">
            <a:extLst>
              <a:ext uri="{FF2B5EF4-FFF2-40B4-BE49-F238E27FC236}">
                <a16:creationId xmlns:a16="http://schemas.microsoft.com/office/drawing/2014/main" id="{F1A215CF-55F3-47CD-89FE-4194DB8B8832}"/>
              </a:ext>
            </a:extLst>
          </p:cNvPr>
          <p:cNvSpPr txBox="1">
            <a:spLocks noChangeArrowheads="1"/>
          </p:cNvSpPr>
          <p:nvPr/>
        </p:nvSpPr>
        <p:spPr bwMode="auto">
          <a:xfrm>
            <a:off x="2649538" y="3424238"/>
            <a:ext cx="2971800" cy="434975"/>
          </a:xfrm>
          <a:prstGeom prst="rect">
            <a:avLst/>
          </a:prstGeom>
          <a:solidFill>
            <a:srgbClr val="FFCCCC"/>
          </a:solidFill>
          <a:ln w="38100" cmpd="dbl">
            <a:solidFill>
              <a:srgbClr val="9900CC"/>
            </a:solidFill>
            <a:miter lim="800000"/>
            <a:headEnd/>
            <a:tailEnd/>
          </a:ln>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GB" altLang="en-US" sz="2000" b="1">
                <a:solidFill>
                  <a:srgbClr val="9900CC"/>
                </a:solidFill>
                <a:ea typeface="新細明體" panose="020B0604030504040204" pitchFamily="18" charset="-120"/>
              </a:rPr>
              <a:t>(4) </a:t>
            </a:r>
            <a:r>
              <a:rPr lang="en-GB" altLang="zh-TW" sz="2000" b="1">
                <a:solidFill>
                  <a:srgbClr val="9900CC"/>
                </a:solidFill>
                <a:ea typeface="新細明體" panose="020B0604030504040204" pitchFamily="18" charset="-120"/>
              </a:rPr>
              <a:t>Programming</a:t>
            </a:r>
          </a:p>
        </p:txBody>
      </p:sp>
      <p:sp>
        <p:nvSpPr>
          <p:cNvPr id="10248" name="Text Box 8">
            <a:extLst>
              <a:ext uri="{FF2B5EF4-FFF2-40B4-BE49-F238E27FC236}">
                <a16:creationId xmlns:a16="http://schemas.microsoft.com/office/drawing/2014/main" id="{46E0B898-BB45-45D1-B554-A639A28C96BF}"/>
              </a:ext>
            </a:extLst>
          </p:cNvPr>
          <p:cNvSpPr txBox="1">
            <a:spLocks noChangeArrowheads="1"/>
          </p:cNvSpPr>
          <p:nvPr/>
        </p:nvSpPr>
        <p:spPr bwMode="auto">
          <a:xfrm>
            <a:off x="3482975" y="3946525"/>
            <a:ext cx="2971800" cy="434975"/>
          </a:xfrm>
          <a:prstGeom prst="rect">
            <a:avLst/>
          </a:prstGeom>
          <a:solidFill>
            <a:srgbClr val="FFCCCC"/>
          </a:solidFill>
          <a:ln w="38100" cmpd="dbl">
            <a:solidFill>
              <a:srgbClr val="9900CC"/>
            </a:solidFill>
            <a:miter lim="800000"/>
            <a:headEnd/>
            <a:tailEnd/>
          </a:ln>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GB" altLang="en-US" sz="2000" b="1">
                <a:solidFill>
                  <a:srgbClr val="9900CC"/>
                </a:solidFill>
                <a:ea typeface="新細明體" panose="020B0604030504040204" pitchFamily="18" charset="-120"/>
              </a:rPr>
              <a:t>(5) </a:t>
            </a:r>
            <a:r>
              <a:rPr lang="en-GB" altLang="zh-TW" sz="2000" b="1">
                <a:solidFill>
                  <a:srgbClr val="9900CC"/>
                </a:solidFill>
                <a:ea typeface="新細明體" panose="020B0604030504040204" pitchFamily="18" charset="-120"/>
              </a:rPr>
              <a:t>Testing</a:t>
            </a:r>
          </a:p>
        </p:txBody>
      </p:sp>
      <p:sp>
        <p:nvSpPr>
          <p:cNvPr id="10249" name="Text Box 9">
            <a:extLst>
              <a:ext uri="{FF2B5EF4-FFF2-40B4-BE49-F238E27FC236}">
                <a16:creationId xmlns:a16="http://schemas.microsoft.com/office/drawing/2014/main" id="{527E81D7-25ED-4F9D-AF12-59D4FE9625DA}"/>
              </a:ext>
            </a:extLst>
          </p:cNvPr>
          <p:cNvSpPr txBox="1">
            <a:spLocks noChangeArrowheads="1"/>
          </p:cNvSpPr>
          <p:nvPr/>
        </p:nvSpPr>
        <p:spPr bwMode="auto">
          <a:xfrm>
            <a:off x="4314825" y="4467225"/>
            <a:ext cx="2971800" cy="434975"/>
          </a:xfrm>
          <a:prstGeom prst="rect">
            <a:avLst/>
          </a:prstGeom>
          <a:solidFill>
            <a:srgbClr val="FFCCCC"/>
          </a:solidFill>
          <a:ln w="38100" cmpd="dbl">
            <a:solidFill>
              <a:srgbClr val="9900CC"/>
            </a:solidFill>
            <a:miter lim="800000"/>
            <a:headEnd/>
            <a:tailEnd/>
          </a:ln>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GB" altLang="en-US" sz="2000" b="1">
                <a:solidFill>
                  <a:srgbClr val="9900CC"/>
                </a:solidFill>
                <a:ea typeface="新細明體" panose="020B0604030504040204" pitchFamily="18" charset="-120"/>
              </a:rPr>
              <a:t>(6) </a:t>
            </a:r>
            <a:r>
              <a:rPr lang="en-GB" altLang="zh-TW" sz="2000" b="1">
                <a:solidFill>
                  <a:srgbClr val="9900CC"/>
                </a:solidFill>
                <a:ea typeface="新細明體" panose="020B0604030504040204" pitchFamily="18" charset="-120"/>
              </a:rPr>
              <a:t>Implementation</a:t>
            </a:r>
          </a:p>
        </p:txBody>
      </p:sp>
      <p:sp>
        <p:nvSpPr>
          <p:cNvPr id="10250" name="Text Box 10">
            <a:extLst>
              <a:ext uri="{FF2B5EF4-FFF2-40B4-BE49-F238E27FC236}">
                <a16:creationId xmlns:a16="http://schemas.microsoft.com/office/drawing/2014/main" id="{5EEB30EB-EAE6-4D19-A345-4F9C80D7A3B9}"/>
              </a:ext>
            </a:extLst>
          </p:cNvPr>
          <p:cNvSpPr txBox="1">
            <a:spLocks noChangeArrowheads="1"/>
          </p:cNvSpPr>
          <p:nvPr/>
        </p:nvSpPr>
        <p:spPr bwMode="auto">
          <a:xfrm>
            <a:off x="5146675" y="4987925"/>
            <a:ext cx="2971800" cy="434975"/>
          </a:xfrm>
          <a:prstGeom prst="rect">
            <a:avLst/>
          </a:prstGeom>
          <a:solidFill>
            <a:srgbClr val="FFCCCC"/>
          </a:solidFill>
          <a:ln w="38100" cmpd="dbl">
            <a:solidFill>
              <a:srgbClr val="9900CC"/>
            </a:solidFill>
            <a:miter lim="800000"/>
            <a:headEnd/>
            <a:tailEnd/>
          </a:ln>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GB" altLang="en-US" sz="2000" b="1">
                <a:solidFill>
                  <a:srgbClr val="9900CC"/>
                </a:solidFill>
                <a:ea typeface="新細明體" panose="020B0604030504040204" pitchFamily="18" charset="-120"/>
              </a:rPr>
              <a:t>(7) </a:t>
            </a:r>
            <a:r>
              <a:rPr lang="en-GB" altLang="zh-TW" sz="2000" b="1">
                <a:solidFill>
                  <a:srgbClr val="9900CC"/>
                </a:solidFill>
                <a:ea typeface="新細明體" panose="020B0604030504040204" pitchFamily="18" charset="-120"/>
              </a:rPr>
              <a:t>Production</a:t>
            </a:r>
          </a:p>
        </p:txBody>
      </p:sp>
      <p:sp>
        <p:nvSpPr>
          <p:cNvPr id="10251" name="Text Box 11">
            <a:extLst>
              <a:ext uri="{FF2B5EF4-FFF2-40B4-BE49-F238E27FC236}">
                <a16:creationId xmlns:a16="http://schemas.microsoft.com/office/drawing/2014/main" id="{61C3CC15-1297-4EDD-95E7-07FE1764BEC2}"/>
              </a:ext>
            </a:extLst>
          </p:cNvPr>
          <p:cNvSpPr txBox="1">
            <a:spLocks noChangeArrowheads="1"/>
          </p:cNvSpPr>
          <p:nvPr/>
        </p:nvSpPr>
        <p:spPr bwMode="auto">
          <a:xfrm>
            <a:off x="5978525" y="5508625"/>
            <a:ext cx="2971800" cy="434975"/>
          </a:xfrm>
          <a:prstGeom prst="rect">
            <a:avLst/>
          </a:prstGeom>
          <a:solidFill>
            <a:srgbClr val="FFCCCC"/>
          </a:solidFill>
          <a:ln w="38100" cmpd="dbl">
            <a:solidFill>
              <a:srgbClr val="9900CC"/>
            </a:solidFill>
            <a:miter lim="800000"/>
            <a:headEnd/>
            <a:tailEnd/>
          </a:ln>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GB" altLang="en-US" sz="2000" b="1">
                <a:solidFill>
                  <a:srgbClr val="9900CC"/>
                </a:solidFill>
                <a:ea typeface="新細明體" panose="020B0604030504040204" pitchFamily="18" charset="-120"/>
              </a:rPr>
              <a:t>(8) </a:t>
            </a:r>
            <a:r>
              <a:rPr lang="en-GB" altLang="zh-TW" sz="2000" b="1">
                <a:solidFill>
                  <a:srgbClr val="9900CC"/>
                </a:solidFill>
                <a:ea typeface="新細明體" panose="020B0604030504040204" pitchFamily="18" charset="-120"/>
              </a:rPr>
              <a:t>Maintenance</a:t>
            </a:r>
          </a:p>
        </p:txBody>
      </p:sp>
      <p:sp>
        <p:nvSpPr>
          <p:cNvPr id="10252" name="Line 12">
            <a:extLst>
              <a:ext uri="{FF2B5EF4-FFF2-40B4-BE49-F238E27FC236}">
                <a16:creationId xmlns:a16="http://schemas.microsoft.com/office/drawing/2014/main" id="{E19D35B4-D5E2-47DC-8B88-DA1445A0DBE1}"/>
              </a:ext>
            </a:extLst>
          </p:cNvPr>
          <p:cNvSpPr>
            <a:spLocks noChangeShapeType="1"/>
          </p:cNvSpPr>
          <p:nvPr/>
        </p:nvSpPr>
        <p:spPr bwMode="auto">
          <a:xfrm>
            <a:off x="609600" y="2303463"/>
            <a:ext cx="0" cy="3921125"/>
          </a:xfrm>
          <a:prstGeom prst="line">
            <a:avLst/>
          </a:prstGeom>
          <a:noFill/>
          <a:ln w="28575">
            <a:solidFill>
              <a:srgbClr val="99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53" name="Line 13">
            <a:extLst>
              <a:ext uri="{FF2B5EF4-FFF2-40B4-BE49-F238E27FC236}">
                <a16:creationId xmlns:a16="http://schemas.microsoft.com/office/drawing/2014/main" id="{7373B7F8-06B6-48F9-A5C5-F095CAF48ABC}"/>
              </a:ext>
            </a:extLst>
          </p:cNvPr>
          <p:cNvSpPr>
            <a:spLocks noChangeShapeType="1"/>
          </p:cNvSpPr>
          <p:nvPr/>
        </p:nvSpPr>
        <p:spPr bwMode="auto">
          <a:xfrm>
            <a:off x="1371600" y="2819400"/>
            <a:ext cx="0" cy="3429000"/>
          </a:xfrm>
          <a:prstGeom prst="line">
            <a:avLst/>
          </a:prstGeom>
          <a:noFill/>
          <a:ln w="28575">
            <a:solidFill>
              <a:srgbClr val="99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54" name="Line 14">
            <a:extLst>
              <a:ext uri="{FF2B5EF4-FFF2-40B4-BE49-F238E27FC236}">
                <a16:creationId xmlns:a16="http://schemas.microsoft.com/office/drawing/2014/main" id="{4246AB56-CB3C-4201-A6BB-71E1E9A4C9FD}"/>
              </a:ext>
            </a:extLst>
          </p:cNvPr>
          <p:cNvSpPr>
            <a:spLocks noChangeShapeType="1"/>
          </p:cNvSpPr>
          <p:nvPr/>
        </p:nvSpPr>
        <p:spPr bwMode="auto">
          <a:xfrm>
            <a:off x="2209800" y="3352800"/>
            <a:ext cx="0" cy="2895600"/>
          </a:xfrm>
          <a:prstGeom prst="line">
            <a:avLst/>
          </a:prstGeom>
          <a:noFill/>
          <a:ln w="28575">
            <a:solidFill>
              <a:srgbClr val="99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55" name="Line 15">
            <a:extLst>
              <a:ext uri="{FF2B5EF4-FFF2-40B4-BE49-F238E27FC236}">
                <a16:creationId xmlns:a16="http://schemas.microsoft.com/office/drawing/2014/main" id="{8BA33819-C93B-4852-9207-963BB767F704}"/>
              </a:ext>
            </a:extLst>
          </p:cNvPr>
          <p:cNvSpPr>
            <a:spLocks noChangeShapeType="1"/>
          </p:cNvSpPr>
          <p:nvPr/>
        </p:nvSpPr>
        <p:spPr bwMode="auto">
          <a:xfrm>
            <a:off x="3124200" y="3886200"/>
            <a:ext cx="0" cy="2362200"/>
          </a:xfrm>
          <a:prstGeom prst="line">
            <a:avLst/>
          </a:prstGeom>
          <a:noFill/>
          <a:ln w="28575">
            <a:solidFill>
              <a:srgbClr val="99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56" name="Line 16">
            <a:extLst>
              <a:ext uri="{FF2B5EF4-FFF2-40B4-BE49-F238E27FC236}">
                <a16:creationId xmlns:a16="http://schemas.microsoft.com/office/drawing/2014/main" id="{C316F280-640E-4467-80B9-97A2C2C874BD}"/>
              </a:ext>
            </a:extLst>
          </p:cNvPr>
          <p:cNvSpPr>
            <a:spLocks noChangeShapeType="1"/>
          </p:cNvSpPr>
          <p:nvPr/>
        </p:nvSpPr>
        <p:spPr bwMode="auto">
          <a:xfrm>
            <a:off x="3886200" y="4378325"/>
            <a:ext cx="0" cy="1865313"/>
          </a:xfrm>
          <a:prstGeom prst="line">
            <a:avLst/>
          </a:prstGeom>
          <a:noFill/>
          <a:ln w="28575">
            <a:solidFill>
              <a:srgbClr val="99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57" name="Line 17">
            <a:extLst>
              <a:ext uri="{FF2B5EF4-FFF2-40B4-BE49-F238E27FC236}">
                <a16:creationId xmlns:a16="http://schemas.microsoft.com/office/drawing/2014/main" id="{F3A60396-956E-4DCE-80EA-F7A2A0808F2C}"/>
              </a:ext>
            </a:extLst>
          </p:cNvPr>
          <p:cNvSpPr>
            <a:spLocks noChangeShapeType="1"/>
          </p:cNvSpPr>
          <p:nvPr/>
        </p:nvSpPr>
        <p:spPr bwMode="auto">
          <a:xfrm>
            <a:off x="4724400" y="4894263"/>
            <a:ext cx="0" cy="1357312"/>
          </a:xfrm>
          <a:prstGeom prst="line">
            <a:avLst/>
          </a:prstGeom>
          <a:noFill/>
          <a:ln w="28575">
            <a:solidFill>
              <a:srgbClr val="99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58" name="Line 18">
            <a:extLst>
              <a:ext uri="{FF2B5EF4-FFF2-40B4-BE49-F238E27FC236}">
                <a16:creationId xmlns:a16="http://schemas.microsoft.com/office/drawing/2014/main" id="{B126E9AB-E83C-40D5-BE7C-6F825521E2E3}"/>
              </a:ext>
            </a:extLst>
          </p:cNvPr>
          <p:cNvSpPr>
            <a:spLocks noChangeShapeType="1"/>
          </p:cNvSpPr>
          <p:nvPr/>
        </p:nvSpPr>
        <p:spPr bwMode="auto">
          <a:xfrm>
            <a:off x="5562600" y="5427663"/>
            <a:ext cx="0" cy="830262"/>
          </a:xfrm>
          <a:prstGeom prst="line">
            <a:avLst/>
          </a:prstGeom>
          <a:noFill/>
          <a:ln w="28575">
            <a:solidFill>
              <a:srgbClr val="99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59" name="Line 19">
            <a:extLst>
              <a:ext uri="{FF2B5EF4-FFF2-40B4-BE49-F238E27FC236}">
                <a16:creationId xmlns:a16="http://schemas.microsoft.com/office/drawing/2014/main" id="{D03FAAFB-19F1-4380-863A-EF8191F5389A}"/>
              </a:ext>
            </a:extLst>
          </p:cNvPr>
          <p:cNvSpPr>
            <a:spLocks noChangeShapeType="1"/>
          </p:cNvSpPr>
          <p:nvPr/>
        </p:nvSpPr>
        <p:spPr bwMode="auto">
          <a:xfrm>
            <a:off x="7467600" y="5943600"/>
            <a:ext cx="0" cy="304800"/>
          </a:xfrm>
          <a:prstGeom prst="line">
            <a:avLst/>
          </a:prstGeom>
          <a:noFill/>
          <a:ln w="28575">
            <a:solidFill>
              <a:srgbClr val="99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60" name="Freeform 20">
            <a:extLst>
              <a:ext uri="{FF2B5EF4-FFF2-40B4-BE49-F238E27FC236}">
                <a16:creationId xmlns:a16="http://schemas.microsoft.com/office/drawing/2014/main" id="{CBB97032-24A8-4AD4-B98B-C43CE0EECC77}"/>
              </a:ext>
            </a:extLst>
          </p:cNvPr>
          <p:cNvSpPr>
            <a:spLocks/>
          </p:cNvSpPr>
          <p:nvPr/>
        </p:nvSpPr>
        <p:spPr bwMode="auto">
          <a:xfrm>
            <a:off x="3141663" y="2057400"/>
            <a:ext cx="304800" cy="304800"/>
          </a:xfrm>
          <a:custGeom>
            <a:avLst/>
            <a:gdLst>
              <a:gd name="T0" fmla="*/ 0 w 192"/>
              <a:gd name="T1" fmla="*/ 0 h 288"/>
              <a:gd name="T2" fmla="*/ 304800 w 192"/>
              <a:gd name="T3" fmla="*/ 0 h 288"/>
              <a:gd name="T4" fmla="*/ 304800 w 192"/>
              <a:gd name="T5" fmla="*/ 304800 h 288"/>
              <a:gd name="T6" fmla="*/ 0 60000 65536"/>
              <a:gd name="T7" fmla="*/ 0 60000 65536"/>
              <a:gd name="T8" fmla="*/ 0 60000 65536"/>
              <a:gd name="T9" fmla="*/ 0 w 192"/>
              <a:gd name="T10" fmla="*/ 0 h 288"/>
              <a:gd name="T11" fmla="*/ 192 w 192"/>
              <a:gd name="T12" fmla="*/ 288 h 288"/>
            </a:gdLst>
            <a:ahLst/>
            <a:cxnLst>
              <a:cxn ang="T6">
                <a:pos x="T0" y="T1"/>
              </a:cxn>
              <a:cxn ang="T7">
                <a:pos x="T2" y="T3"/>
              </a:cxn>
              <a:cxn ang="T8">
                <a:pos x="T4" y="T5"/>
              </a:cxn>
            </a:cxnLst>
            <a:rect l="T9" t="T10" r="T11" b="T12"/>
            <a:pathLst>
              <a:path w="192" h="288">
                <a:moveTo>
                  <a:pt x="0" y="0"/>
                </a:moveTo>
                <a:lnTo>
                  <a:pt x="192" y="0"/>
                </a:lnTo>
                <a:lnTo>
                  <a:pt x="192" y="288"/>
                </a:lnTo>
              </a:path>
            </a:pathLst>
          </a:custGeom>
          <a:noFill/>
          <a:ln w="28575" cap="flat" cmpd="sng">
            <a:solidFill>
              <a:srgbClr val="9900CC"/>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261" name="Freeform 21">
            <a:extLst>
              <a:ext uri="{FF2B5EF4-FFF2-40B4-BE49-F238E27FC236}">
                <a16:creationId xmlns:a16="http://schemas.microsoft.com/office/drawing/2014/main" id="{C1578253-37C6-4CDF-9125-038C2275E9C3}"/>
              </a:ext>
            </a:extLst>
          </p:cNvPr>
          <p:cNvSpPr>
            <a:spLocks/>
          </p:cNvSpPr>
          <p:nvPr/>
        </p:nvSpPr>
        <p:spPr bwMode="auto">
          <a:xfrm>
            <a:off x="3886200" y="2590800"/>
            <a:ext cx="304800" cy="304800"/>
          </a:xfrm>
          <a:custGeom>
            <a:avLst/>
            <a:gdLst>
              <a:gd name="T0" fmla="*/ 0 w 192"/>
              <a:gd name="T1" fmla="*/ 0 h 288"/>
              <a:gd name="T2" fmla="*/ 304800 w 192"/>
              <a:gd name="T3" fmla="*/ 0 h 288"/>
              <a:gd name="T4" fmla="*/ 304800 w 192"/>
              <a:gd name="T5" fmla="*/ 304800 h 288"/>
              <a:gd name="T6" fmla="*/ 0 60000 65536"/>
              <a:gd name="T7" fmla="*/ 0 60000 65536"/>
              <a:gd name="T8" fmla="*/ 0 60000 65536"/>
              <a:gd name="T9" fmla="*/ 0 w 192"/>
              <a:gd name="T10" fmla="*/ 0 h 288"/>
              <a:gd name="T11" fmla="*/ 192 w 192"/>
              <a:gd name="T12" fmla="*/ 288 h 288"/>
            </a:gdLst>
            <a:ahLst/>
            <a:cxnLst>
              <a:cxn ang="T6">
                <a:pos x="T0" y="T1"/>
              </a:cxn>
              <a:cxn ang="T7">
                <a:pos x="T2" y="T3"/>
              </a:cxn>
              <a:cxn ang="T8">
                <a:pos x="T4" y="T5"/>
              </a:cxn>
            </a:cxnLst>
            <a:rect l="T9" t="T10" r="T11" b="T12"/>
            <a:pathLst>
              <a:path w="192" h="288">
                <a:moveTo>
                  <a:pt x="0" y="0"/>
                </a:moveTo>
                <a:lnTo>
                  <a:pt x="192" y="0"/>
                </a:lnTo>
                <a:lnTo>
                  <a:pt x="192" y="288"/>
                </a:lnTo>
              </a:path>
            </a:pathLst>
          </a:custGeom>
          <a:noFill/>
          <a:ln w="28575" cap="flat" cmpd="sng">
            <a:solidFill>
              <a:srgbClr val="9900CC"/>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262" name="Freeform 22">
            <a:extLst>
              <a:ext uri="{FF2B5EF4-FFF2-40B4-BE49-F238E27FC236}">
                <a16:creationId xmlns:a16="http://schemas.microsoft.com/office/drawing/2014/main" id="{140DA1E5-0F8F-460B-A4B7-C9FD01C1775E}"/>
              </a:ext>
            </a:extLst>
          </p:cNvPr>
          <p:cNvSpPr>
            <a:spLocks/>
          </p:cNvSpPr>
          <p:nvPr/>
        </p:nvSpPr>
        <p:spPr bwMode="auto">
          <a:xfrm>
            <a:off x="4800600" y="3124200"/>
            <a:ext cx="304800" cy="304800"/>
          </a:xfrm>
          <a:custGeom>
            <a:avLst/>
            <a:gdLst>
              <a:gd name="T0" fmla="*/ 0 w 192"/>
              <a:gd name="T1" fmla="*/ 0 h 288"/>
              <a:gd name="T2" fmla="*/ 304800 w 192"/>
              <a:gd name="T3" fmla="*/ 0 h 288"/>
              <a:gd name="T4" fmla="*/ 304800 w 192"/>
              <a:gd name="T5" fmla="*/ 304800 h 288"/>
              <a:gd name="T6" fmla="*/ 0 60000 65536"/>
              <a:gd name="T7" fmla="*/ 0 60000 65536"/>
              <a:gd name="T8" fmla="*/ 0 60000 65536"/>
              <a:gd name="T9" fmla="*/ 0 w 192"/>
              <a:gd name="T10" fmla="*/ 0 h 288"/>
              <a:gd name="T11" fmla="*/ 192 w 192"/>
              <a:gd name="T12" fmla="*/ 288 h 288"/>
            </a:gdLst>
            <a:ahLst/>
            <a:cxnLst>
              <a:cxn ang="T6">
                <a:pos x="T0" y="T1"/>
              </a:cxn>
              <a:cxn ang="T7">
                <a:pos x="T2" y="T3"/>
              </a:cxn>
              <a:cxn ang="T8">
                <a:pos x="T4" y="T5"/>
              </a:cxn>
            </a:cxnLst>
            <a:rect l="T9" t="T10" r="T11" b="T12"/>
            <a:pathLst>
              <a:path w="192" h="288">
                <a:moveTo>
                  <a:pt x="0" y="0"/>
                </a:moveTo>
                <a:lnTo>
                  <a:pt x="192" y="0"/>
                </a:lnTo>
                <a:lnTo>
                  <a:pt x="192" y="288"/>
                </a:lnTo>
              </a:path>
            </a:pathLst>
          </a:custGeom>
          <a:noFill/>
          <a:ln w="28575" cap="flat" cmpd="sng">
            <a:solidFill>
              <a:srgbClr val="9900CC"/>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263" name="Freeform 23">
            <a:extLst>
              <a:ext uri="{FF2B5EF4-FFF2-40B4-BE49-F238E27FC236}">
                <a16:creationId xmlns:a16="http://schemas.microsoft.com/office/drawing/2014/main" id="{8920D47A-34F8-4768-B405-A2B9A13C70CF}"/>
              </a:ext>
            </a:extLst>
          </p:cNvPr>
          <p:cNvSpPr>
            <a:spLocks/>
          </p:cNvSpPr>
          <p:nvPr/>
        </p:nvSpPr>
        <p:spPr bwMode="auto">
          <a:xfrm>
            <a:off x="5638800" y="3622675"/>
            <a:ext cx="304800" cy="304800"/>
          </a:xfrm>
          <a:custGeom>
            <a:avLst/>
            <a:gdLst>
              <a:gd name="T0" fmla="*/ 0 w 192"/>
              <a:gd name="T1" fmla="*/ 0 h 288"/>
              <a:gd name="T2" fmla="*/ 304800 w 192"/>
              <a:gd name="T3" fmla="*/ 0 h 288"/>
              <a:gd name="T4" fmla="*/ 304800 w 192"/>
              <a:gd name="T5" fmla="*/ 304800 h 288"/>
              <a:gd name="T6" fmla="*/ 0 60000 65536"/>
              <a:gd name="T7" fmla="*/ 0 60000 65536"/>
              <a:gd name="T8" fmla="*/ 0 60000 65536"/>
              <a:gd name="T9" fmla="*/ 0 w 192"/>
              <a:gd name="T10" fmla="*/ 0 h 288"/>
              <a:gd name="T11" fmla="*/ 192 w 192"/>
              <a:gd name="T12" fmla="*/ 288 h 288"/>
            </a:gdLst>
            <a:ahLst/>
            <a:cxnLst>
              <a:cxn ang="T6">
                <a:pos x="T0" y="T1"/>
              </a:cxn>
              <a:cxn ang="T7">
                <a:pos x="T2" y="T3"/>
              </a:cxn>
              <a:cxn ang="T8">
                <a:pos x="T4" y="T5"/>
              </a:cxn>
            </a:cxnLst>
            <a:rect l="T9" t="T10" r="T11" b="T12"/>
            <a:pathLst>
              <a:path w="192" h="288">
                <a:moveTo>
                  <a:pt x="0" y="0"/>
                </a:moveTo>
                <a:lnTo>
                  <a:pt x="192" y="0"/>
                </a:lnTo>
                <a:lnTo>
                  <a:pt x="192" y="288"/>
                </a:lnTo>
              </a:path>
            </a:pathLst>
          </a:custGeom>
          <a:noFill/>
          <a:ln w="28575" cap="flat" cmpd="sng">
            <a:solidFill>
              <a:srgbClr val="9900CC"/>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264" name="Freeform 24">
            <a:extLst>
              <a:ext uri="{FF2B5EF4-FFF2-40B4-BE49-F238E27FC236}">
                <a16:creationId xmlns:a16="http://schemas.microsoft.com/office/drawing/2014/main" id="{E805BBD1-BEBF-4A1B-AAD3-733ADEA71465}"/>
              </a:ext>
            </a:extLst>
          </p:cNvPr>
          <p:cNvSpPr>
            <a:spLocks/>
          </p:cNvSpPr>
          <p:nvPr/>
        </p:nvSpPr>
        <p:spPr bwMode="auto">
          <a:xfrm>
            <a:off x="6459538" y="4114800"/>
            <a:ext cx="304800" cy="304800"/>
          </a:xfrm>
          <a:custGeom>
            <a:avLst/>
            <a:gdLst>
              <a:gd name="T0" fmla="*/ 0 w 192"/>
              <a:gd name="T1" fmla="*/ 0 h 288"/>
              <a:gd name="T2" fmla="*/ 304800 w 192"/>
              <a:gd name="T3" fmla="*/ 0 h 288"/>
              <a:gd name="T4" fmla="*/ 304800 w 192"/>
              <a:gd name="T5" fmla="*/ 304800 h 288"/>
              <a:gd name="T6" fmla="*/ 0 60000 65536"/>
              <a:gd name="T7" fmla="*/ 0 60000 65536"/>
              <a:gd name="T8" fmla="*/ 0 60000 65536"/>
              <a:gd name="T9" fmla="*/ 0 w 192"/>
              <a:gd name="T10" fmla="*/ 0 h 288"/>
              <a:gd name="T11" fmla="*/ 192 w 192"/>
              <a:gd name="T12" fmla="*/ 288 h 288"/>
            </a:gdLst>
            <a:ahLst/>
            <a:cxnLst>
              <a:cxn ang="T6">
                <a:pos x="T0" y="T1"/>
              </a:cxn>
              <a:cxn ang="T7">
                <a:pos x="T2" y="T3"/>
              </a:cxn>
              <a:cxn ang="T8">
                <a:pos x="T4" y="T5"/>
              </a:cxn>
            </a:cxnLst>
            <a:rect l="T9" t="T10" r="T11" b="T12"/>
            <a:pathLst>
              <a:path w="192" h="288">
                <a:moveTo>
                  <a:pt x="0" y="0"/>
                </a:moveTo>
                <a:lnTo>
                  <a:pt x="192" y="0"/>
                </a:lnTo>
                <a:lnTo>
                  <a:pt x="192" y="288"/>
                </a:lnTo>
              </a:path>
            </a:pathLst>
          </a:custGeom>
          <a:noFill/>
          <a:ln w="28575" cap="flat" cmpd="sng">
            <a:solidFill>
              <a:srgbClr val="9900CC"/>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265" name="Freeform 25">
            <a:extLst>
              <a:ext uri="{FF2B5EF4-FFF2-40B4-BE49-F238E27FC236}">
                <a16:creationId xmlns:a16="http://schemas.microsoft.com/office/drawing/2014/main" id="{94F68346-FA93-45BF-8370-CEC0511AAE00}"/>
              </a:ext>
            </a:extLst>
          </p:cNvPr>
          <p:cNvSpPr>
            <a:spLocks/>
          </p:cNvSpPr>
          <p:nvPr/>
        </p:nvSpPr>
        <p:spPr bwMode="auto">
          <a:xfrm>
            <a:off x="7297738" y="4648200"/>
            <a:ext cx="304800" cy="304800"/>
          </a:xfrm>
          <a:custGeom>
            <a:avLst/>
            <a:gdLst>
              <a:gd name="T0" fmla="*/ 0 w 192"/>
              <a:gd name="T1" fmla="*/ 0 h 288"/>
              <a:gd name="T2" fmla="*/ 304800 w 192"/>
              <a:gd name="T3" fmla="*/ 0 h 288"/>
              <a:gd name="T4" fmla="*/ 304800 w 192"/>
              <a:gd name="T5" fmla="*/ 304800 h 288"/>
              <a:gd name="T6" fmla="*/ 0 60000 65536"/>
              <a:gd name="T7" fmla="*/ 0 60000 65536"/>
              <a:gd name="T8" fmla="*/ 0 60000 65536"/>
              <a:gd name="T9" fmla="*/ 0 w 192"/>
              <a:gd name="T10" fmla="*/ 0 h 288"/>
              <a:gd name="T11" fmla="*/ 192 w 192"/>
              <a:gd name="T12" fmla="*/ 288 h 288"/>
            </a:gdLst>
            <a:ahLst/>
            <a:cxnLst>
              <a:cxn ang="T6">
                <a:pos x="T0" y="T1"/>
              </a:cxn>
              <a:cxn ang="T7">
                <a:pos x="T2" y="T3"/>
              </a:cxn>
              <a:cxn ang="T8">
                <a:pos x="T4" y="T5"/>
              </a:cxn>
            </a:cxnLst>
            <a:rect l="T9" t="T10" r="T11" b="T12"/>
            <a:pathLst>
              <a:path w="192" h="288">
                <a:moveTo>
                  <a:pt x="0" y="0"/>
                </a:moveTo>
                <a:lnTo>
                  <a:pt x="192" y="0"/>
                </a:lnTo>
                <a:lnTo>
                  <a:pt x="192" y="288"/>
                </a:lnTo>
              </a:path>
            </a:pathLst>
          </a:custGeom>
          <a:noFill/>
          <a:ln w="28575" cap="flat" cmpd="sng">
            <a:solidFill>
              <a:srgbClr val="9900CC"/>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266" name="Freeform 26">
            <a:extLst>
              <a:ext uri="{FF2B5EF4-FFF2-40B4-BE49-F238E27FC236}">
                <a16:creationId xmlns:a16="http://schemas.microsoft.com/office/drawing/2014/main" id="{4B463296-7D89-4EDA-BB4D-D69257C5CDAD}"/>
              </a:ext>
            </a:extLst>
          </p:cNvPr>
          <p:cNvSpPr>
            <a:spLocks/>
          </p:cNvSpPr>
          <p:nvPr/>
        </p:nvSpPr>
        <p:spPr bwMode="auto">
          <a:xfrm>
            <a:off x="8135938" y="5181600"/>
            <a:ext cx="304800" cy="304800"/>
          </a:xfrm>
          <a:custGeom>
            <a:avLst/>
            <a:gdLst>
              <a:gd name="T0" fmla="*/ 0 w 192"/>
              <a:gd name="T1" fmla="*/ 0 h 288"/>
              <a:gd name="T2" fmla="*/ 304800 w 192"/>
              <a:gd name="T3" fmla="*/ 0 h 288"/>
              <a:gd name="T4" fmla="*/ 304800 w 192"/>
              <a:gd name="T5" fmla="*/ 304800 h 288"/>
              <a:gd name="T6" fmla="*/ 0 60000 65536"/>
              <a:gd name="T7" fmla="*/ 0 60000 65536"/>
              <a:gd name="T8" fmla="*/ 0 60000 65536"/>
              <a:gd name="T9" fmla="*/ 0 w 192"/>
              <a:gd name="T10" fmla="*/ 0 h 288"/>
              <a:gd name="T11" fmla="*/ 192 w 192"/>
              <a:gd name="T12" fmla="*/ 288 h 288"/>
            </a:gdLst>
            <a:ahLst/>
            <a:cxnLst>
              <a:cxn ang="T6">
                <a:pos x="T0" y="T1"/>
              </a:cxn>
              <a:cxn ang="T7">
                <a:pos x="T2" y="T3"/>
              </a:cxn>
              <a:cxn ang="T8">
                <a:pos x="T4" y="T5"/>
              </a:cxn>
            </a:cxnLst>
            <a:rect l="T9" t="T10" r="T11" b="T12"/>
            <a:pathLst>
              <a:path w="192" h="288">
                <a:moveTo>
                  <a:pt x="0" y="0"/>
                </a:moveTo>
                <a:lnTo>
                  <a:pt x="192" y="0"/>
                </a:lnTo>
                <a:lnTo>
                  <a:pt x="192" y="288"/>
                </a:lnTo>
              </a:path>
            </a:pathLst>
          </a:custGeom>
          <a:noFill/>
          <a:ln w="28575" cap="flat" cmpd="sng">
            <a:solidFill>
              <a:srgbClr val="9900CC"/>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267" name="Text Box 27">
            <a:extLst>
              <a:ext uri="{FF2B5EF4-FFF2-40B4-BE49-F238E27FC236}">
                <a16:creationId xmlns:a16="http://schemas.microsoft.com/office/drawing/2014/main" id="{6D2B9474-9634-4517-8029-D722204C321D}"/>
              </a:ext>
            </a:extLst>
          </p:cNvPr>
          <p:cNvSpPr txBox="1">
            <a:spLocks noChangeArrowheads="1"/>
          </p:cNvSpPr>
          <p:nvPr/>
        </p:nvSpPr>
        <p:spPr bwMode="auto">
          <a:xfrm>
            <a:off x="5257800" y="1828800"/>
            <a:ext cx="3673475"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GB" altLang="zh-TW" sz="2800">
                <a:latin typeface="Arial" panose="020B0604020202020204" pitchFamily="34" charset="0"/>
                <a:ea typeface="新細明體" panose="020B0604030504040204" pitchFamily="18" charset="-120"/>
              </a:rPr>
              <a:t>An eight-stage systems development life cycle (SDLC)</a:t>
            </a:r>
          </a:p>
        </p:txBody>
      </p:sp>
      <p:sp>
        <p:nvSpPr>
          <p:cNvPr id="3" name="Title 2">
            <a:extLst>
              <a:ext uri="{FF2B5EF4-FFF2-40B4-BE49-F238E27FC236}">
                <a16:creationId xmlns:a16="http://schemas.microsoft.com/office/drawing/2014/main" id="{FBCF8916-DFA6-4F1E-91A0-E017760A6596}"/>
              </a:ext>
            </a:extLst>
          </p:cNvPr>
          <p:cNvSpPr>
            <a:spLocks noGrp="1"/>
          </p:cNvSpPr>
          <p:nvPr>
            <p:ph type="title"/>
          </p:nvPr>
        </p:nvSpPr>
        <p:spPr/>
        <p:txBody>
          <a:bodyPr/>
          <a:lstStyle/>
          <a:p>
            <a:r>
              <a:rPr lang="en-US" dirty="0"/>
              <a:t>SDLC</a:t>
            </a:r>
          </a:p>
        </p:txBody>
      </p:sp>
    </p:spTree>
    <p:extLst>
      <p:ext uri="{BB962C8B-B14F-4D97-AF65-F5344CB8AC3E}">
        <p14:creationId xmlns:p14="http://schemas.microsoft.com/office/powerpoint/2010/main" val="1345338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4C22B74-FFD0-4BCC-92F2-40D15C0F17E2}"/>
              </a:ext>
            </a:extLst>
          </p:cNvPr>
          <p:cNvSpPr>
            <a:spLocks noGrp="1"/>
          </p:cNvSpPr>
          <p:nvPr>
            <p:ph type="title"/>
          </p:nvPr>
        </p:nvSpPr>
        <p:spPr/>
        <p:txBody>
          <a:bodyPr/>
          <a:lstStyle/>
          <a:p>
            <a:r>
              <a:rPr lang="en-US" dirty="0"/>
              <a:t>SDLC</a:t>
            </a:r>
          </a:p>
        </p:txBody>
      </p:sp>
      <p:pic>
        <p:nvPicPr>
          <p:cNvPr id="3" name="Picture 2">
            <a:extLst>
              <a:ext uri="{FF2B5EF4-FFF2-40B4-BE49-F238E27FC236}">
                <a16:creationId xmlns:a16="http://schemas.microsoft.com/office/drawing/2014/main" id="{DB818921-78EB-4B0A-90C8-EC35C46A1F59}"/>
              </a:ext>
            </a:extLst>
          </p:cNvPr>
          <p:cNvPicPr>
            <a:picLocks noChangeAspect="1"/>
          </p:cNvPicPr>
          <p:nvPr/>
        </p:nvPicPr>
        <p:blipFill>
          <a:blip r:embed="rId2"/>
          <a:stretch>
            <a:fillRect/>
          </a:stretch>
        </p:blipFill>
        <p:spPr>
          <a:xfrm>
            <a:off x="12465" y="2296506"/>
            <a:ext cx="6921735" cy="4378138"/>
          </a:xfrm>
          <a:prstGeom prst="rect">
            <a:avLst/>
          </a:prstGeom>
        </p:spPr>
      </p:pic>
      <p:pic>
        <p:nvPicPr>
          <p:cNvPr id="8" name="Picture 30" descr="laudonf10-05">
            <a:extLst>
              <a:ext uri="{FF2B5EF4-FFF2-40B4-BE49-F238E27FC236}">
                <a16:creationId xmlns:a16="http://schemas.microsoft.com/office/drawing/2014/main" id="{EEA256B3-0C1E-4192-800C-CA4836E9A479}"/>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6444"/>
          <a:stretch/>
        </p:blipFill>
        <p:spPr bwMode="auto">
          <a:xfrm>
            <a:off x="4915382" y="1336641"/>
            <a:ext cx="3929507" cy="371433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4459662"/>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D:\Program Files\Microsoft Office\Templates\Blank Presentation.pot</Template>
  <TotalTime>0</TotalTime>
  <Words>1145</Words>
  <Application>Microsoft Office PowerPoint</Application>
  <PresentationFormat>On-screen Show (4:3)</PresentationFormat>
  <Paragraphs>177</Paragraphs>
  <Slides>31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新細明體</vt:lpstr>
      <vt:lpstr>Arial</vt:lpstr>
      <vt:lpstr>Calibri</vt:lpstr>
      <vt:lpstr>Monotype Sorts</vt:lpstr>
      <vt:lpstr>Times New Roman</vt:lpstr>
      <vt:lpstr>Wingdings</vt:lpstr>
      <vt:lpstr>Blank Presentation</vt:lpstr>
      <vt:lpstr>Intro to MIS - MGS351</vt:lpstr>
      <vt:lpstr>Overview</vt:lpstr>
      <vt:lpstr>Organizational Change</vt:lpstr>
      <vt:lpstr>Organizational Change</vt:lpstr>
      <vt:lpstr>Why Systems Fail</vt:lpstr>
      <vt:lpstr>Information Systems Planning</vt:lpstr>
      <vt:lpstr>Systems Development Life Cycle (SDLC)</vt:lpstr>
      <vt:lpstr>SDLC</vt:lpstr>
      <vt:lpstr>SDLC</vt:lpstr>
      <vt:lpstr>Preliminary Analysis</vt:lpstr>
      <vt:lpstr>Preliminary Analysis</vt:lpstr>
      <vt:lpstr>Preliminary Analysis</vt:lpstr>
      <vt:lpstr>Preliminary Analysis</vt:lpstr>
      <vt:lpstr>System Analysis</vt:lpstr>
      <vt:lpstr>System Analysis</vt:lpstr>
      <vt:lpstr>System Design</vt:lpstr>
      <vt:lpstr>Programming</vt:lpstr>
      <vt:lpstr>Testing</vt:lpstr>
      <vt:lpstr>Test Plan</vt:lpstr>
      <vt:lpstr>Implementation</vt:lpstr>
      <vt:lpstr>Maintenance</vt:lpstr>
      <vt:lpstr>Rapid Application Development / Prototyping</vt:lpstr>
      <vt:lpstr>Rapid Application Development / Prototyping</vt:lpstr>
      <vt:lpstr>Rapid Application Development / Prototyping Advantages</vt:lpstr>
      <vt:lpstr>Rapid Application Development / Prototyping Disadvantages</vt:lpstr>
      <vt:lpstr>Agile Methodology</vt:lpstr>
      <vt:lpstr>Lean Methodology - MVP</vt:lpstr>
      <vt:lpstr>Summary of Methodologies</vt:lpstr>
      <vt:lpstr>Outsourcing</vt:lpstr>
      <vt:lpstr>Outsourcing Advantages</vt:lpstr>
      <vt:lpstr>Outsourcing Disadvantages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2018-01-13T02:26:20Z</dcterms:created>
  <dcterms:modified xsi:type="dcterms:W3CDTF">2025-03-11T13:09:01Z</dcterms:modified>
</cp:coreProperties>
</file>