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2"/>
  </p:notesMasterIdLst>
  <p:handoutMasterIdLst>
    <p:handoutMasterId r:id="rId43"/>
  </p:handoutMasterIdLst>
  <p:sldIdLst>
    <p:sldId id="619" r:id="rId2"/>
    <p:sldId id="723" r:id="rId3"/>
    <p:sldId id="667" r:id="rId4"/>
    <p:sldId id="668" r:id="rId5"/>
    <p:sldId id="669" r:id="rId6"/>
    <p:sldId id="672" r:id="rId7"/>
    <p:sldId id="673" r:id="rId8"/>
    <p:sldId id="674" r:id="rId9"/>
    <p:sldId id="640" r:id="rId10"/>
    <p:sldId id="847" r:id="rId11"/>
    <p:sldId id="849" r:id="rId12"/>
    <p:sldId id="864" r:id="rId13"/>
    <p:sldId id="866" r:id="rId14"/>
    <p:sldId id="868" r:id="rId15"/>
    <p:sldId id="852" r:id="rId16"/>
    <p:sldId id="853" r:id="rId17"/>
    <p:sldId id="806" r:id="rId18"/>
    <p:sldId id="854" r:id="rId19"/>
    <p:sldId id="620" r:id="rId20"/>
    <p:sldId id="855" r:id="rId21"/>
    <p:sldId id="856" r:id="rId22"/>
    <p:sldId id="857" r:id="rId23"/>
    <p:sldId id="858" r:id="rId24"/>
    <p:sldId id="859" r:id="rId25"/>
    <p:sldId id="860" r:id="rId26"/>
    <p:sldId id="861" r:id="rId27"/>
    <p:sldId id="862" r:id="rId28"/>
    <p:sldId id="869" r:id="rId29"/>
    <p:sldId id="870" r:id="rId30"/>
    <p:sldId id="848" r:id="rId31"/>
    <p:sldId id="694" r:id="rId32"/>
    <p:sldId id="837" r:id="rId33"/>
    <p:sldId id="838" r:id="rId34"/>
    <p:sldId id="850" r:id="rId35"/>
    <p:sldId id="832" r:id="rId36"/>
    <p:sldId id="700" r:id="rId37"/>
    <p:sldId id="702" r:id="rId38"/>
    <p:sldId id="762" r:id="rId39"/>
    <p:sldId id="763" r:id="rId40"/>
    <p:sldId id="871" r:id="rId41"/>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008080"/>
    <a:srgbClr val="66CCFF"/>
    <a:srgbClr val="66FFCC"/>
    <a:srgbClr val="CCFFFF"/>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419" autoAdjust="0"/>
  </p:normalViewPr>
  <p:slideViewPr>
    <p:cSldViewPr snapToGrid="0">
      <p:cViewPr varScale="1">
        <p:scale>
          <a:sx n="96" d="100"/>
          <a:sy n="96" d="100"/>
        </p:scale>
        <p:origin x="1519" y="45"/>
      </p:cViewPr>
      <p:guideLst>
        <p:guide orient="horz" pos="2160"/>
        <p:guide pos="288"/>
      </p:guideLst>
    </p:cSldViewPr>
  </p:slideViewPr>
  <p:outlineViewPr>
    <p:cViewPr>
      <p:scale>
        <a:sx n="33" d="100"/>
        <a:sy n="33" d="100"/>
      </p:scale>
      <p:origin x="0" y="-1551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3" d="100"/>
          <a:sy n="103" d="100"/>
        </p:scale>
        <p:origin x="-2514" y="-84"/>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image" Target="../media/image19.jpg"/><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image" Target="../media/image19.jpg"/><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2D11D-1A36-4483-8544-ECE1D3B35A53}"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n-US"/>
        </a:p>
      </dgm:t>
    </dgm:pt>
    <dgm:pt modelId="{5C876B2B-1E31-4446-887D-AADA628FEA9C}">
      <dgm:prSet phldrT="[Text]"/>
      <dgm:spPr>
        <a:xfrm>
          <a:off x="3352884" y="1910329"/>
          <a:ext cx="2541620" cy="815824"/>
        </a:xfrm>
        <a:prstGeom prst="rect">
          <a:avLst/>
        </a:prstGeom>
        <a:solidFill>
          <a:srgbClr val="3497AE">
            <a:hueOff val="0"/>
            <a:satOff val="0"/>
            <a:lumOff val="0"/>
            <a:alphaOff val="0"/>
          </a:srgbClr>
        </a:solidFill>
        <a:ln w="55000" cap="flat" cmpd="thickThin" algn="ctr">
          <a:solidFill>
            <a:srgbClr val="3497AE">
              <a:hueOff val="0"/>
              <a:satOff val="0"/>
              <a:lumOff val="0"/>
              <a:alphaOff val="0"/>
            </a:srgbClr>
          </a:solidFill>
          <a:prstDash val="solid"/>
        </a:ln>
        <a:effectLst/>
      </dgm:spPr>
      <dgm:t>
        <a:bodyPr/>
        <a:lstStyle/>
        <a:p>
          <a:pPr>
            <a:buNone/>
          </a:pPr>
          <a:r>
            <a:rPr lang="en-US" dirty="0">
              <a:solidFill>
                <a:schemeClr val="tx1"/>
              </a:solidFill>
              <a:latin typeface="Calibri"/>
              <a:ea typeface="+mn-ea"/>
              <a:cs typeface="+mn-cs"/>
            </a:rPr>
            <a:t>Hacktivists</a:t>
          </a:r>
        </a:p>
      </dgm:t>
    </dgm:pt>
    <dgm:pt modelId="{5341B0FD-457D-4710-851C-AD25C1EA157B}" type="parTrans" cxnId="{7C3E4979-3309-4791-944B-C8C409B1387E}">
      <dgm:prSet/>
      <dgm:spPr/>
      <dgm:t>
        <a:bodyPr/>
        <a:lstStyle/>
        <a:p>
          <a:endParaRPr lang="en-US"/>
        </a:p>
      </dgm:t>
    </dgm:pt>
    <dgm:pt modelId="{61BF064B-033C-4322-95CA-AA8C220C30AC}" type="sibTrans" cxnId="{7C3E4979-3309-4791-944B-C8C409B1387E}">
      <dgm:prSet/>
      <dgm:spPr/>
      <dgm:t>
        <a:bodyPr/>
        <a:lstStyle/>
        <a:p>
          <a:endParaRPr lang="en-US"/>
        </a:p>
      </dgm:t>
    </dgm:pt>
    <dgm:pt modelId="{C57D7719-6986-4890-9527-026CF2F067FF}">
      <dgm:prSet phldrT="[Text]"/>
      <dgm:spPr>
        <a:xfrm>
          <a:off x="6602379" y="1910329"/>
          <a:ext cx="2541620" cy="815824"/>
        </a:xfrm>
        <a:prstGeom prst="rect">
          <a:avLst/>
        </a:prstGeom>
        <a:solidFill>
          <a:srgbClr val="7DCC2E">
            <a:hueOff val="0"/>
            <a:satOff val="0"/>
            <a:lumOff val="0"/>
            <a:alphaOff val="0"/>
          </a:srgbClr>
        </a:solidFill>
        <a:ln w="55000" cap="flat" cmpd="thickThin" algn="ctr">
          <a:solidFill>
            <a:srgbClr val="7DCC2E">
              <a:hueOff val="0"/>
              <a:satOff val="0"/>
              <a:lumOff val="0"/>
              <a:alphaOff val="0"/>
            </a:srgbClr>
          </a:solidFill>
          <a:prstDash val="solid"/>
        </a:ln>
        <a:effectLst/>
      </dgm:spPr>
      <dgm:t>
        <a:bodyPr/>
        <a:lstStyle/>
        <a:p>
          <a:pPr>
            <a:buNone/>
          </a:pPr>
          <a:r>
            <a:rPr lang="en-US" dirty="0">
              <a:solidFill>
                <a:schemeClr val="tx1"/>
              </a:solidFill>
              <a:latin typeface="Calibri"/>
              <a:ea typeface="+mn-ea"/>
              <a:cs typeface="+mn-cs"/>
            </a:rPr>
            <a:t>Thieves</a:t>
          </a:r>
        </a:p>
      </dgm:t>
    </dgm:pt>
    <dgm:pt modelId="{BBD82D02-DBDA-46E4-8A9B-BF248CBE3072}" type="parTrans" cxnId="{F8831F95-6C50-45D6-A1CA-9EACBBF6273A}">
      <dgm:prSet/>
      <dgm:spPr/>
      <dgm:t>
        <a:bodyPr/>
        <a:lstStyle/>
        <a:p>
          <a:endParaRPr lang="en-US"/>
        </a:p>
      </dgm:t>
    </dgm:pt>
    <dgm:pt modelId="{8FC9E722-8C33-46CF-8E7D-97496CF2D030}" type="sibTrans" cxnId="{F8831F95-6C50-45D6-A1CA-9EACBBF6273A}">
      <dgm:prSet/>
      <dgm:spPr/>
      <dgm:t>
        <a:bodyPr/>
        <a:lstStyle/>
        <a:p>
          <a:endParaRPr lang="en-US"/>
        </a:p>
      </dgm:t>
    </dgm:pt>
    <dgm:pt modelId="{908DFD6B-BABD-411D-A256-F01438E8AC5D}">
      <dgm:prSet phldrT="[Text]"/>
      <dgm:spPr>
        <a:xfrm>
          <a:off x="304794" y="5215666"/>
          <a:ext cx="2541620" cy="815824"/>
        </a:xfrm>
        <a:prstGeom prst="rect">
          <a:avLst/>
        </a:prstGeom>
        <a:solidFill>
          <a:srgbClr val="FF9929">
            <a:hueOff val="0"/>
            <a:satOff val="0"/>
            <a:lumOff val="0"/>
            <a:alphaOff val="0"/>
          </a:srgbClr>
        </a:solidFill>
        <a:ln w="55000" cap="flat" cmpd="thickThin" algn="ctr">
          <a:solidFill>
            <a:srgbClr val="FF9929">
              <a:hueOff val="0"/>
              <a:satOff val="0"/>
              <a:lumOff val="0"/>
              <a:alphaOff val="0"/>
            </a:srgbClr>
          </a:solidFill>
          <a:prstDash val="solid"/>
        </a:ln>
        <a:effectLst/>
      </dgm:spPr>
      <dgm:t>
        <a:bodyPr/>
        <a:lstStyle/>
        <a:p>
          <a:pPr>
            <a:buNone/>
          </a:pPr>
          <a:r>
            <a:rPr lang="en-US" dirty="0">
              <a:solidFill>
                <a:schemeClr val="tx1"/>
              </a:solidFill>
              <a:latin typeface="Calibri"/>
              <a:ea typeface="+mn-ea"/>
              <a:cs typeface="+mn-cs"/>
            </a:rPr>
            <a:t>Spies / Espionage</a:t>
          </a:r>
        </a:p>
      </dgm:t>
    </dgm:pt>
    <dgm:pt modelId="{3B1EBD51-B5D9-4227-8DBA-F28EC79B6552}" type="parTrans" cxnId="{E1284FA2-C1D1-43BE-99D2-EF2DD56A7886}">
      <dgm:prSet/>
      <dgm:spPr/>
      <dgm:t>
        <a:bodyPr/>
        <a:lstStyle/>
        <a:p>
          <a:endParaRPr lang="en-US"/>
        </a:p>
      </dgm:t>
    </dgm:pt>
    <dgm:pt modelId="{B07918E2-6BEC-430B-8E6C-579468B08B9D}" type="sibTrans" cxnId="{E1284FA2-C1D1-43BE-99D2-EF2DD56A7886}">
      <dgm:prSet/>
      <dgm:spPr/>
      <dgm:t>
        <a:bodyPr/>
        <a:lstStyle/>
        <a:p>
          <a:endParaRPr lang="en-US"/>
        </a:p>
      </dgm:t>
    </dgm:pt>
    <dgm:pt modelId="{6EB1C9F2-8F6F-406B-96F7-1F503AAF7153}">
      <dgm:prSet phldrT="[Text]"/>
      <dgm:spPr>
        <a:xfrm>
          <a:off x="3428990" y="5139468"/>
          <a:ext cx="2541620" cy="815824"/>
        </a:xfrm>
        <a:prstGeom prst="rect">
          <a:avLst/>
        </a:prstGeom>
        <a:solidFill>
          <a:srgbClr val="2681E6">
            <a:hueOff val="0"/>
            <a:satOff val="0"/>
            <a:lumOff val="0"/>
            <a:alphaOff val="0"/>
          </a:srgbClr>
        </a:solidFill>
        <a:ln w="55000" cap="flat" cmpd="thickThin" algn="ctr">
          <a:solidFill>
            <a:srgbClr val="2681E6">
              <a:hueOff val="0"/>
              <a:satOff val="0"/>
              <a:lumOff val="0"/>
              <a:alphaOff val="0"/>
            </a:srgbClr>
          </a:solidFill>
          <a:prstDash val="solid"/>
        </a:ln>
        <a:effectLst/>
      </dgm:spPr>
      <dgm:t>
        <a:bodyPr/>
        <a:lstStyle/>
        <a:p>
          <a:pPr>
            <a:buNone/>
          </a:pPr>
          <a:r>
            <a:rPr lang="en-US" dirty="0">
              <a:solidFill>
                <a:schemeClr val="tx1"/>
              </a:solidFill>
              <a:latin typeface="Calibri"/>
              <a:ea typeface="+mn-ea"/>
              <a:cs typeface="+mn-cs"/>
            </a:rPr>
            <a:t>Terrorists</a:t>
          </a:r>
        </a:p>
      </dgm:t>
    </dgm:pt>
    <dgm:pt modelId="{80DE7DAB-FD21-48B7-B68B-4EA993C1D9DA}" type="parTrans" cxnId="{278148AF-56B0-4D2E-8C66-337390980BEF}">
      <dgm:prSet/>
      <dgm:spPr/>
      <dgm:t>
        <a:bodyPr/>
        <a:lstStyle/>
        <a:p>
          <a:endParaRPr lang="en-US"/>
        </a:p>
      </dgm:t>
    </dgm:pt>
    <dgm:pt modelId="{C6D96F31-2B59-41D2-9A07-5CD1FA19F39D}" type="sibTrans" cxnId="{278148AF-56B0-4D2E-8C66-337390980BEF}">
      <dgm:prSet/>
      <dgm:spPr/>
      <dgm:t>
        <a:bodyPr/>
        <a:lstStyle/>
        <a:p>
          <a:endParaRPr lang="en-US"/>
        </a:p>
      </dgm:t>
    </dgm:pt>
    <dgm:pt modelId="{8F97467D-7BBF-42AB-85FA-C881802A129D}">
      <dgm:prSet phldrT="[Text]"/>
      <dgm:spPr>
        <a:xfrm>
          <a:off x="6602379" y="5207932"/>
          <a:ext cx="2541620" cy="815824"/>
        </a:xfrm>
        <a:prstGeom prst="rect">
          <a:avLst/>
        </a:prstGeom>
        <a:solidFill>
          <a:srgbClr val="3497AE">
            <a:hueOff val="0"/>
            <a:satOff val="0"/>
            <a:lumOff val="0"/>
            <a:alphaOff val="0"/>
          </a:srgbClr>
        </a:solidFill>
        <a:ln w="55000" cap="flat" cmpd="thickThin" algn="ctr">
          <a:solidFill>
            <a:srgbClr val="3497AE">
              <a:hueOff val="0"/>
              <a:satOff val="0"/>
              <a:lumOff val="0"/>
              <a:alphaOff val="0"/>
            </a:srgbClr>
          </a:solidFill>
          <a:prstDash val="solid"/>
        </a:ln>
        <a:effectLst/>
      </dgm:spPr>
      <dgm:t>
        <a:bodyPr/>
        <a:lstStyle/>
        <a:p>
          <a:pPr>
            <a:buNone/>
          </a:pPr>
          <a:r>
            <a:rPr lang="en-US" dirty="0">
              <a:solidFill>
                <a:schemeClr val="tx1"/>
              </a:solidFill>
              <a:latin typeface="Calibri"/>
              <a:ea typeface="+mn-ea"/>
              <a:cs typeface="+mn-cs"/>
            </a:rPr>
            <a:t>Nation States/Cyber-Warfare</a:t>
          </a:r>
        </a:p>
      </dgm:t>
    </dgm:pt>
    <dgm:pt modelId="{5DACD652-0AB5-422D-A2F8-EE78E99E2FC5}" type="parTrans" cxnId="{CE67B858-8EFE-42F1-AD86-EEF106FAA7AA}">
      <dgm:prSet/>
      <dgm:spPr/>
      <dgm:t>
        <a:bodyPr/>
        <a:lstStyle/>
        <a:p>
          <a:endParaRPr lang="en-US"/>
        </a:p>
      </dgm:t>
    </dgm:pt>
    <dgm:pt modelId="{799F5B22-DC7C-498D-9783-3284C6D42F68}" type="sibTrans" cxnId="{CE67B858-8EFE-42F1-AD86-EEF106FAA7AA}">
      <dgm:prSet/>
      <dgm:spPr/>
      <dgm:t>
        <a:bodyPr/>
        <a:lstStyle/>
        <a:p>
          <a:endParaRPr lang="en-US"/>
        </a:p>
      </dgm:t>
    </dgm:pt>
    <dgm:pt modelId="{5948F2C1-C1EE-4AC1-AB57-034B8F433CD5}">
      <dgm:prSet/>
      <dgm:spPr>
        <a:xfrm>
          <a:off x="3352884" y="13059"/>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3497AE">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Cyber Vigilantes</a:t>
          </a:r>
        </a:p>
      </dgm:t>
    </dgm:pt>
    <dgm:pt modelId="{8F64A4B4-4E65-48A4-A706-96BF3CFD0834}" type="parTrans" cxnId="{6C4A2B2E-EDA6-47B6-8FBB-D58085B1A52B}">
      <dgm:prSet/>
      <dgm:spPr/>
      <dgm:t>
        <a:bodyPr/>
        <a:lstStyle/>
        <a:p>
          <a:endParaRPr lang="en-US"/>
        </a:p>
      </dgm:t>
    </dgm:pt>
    <dgm:pt modelId="{5767EE8B-C635-4BC3-B42E-86D82BAADED4}" type="sibTrans" cxnId="{6C4A2B2E-EDA6-47B6-8FBB-D58085B1A52B}">
      <dgm:prSet/>
      <dgm:spPr/>
      <dgm:t>
        <a:bodyPr/>
        <a:lstStyle/>
        <a:p>
          <a:endParaRPr lang="en-US"/>
        </a:p>
      </dgm:t>
    </dgm:pt>
    <dgm:pt modelId="{900D56BC-375B-49F5-A944-CCBAB6151865}">
      <dgm:prSet phldrT="[Text]"/>
      <dgm:spPr>
        <a:xfrm>
          <a:off x="6602379" y="13059"/>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7DCC2E">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Use same techniques that have worked for years</a:t>
          </a:r>
        </a:p>
      </dgm:t>
    </dgm:pt>
    <dgm:pt modelId="{080250C5-F3EB-493C-BDA1-6BC5E20144E1}" type="parTrans" cxnId="{12025022-54A5-4CDC-8B7F-B3CB249271A2}">
      <dgm:prSet/>
      <dgm:spPr/>
      <dgm:t>
        <a:bodyPr/>
        <a:lstStyle/>
        <a:p>
          <a:endParaRPr lang="en-US"/>
        </a:p>
      </dgm:t>
    </dgm:pt>
    <dgm:pt modelId="{742FB222-3DD9-40BD-BBFB-E912DE851DC2}" type="sibTrans" cxnId="{12025022-54A5-4CDC-8B7F-B3CB249271A2}">
      <dgm:prSet/>
      <dgm:spPr/>
      <dgm:t>
        <a:bodyPr/>
        <a:lstStyle/>
        <a:p>
          <a:endParaRPr lang="en-US"/>
        </a:p>
      </dgm:t>
    </dgm:pt>
    <dgm:pt modelId="{23ECD257-442C-41CC-B496-1665855F44F4}">
      <dgm:prSet phldrT="[Text]"/>
      <dgm:spPr>
        <a:xfrm>
          <a:off x="6602379" y="13059"/>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7DCC2E">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Very Organized</a:t>
          </a:r>
        </a:p>
      </dgm:t>
    </dgm:pt>
    <dgm:pt modelId="{80B566AA-4F98-4426-99F2-8C36DFB35AA4}" type="parTrans" cxnId="{41B8C7B5-7C28-4D06-B26F-32633703FE19}">
      <dgm:prSet/>
      <dgm:spPr/>
      <dgm:t>
        <a:bodyPr/>
        <a:lstStyle/>
        <a:p>
          <a:endParaRPr lang="en-US"/>
        </a:p>
      </dgm:t>
    </dgm:pt>
    <dgm:pt modelId="{C5B0DF80-0D3F-40C5-8392-28B5B8DA3399}" type="sibTrans" cxnId="{41B8C7B5-7C28-4D06-B26F-32633703FE19}">
      <dgm:prSet/>
      <dgm:spPr/>
      <dgm:t>
        <a:bodyPr/>
        <a:lstStyle/>
        <a:p>
          <a:endParaRPr lang="en-US"/>
        </a:p>
      </dgm:t>
    </dgm:pt>
    <dgm:pt modelId="{F1FE0818-EF93-42EA-9A94-97ABF1D472C5}">
      <dgm:prSet/>
      <dgm:spPr>
        <a:xfrm>
          <a:off x="304794" y="3372225"/>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FF9929">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International</a:t>
          </a:r>
        </a:p>
      </dgm:t>
    </dgm:pt>
    <dgm:pt modelId="{2ADF8708-6AFC-4EFA-8207-7E0E94BA0F1A}" type="parTrans" cxnId="{73774C64-9758-48FC-8516-6DF7B088FBA1}">
      <dgm:prSet/>
      <dgm:spPr/>
      <dgm:t>
        <a:bodyPr/>
        <a:lstStyle/>
        <a:p>
          <a:endParaRPr lang="en-US"/>
        </a:p>
      </dgm:t>
    </dgm:pt>
    <dgm:pt modelId="{9FEFBB7D-5F16-4CE6-8E6D-50AD27942C29}" type="sibTrans" cxnId="{73774C64-9758-48FC-8516-6DF7B088FBA1}">
      <dgm:prSet/>
      <dgm:spPr/>
      <dgm:t>
        <a:bodyPr/>
        <a:lstStyle/>
        <a:p>
          <a:endParaRPr lang="en-US"/>
        </a:p>
      </dgm:t>
    </dgm:pt>
    <dgm:pt modelId="{E3AB04AB-0171-4D1E-B181-75BBFF746865}">
      <dgm:prSet/>
      <dgm:spPr>
        <a:xfrm>
          <a:off x="304794" y="3372225"/>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FF9929">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Corporate</a:t>
          </a:r>
        </a:p>
      </dgm:t>
    </dgm:pt>
    <dgm:pt modelId="{38A79282-277E-44B1-B0D9-FBE7FA93576D}" type="parTrans" cxnId="{DF8ED823-699F-469C-A0B0-AED769758687}">
      <dgm:prSet/>
      <dgm:spPr/>
      <dgm:t>
        <a:bodyPr/>
        <a:lstStyle/>
        <a:p>
          <a:endParaRPr lang="en-US"/>
        </a:p>
      </dgm:t>
    </dgm:pt>
    <dgm:pt modelId="{1CBD6F35-FED2-49D2-9321-0E4202AD7864}" type="sibTrans" cxnId="{DF8ED823-699F-469C-A0B0-AED769758687}">
      <dgm:prSet/>
      <dgm:spPr/>
      <dgm:t>
        <a:bodyPr/>
        <a:lstStyle/>
        <a:p>
          <a:endParaRPr lang="en-US"/>
        </a:p>
      </dgm:t>
    </dgm:pt>
    <dgm:pt modelId="{7497D67B-C41F-422C-B2F6-BAE84C694B45}">
      <dgm:prSet/>
      <dgm:spPr>
        <a:xfrm>
          <a:off x="304794" y="3372225"/>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FF9929">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Research</a:t>
          </a:r>
        </a:p>
      </dgm:t>
    </dgm:pt>
    <dgm:pt modelId="{55D17D38-3EDF-4BC9-B541-DF2CCC4F8AAE}" type="parTrans" cxnId="{0BBFC357-CF8D-4512-B61D-DBF3B5A94951}">
      <dgm:prSet/>
      <dgm:spPr/>
      <dgm:t>
        <a:bodyPr/>
        <a:lstStyle/>
        <a:p>
          <a:endParaRPr lang="en-US"/>
        </a:p>
      </dgm:t>
    </dgm:pt>
    <dgm:pt modelId="{E853CDCE-8A12-4A40-87B3-D7740C650104}" type="sibTrans" cxnId="{0BBFC357-CF8D-4512-B61D-DBF3B5A94951}">
      <dgm:prSet/>
      <dgm:spPr/>
      <dgm:t>
        <a:bodyPr/>
        <a:lstStyle/>
        <a:p>
          <a:endParaRPr lang="en-US"/>
        </a:p>
      </dgm:t>
    </dgm:pt>
    <dgm:pt modelId="{A253DA04-3D38-43B9-9B9A-701950439D2B}">
      <dgm:prSet/>
      <dgm:spPr>
        <a:xfrm>
          <a:off x="3428990" y="3242187"/>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2681E6">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Promotional / Marketing</a:t>
          </a:r>
        </a:p>
      </dgm:t>
    </dgm:pt>
    <dgm:pt modelId="{7494D5E7-6BF9-4B9B-AB92-F1E6DF20995D}" type="parTrans" cxnId="{598D5D73-6713-4886-ADF7-B38C2900B2FA}">
      <dgm:prSet/>
      <dgm:spPr/>
      <dgm:t>
        <a:bodyPr/>
        <a:lstStyle/>
        <a:p>
          <a:endParaRPr lang="en-US"/>
        </a:p>
      </dgm:t>
    </dgm:pt>
    <dgm:pt modelId="{45E8B71B-A60A-4D32-BC8C-2C5358639E39}" type="sibTrans" cxnId="{598D5D73-6713-4886-ADF7-B38C2900B2FA}">
      <dgm:prSet/>
      <dgm:spPr/>
      <dgm:t>
        <a:bodyPr/>
        <a:lstStyle/>
        <a:p>
          <a:endParaRPr lang="en-US"/>
        </a:p>
      </dgm:t>
    </dgm:pt>
    <dgm:pt modelId="{FB26E044-769E-4C1B-9589-F343449075A5}">
      <dgm:prSet/>
      <dgm:spPr>
        <a:xfrm>
          <a:off x="3428990" y="3242187"/>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2681E6">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Communications</a:t>
          </a:r>
        </a:p>
      </dgm:t>
    </dgm:pt>
    <dgm:pt modelId="{1EB62D58-083F-46C9-BDAD-7C0C3D9749C4}" type="parTrans" cxnId="{6104904E-A123-4AB4-B2CD-F1E73C6DE1D0}">
      <dgm:prSet/>
      <dgm:spPr/>
      <dgm:t>
        <a:bodyPr/>
        <a:lstStyle/>
        <a:p>
          <a:endParaRPr lang="en-US"/>
        </a:p>
      </dgm:t>
    </dgm:pt>
    <dgm:pt modelId="{51963E7E-E3F0-4339-B06A-3F85B86B9F01}" type="sibTrans" cxnId="{6104904E-A123-4AB4-B2CD-F1E73C6DE1D0}">
      <dgm:prSet/>
      <dgm:spPr/>
      <dgm:t>
        <a:bodyPr/>
        <a:lstStyle/>
        <a:p>
          <a:endParaRPr lang="en-US"/>
        </a:p>
      </dgm:t>
    </dgm:pt>
    <dgm:pt modelId="{7A4A0107-8C07-4D0B-BBF4-B2A3BDEE6447}">
      <dgm:prSet/>
      <dgm:spPr>
        <a:xfrm>
          <a:off x="3428990" y="3242187"/>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2681E6">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Raise Funds</a:t>
          </a:r>
        </a:p>
      </dgm:t>
    </dgm:pt>
    <dgm:pt modelId="{B93987C9-2093-435C-A32B-B8AAAAE37A6D}" type="parTrans" cxnId="{99355E16-7455-480D-BBB3-4767AB14FE6A}">
      <dgm:prSet/>
      <dgm:spPr/>
      <dgm:t>
        <a:bodyPr/>
        <a:lstStyle/>
        <a:p>
          <a:endParaRPr lang="en-US"/>
        </a:p>
      </dgm:t>
    </dgm:pt>
    <dgm:pt modelId="{9B7AC501-5F86-49F7-A9EE-FD1F3B8DD486}" type="sibTrans" cxnId="{99355E16-7455-480D-BBB3-4767AB14FE6A}">
      <dgm:prSet/>
      <dgm:spPr/>
      <dgm:t>
        <a:bodyPr/>
        <a:lstStyle/>
        <a:p>
          <a:endParaRPr lang="en-US"/>
        </a:p>
      </dgm:t>
    </dgm:pt>
    <dgm:pt modelId="{51F0B7CD-ED62-4550-AF3A-89E135E7FCAE}">
      <dgm:prSet/>
      <dgm:spPr>
        <a:xfrm>
          <a:off x="3428990" y="3242187"/>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2681E6">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Defacement</a:t>
          </a:r>
        </a:p>
      </dgm:t>
    </dgm:pt>
    <dgm:pt modelId="{C5524BD9-90C5-4C73-AA15-C7A41011F08B}" type="parTrans" cxnId="{99C29E02-6E95-47D4-8BF1-3BAB8D1CE031}">
      <dgm:prSet/>
      <dgm:spPr/>
      <dgm:t>
        <a:bodyPr/>
        <a:lstStyle/>
        <a:p>
          <a:endParaRPr lang="en-US"/>
        </a:p>
      </dgm:t>
    </dgm:pt>
    <dgm:pt modelId="{0FBCD08F-4D58-4F4E-82F3-780F80EE84F1}" type="sibTrans" cxnId="{99C29E02-6E95-47D4-8BF1-3BAB8D1CE031}">
      <dgm:prSet/>
      <dgm:spPr/>
      <dgm:t>
        <a:bodyPr/>
        <a:lstStyle/>
        <a:p>
          <a:endParaRPr lang="en-US"/>
        </a:p>
      </dgm:t>
    </dgm:pt>
    <dgm:pt modelId="{75344E6F-4ED6-4D21-A32B-5AB2092BC727}">
      <dgm:prSet/>
      <dgm:spPr>
        <a:xfrm>
          <a:off x="3428990" y="3242187"/>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2681E6">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Cyber attacks</a:t>
          </a:r>
        </a:p>
      </dgm:t>
    </dgm:pt>
    <dgm:pt modelId="{C0FC3D3A-794D-49C4-AB66-E037E1CC4670}" type="parTrans" cxnId="{D247579C-2403-4C34-B8BC-FCBD58300C37}">
      <dgm:prSet/>
      <dgm:spPr/>
      <dgm:t>
        <a:bodyPr/>
        <a:lstStyle/>
        <a:p>
          <a:endParaRPr lang="en-US"/>
        </a:p>
      </dgm:t>
    </dgm:pt>
    <dgm:pt modelId="{0850389F-05AC-4371-BE8C-77AFD57DF0A5}" type="sibTrans" cxnId="{D247579C-2403-4C34-B8BC-FCBD58300C37}">
      <dgm:prSet/>
      <dgm:spPr/>
      <dgm:t>
        <a:bodyPr/>
        <a:lstStyle/>
        <a:p>
          <a:endParaRPr lang="en-US"/>
        </a:p>
      </dgm:t>
    </dgm:pt>
    <dgm:pt modelId="{4C56A914-8505-4304-B7EE-06F9D5F168ED}">
      <dgm:prSet/>
      <dgm:spPr>
        <a:xfrm>
          <a:off x="6602379" y="3310659"/>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3497AE">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Large-scale disruption of service which could result in the loss of life</a:t>
          </a:r>
        </a:p>
      </dgm:t>
    </dgm:pt>
    <dgm:pt modelId="{76F23A98-3890-4101-9F2E-87BBF1BE24F9}" type="parTrans" cxnId="{EF1F928A-9303-4A73-870E-779D57B2CAE3}">
      <dgm:prSet/>
      <dgm:spPr/>
      <dgm:t>
        <a:bodyPr/>
        <a:lstStyle/>
        <a:p>
          <a:endParaRPr lang="en-US"/>
        </a:p>
      </dgm:t>
    </dgm:pt>
    <dgm:pt modelId="{A0D7D2C0-8CE6-4E6F-A235-414376EB257C}" type="sibTrans" cxnId="{EF1F928A-9303-4A73-870E-779D57B2CAE3}">
      <dgm:prSet/>
      <dgm:spPr/>
      <dgm:t>
        <a:bodyPr/>
        <a:lstStyle/>
        <a:p>
          <a:endParaRPr lang="en-US"/>
        </a:p>
      </dgm:t>
    </dgm:pt>
    <dgm:pt modelId="{228E1A37-9808-45AC-8B46-1154079EE2D3}">
      <dgm:prSet/>
      <dgm:spPr>
        <a:xfrm>
          <a:off x="304805" y="1939062"/>
          <a:ext cx="2541620" cy="815824"/>
        </a:xfrm>
        <a:prstGeom prst="rect">
          <a:avLst/>
        </a:prstGeom>
        <a:solidFill>
          <a:srgbClr val="DF8045">
            <a:hueOff val="0"/>
            <a:satOff val="0"/>
            <a:lumOff val="0"/>
            <a:alphaOff val="0"/>
          </a:srgbClr>
        </a:solidFill>
        <a:ln w="55000" cap="flat" cmpd="thickThin" algn="ctr">
          <a:solidFill>
            <a:srgbClr val="DF8045">
              <a:hueOff val="0"/>
              <a:satOff val="0"/>
              <a:lumOff val="0"/>
              <a:alphaOff val="0"/>
            </a:srgbClr>
          </a:solidFill>
          <a:prstDash val="solid"/>
        </a:ln>
        <a:effectLst/>
      </dgm:spPr>
      <dgm:t>
        <a:bodyPr/>
        <a:lstStyle/>
        <a:p>
          <a:pPr>
            <a:buNone/>
          </a:pPr>
          <a:r>
            <a:rPr lang="en-US" dirty="0">
              <a:solidFill>
                <a:schemeClr val="tx1"/>
              </a:solidFill>
              <a:latin typeface="Calibri"/>
              <a:ea typeface="+mn-ea"/>
              <a:cs typeface="+mn-cs"/>
            </a:rPr>
            <a:t>Cyber Stalkers/Bullies</a:t>
          </a:r>
        </a:p>
      </dgm:t>
    </dgm:pt>
    <dgm:pt modelId="{070E5397-FEB3-4375-B8C7-F8BC25336910}" type="parTrans" cxnId="{FB70C625-260F-41CA-A29F-852E6A1D034A}">
      <dgm:prSet/>
      <dgm:spPr/>
      <dgm:t>
        <a:bodyPr/>
        <a:lstStyle/>
        <a:p>
          <a:endParaRPr lang="en-US"/>
        </a:p>
      </dgm:t>
    </dgm:pt>
    <dgm:pt modelId="{D5FBEBE3-08EA-4678-A81E-7252D492C461}" type="sibTrans" cxnId="{FB70C625-260F-41CA-A29F-852E6A1D034A}">
      <dgm:prSet/>
      <dgm:spPr/>
      <dgm:t>
        <a:bodyPr/>
        <a:lstStyle/>
        <a:p>
          <a:endParaRPr lang="en-US"/>
        </a:p>
      </dgm:t>
    </dgm:pt>
    <dgm:pt modelId="{0778C804-A179-4690-AB59-789E4D3E6E31}">
      <dgm:prSet/>
      <dgm:spPr>
        <a:xfrm>
          <a:off x="6602379" y="3310659"/>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3497AE">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“MAD” keeps this in check for the time being</a:t>
          </a:r>
        </a:p>
      </dgm:t>
    </dgm:pt>
    <dgm:pt modelId="{49147F00-34EE-4B83-A674-10EB8B26027A}" type="parTrans" cxnId="{D3CA7CA2-7261-4E08-BB9B-F0408F3CBD74}">
      <dgm:prSet/>
      <dgm:spPr/>
      <dgm:t>
        <a:bodyPr/>
        <a:lstStyle/>
        <a:p>
          <a:endParaRPr lang="en-US"/>
        </a:p>
      </dgm:t>
    </dgm:pt>
    <dgm:pt modelId="{6C3A687F-43DB-4114-A50B-AB355A2B432A}" type="sibTrans" cxnId="{D3CA7CA2-7261-4E08-BB9B-F0408F3CBD74}">
      <dgm:prSet/>
      <dgm:spPr/>
      <dgm:t>
        <a:bodyPr/>
        <a:lstStyle/>
        <a:p>
          <a:endParaRPr lang="en-US"/>
        </a:p>
      </dgm:t>
    </dgm:pt>
    <dgm:pt modelId="{45A24562-3BFB-4F8F-B36D-359BCA37452E}">
      <dgm:prSet/>
      <dgm:spPr>
        <a:xfrm>
          <a:off x="3352884" y="13059"/>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3497AE">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Loosely Affiliated Groups</a:t>
          </a:r>
        </a:p>
      </dgm:t>
    </dgm:pt>
    <dgm:pt modelId="{D990DFF1-1E54-4C89-8DBD-4CE001467DE9}" type="parTrans" cxnId="{F2E53947-819C-4D4E-A85E-081381691238}">
      <dgm:prSet/>
      <dgm:spPr/>
      <dgm:t>
        <a:bodyPr/>
        <a:lstStyle/>
        <a:p>
          <a:endParaRPr lang="en-US"/>
        </a:p>
      </dgm:t>
    </dgm:pt>
    <dgm:pt modelId="{226F9103-80E0-46DB-B733-C9224348B8C1}" type="sibTrans" cxnId="{F2E53947-819C-4D4E-A85E-081381691238}">
      <dgm:prSet/>
      <dgm:spPr/>
      <dgm:t>
        <a:bodyPr/>
        <a:lstStyle/>
        <a:p>
          <a:endParaRPr lang="en-US"/>
        </a:p>
      </dgm:t>
    </dgm:pt>
    <dgm:pt modelId="{707A8C14-B84B-48F8-929D-9D6854E1D3C0}">
      <dgm:prSet/>
      <dgm:spPr>
        <a:xfrm>
          <a:off x="3352884" y="13059"/>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3497AE">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A form of Political Activism</a:t>
          </a:r>
        </a:p>
      </dgm:t>
    </dgm:pt>
    <dgm:pt modelId="{F304211B-8F0F-48DA-9DB4-39E612615A82}" type="parTrans" cxnId="{92572EC9-F785-429C-95E4-8C91E89E6956}">
      <dgm:prSet/>
      <dgm:spPr/>
      <dgm:t>
        <a:bodyPr/>
        <a:lstStyle/>
        <a:p>
          <a:endParaRPr lang="en-US"/>
        </a:p>
      </dgm:t>
    </dgm:pt>
    <dgm:pt modelId="{DC8DB0BF-C550-4A44-AA5E-DB95AB48A8E3}" type="sibTrans" cxnId="{92572EC9-F785-429C-95E4-8C91E89E6956}">
      <dgm:prSet/>
      <dgm:spPr/>
      <dgm:t>
        <a:bodyPr/>
        <a:lstStyle/>
        <a:p>
          <a:endParaRPr lang="en-US"/>
        </a:p>
      </dgm:t>
    </dgm:pt>
    <dgm:pt modelId="{8AB03F22-12C8-4FE5-984A-37B46C715AD3}">
      <dgm:prSet/>
      <dgm:spPr>
        <a:xfrm>
          <a:off x="304805" y="39184"/>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DF8045">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Seen primarily with social networking and text messaging</a:t>
          </a:r>
        </a:p>
      </dgm:t>
    </dgm:pt>
    <dgm:pt modelId="{8E8DC54F-AEA8-4C0B-9CDC-F25BA46A0066}" type="parTrans" cxnId="{397515A8-4451-4C1C-B4D2-A3B9B4DF264B}">
      <dgm:prSet/>
      <dgm:spPr/>
      <dgm:t>
        <a:bodyPr/>
        <a:lstStyle/>
        <a:p>
          <a:endParaRPr lang="en-US"/>
        </a:p>
      </dgm:t>
    </dgm:pt>
    <dgm:pt modelId="{348CEF1F-13C0-46F5-A202-1B7078ED642F}" type="sibTrans" cxnId="{397515A8-4451-4C1C-B4D2-A3B9B4DF264B}">
      <dgm:prSet/>
      <dgm:spPr/>
      <dgm:t>
        <a:bodyPr/>
        <a:lstStyle/>
        <a:p>
          <a:endParaRPr lang="en-US"/>
        </a:p>
      </dgm:t>
    </dgm:pt>
    <dgm:pt modelId="{B6202887-4443-4D44-B9E4-C2AF22026805}">
      <dgm:prSet/>
      <dgm:spPr>
        <a:xfrm>
          <a:off x="304794" y="3372225"/>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FF9929">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Sometimes conducted by “Insiders”</a:t>
          </a:r>
        </a:p>
      </dgm:t>
    </dgm:pt>
    <dgm:pt modelId="{EF2EE3D9-52DE-4D60-99C3-39419EE7EF10}" type="parTrans" cxnId="{D0867DA1-412B-4788-936F-311B9A61E8DD}">
      <dgm:prSet/>
      <dgm:spPr/>
      <dgm:t>
        <a:bodyPr/>
        <a:lstStyle/>
        <a:p>
          <a:endParaRPr lang="en-US"/>
        </a:p>
      </dgm:t>
    </dgm:pt>
    <dgm:pt modelId="{771DE3C7-A0CE-493E-9BF4-5B391F76A71D}" type="sibTrans" cxnId="{D0867DA1-412B-4788-936F-311B9A61E8DD}">
      <dgm:prSet/>
      <dgm:spPr/>
      <dgm:t>
        <a:bodyPr/>
        <a:lstStyle/>
        <a:p>
          <a:endParaRPr lang="en-US"/>
        </a:p>
      </dgm:t>
    </dgm:pt>
    <dgm:pt modelId="{3A766326-D7E6-489F-9F25-28A3F581B324}">
      <dgm:prSet phldrT="[Text]"/>
      <dgm:spPr>
        <a:xfrm>
          <a:off x="6602379" y="13059"/>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7DCC2E">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Crimes range from theft to hacking to distribution of illicit materials</a:t>
          </a:r>
        </a:p>
      </dgm:t>
    </dgm:pt>
    <dgm:pt modelId="{9FA8C4D8-7751-41BF-84D6-C77BC5236B56}" type="parTrans" cxnId="{81A12DAA-54F6-4CB0-93DC-67CA8F599CC4}">
      <dgm:prSet/>
      <dgm:spPr/>
      <dgm:t>
        <a:bodyPr/>
        <a:lstStyle/>
        <a:p>
          <a:endParaRPr lang="en-US"/>
        </a:p>
      </dgm:t>
    </dgm:pt>
    <dgm:pt modelId="{A17A5551-69D9-4066-B346-E2582D8DF9DE}" type="sibTrans" cxnId="{81A12DAA-54F6-4CB0-93DC-67CA8F599CC4}">
      <dgm:prSet/>
      <dgm:spPr/>
      <dgm:t>
        <a:bodyPr/>
        <a:lstStyle/>
        <a:p>
          <a:endParaRPr lang="en-US"/>
        </a:p>
      </dgm:t>
    </dgm:pt>
    <dgm:pt modelId="{D1C407D4-4102-4249-AEC5-1377566F910F}">
      <dgm:prSet/>
      <dgm:spPr>
        <a:xfrm>
          <a:off x="6602379" y="3310659"/>
          <a:ext cx="2541620" cy="1897265"/>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3497AE">
              <a:hueOff val="0"/>
              <a:satOff val="0"/>
              <a:lumOff val="0"/>
              <a:alphaOff val="0"/>
            </a:srgbClr>
          </a:solidFill>
          <a:prstDash val="solid"/>
        </a:ln>
        <a:effectLst/>
      </dgm:spPr>
      <dgm:t>
        <a:bodyPr/>
        <a:lstStyle/>
        <a:p>
          <a:pPr>
            <a:buChar char="•"/>
          </a:pPr>
          <a:r>
            <a:rPr lang="en-US" dirty="0">
              <a:solidFill>
                <a:srgbClr val="000000">
                  <a:hueOff val="0"/>
                  <a:satOff val="0"/>
                  <a:lumOff val="0"/>
                  <a:alphaOff val="0"/>
                </a:srgbClr>
              </a:solidFill>
              <a:latin typeface="Calibri"/>
              <a:ea typeface="+mn-ea"/>
              <a:cs typeface="+mn-cs"/>
            </a:rPr>
            <a:t>APTs</a:t>
          </a:r>
        </a:p>
      </dgm:t>
    </dgm:pt>
    <dgm:pt modelId="{3A6473C4-6CC8-49ED-8BD3-62A43F338AA4}" type="parTrans" cxnId="{867CF621-69ED-4DC3-B747-8608DF1834DA}">
      <dgm:prSet/>
      <dgm:spPr/>
      <dgm:t>
        <a:bodyPr/>
        <a:lstStyle/>
        <a:p>
          <a:endParaRPr lang="en-US"/>
        </a:p>
      </dgm:t>
    </dgm:pt>
    <dgm:pt modelId="{1D0B6AAA-3268-4272-BE56-D163D0D9B419}" type="sibTrans" cxnId="{867CF621-69ED-4DC3-B747-8608DF1834DA}">
      <dgm:prSet/>
      <dgm:spPr/>
      <dgm:t>
        <a:bodyPr/>
        <a:lstStyle/>
        <a:p>
          <a:endParaRPr lang="en-US"/>
        </a:p>
      </dgm:t>
    </dgm:pt>
    <dgm:pt modelId="{79975FEF-F020-4849-9056-5FD239C17F8D}" type="pres">
      <dgm:prSet presAssocID="{2952D11D-1A36-4483-8544-ECE1D3B35A53}" presName="diagram" presStyleCnt="0">
        <dgm:presLayoutVars>
          <dgm:dir/>
          <dgm:animLvl val="lvl"/>
          <dgm:resizeHandles val="exact"/>
        </dgm:presLayoutVars>
      </dgm:prSet>
      <dgm:spPr/>
    </dgm:pt>
    <dgm:pt modelId="{E8B96632-23BE-4BF1-A1F3-9D72DFE19013}" type="pres">
      <dgm:prSet presAssocID="{5C876B2B-1E31-4446-887D-AADA628FEA9C}" presName="compNode" presStyleCnt="0"/>
      <dgm:spPr/>
    </dgm:pt>
    <dgm:pt modelId="{B1B8ADAF-01B8-48E1-A371-F82F097567B2}" type="pres">
      <dgm:prSet presAssocID="{5C876B2B-1E31-4446-887D-AADA628FEA9C}" presName="childRect" presStyleLbl="bgAcc1" presStyleIdx="0" presStyleCnt="6" custLinFactX="32858" custLinFactNeighborX="100000" custLinFactNeighborY="450">
        <dgm:presLayoutVars>
          <dgm:bulletEnabled val="1"/>
        </dgm:presLayoutVars>
      </dgm:prSet>
      <dgm:spPr/>
    </dgm:pt>
    <dgm:pt modelId="{4319A21F-9E23-47C1-A69A-BE08010CFDC9}" type="pres">
      <dgm:prSet presAssocID="{5C876B2B-1E31-4446-887D-AADA628FEA9C}" presName="parentText" presStyleLbl="node1" presStyleIdx="0" presStyleCnt="0">
        <dgm:presLayoutVars>
          <dgm:chMax val="0"/>
          <dgm:bulletEnabled val="1"/>
        </dgm:presLayoutVars>
      </dgm:prSet>
      <dgm:spPr/>
    </dgm:pt>
    <dgm:pt modelId="{78F514C2-3B73-4963-83B5-03A46F3A70FF}" type="pres">
      <dgm:prSet presAssocID="{5C876B2B-1E31-4446-887D-AADA628FEA9C}" presName="parentRect" presStyleLbl="alignNode1" presStyleIdx="0" presStyleCnt="6" custLinFactX="32858" custLinFactNeighborX="100000" custLinFactNeighborY="1047"/>
      <dgm:spPr/>
    </dgm:pt>
    <dgm:pt modelId="{8E2D2C49-92AB-4676-A590-F23742FFAA01}" type="pres">
      <dgm:prSet presAssocID="{5C876B2B-1E31-4446-887D-AADA628FEA9C}" presName="adorn" presStyleLbl="fgAccFollowNode1" presStyleIdx="0" presStyleCnt="6" custLinFactX="183089" custLinFactNeighborX="200000" custLinFactNeighborY="6755"/>
      <dgm:spPr>
        <a:xfrm>
          <a:off x="5105480" y="2091463"/>
          <a:ext cx="889567" cy="8895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55000" cap="flat" cmpd="thickThin" algn="ctr">
          <a:solidFill>
            <a:srgbClr val="3497AE">
              <a:tint val="40000"/>
              <a:alpha val="90000"/>
              <a:hueOff val="0"/>
              <a:satOff val="0"/>
              <a:lumOff val="0"/>
              <a:alphaOff val="0"/>
            </a:srgbClr>
          </a:solidFill>
          <a:prstDash val="solid"/>
        </a:ln>
        <a:effectLst/>
      </dgm:spPr>
    </dgm:pt>
    <dgm:pt modelId="{72E89325-4269-452B-8BBC-ED9BBD1D813A}" type="pres">
      <dgm:prSet presAssocID="{61BF064B-033C-4322-95CA-AA8C220C30AC}" presName="sibTrans" presStyleLbl="sibTrans2D1" presStyleIdx="0" presStyleCnt="0"/>
      <dgm:spPr/>
    </dgm:pt>
    <dgm:pt modelId="{81E0AC04-C0E9-4C97-949B-271701FF29FA}" type="pres">
      <dgm:prSet presAssocID="{228E1A37-9808-45AC-8B46-1154079EE2D3}" presName="compNode" presStyleCnt="0"/>
      <dgm:spPr/>
    </dgm:pt>
    <dgm:pt modelId="{486C8A4A-15E7-403F-B5F3-522B0EFC7DD6}" type="pres">
      <dgm:prSet presAssocID="{228E1A37-9808-45AC-8B46-1154079EE2D3}" presName="childRect" presStyleLbl="bgAcc1" presStyleIdx="1" presStyleCnt="6" custLinFactX="-13767" custLinFactNeighborX="-100000" custLinFactNeighborY="1827">
        <dgm:presLayoutVars>
          <dgm:bulletEnabled val="1"/>
        </dgm:presLayoutVars>
      </dgm:prSet>
      <dgm:spPr/>
    </dgm:pt>
    <dgm:pt modelId="{AB5629B8-EBDD-4AA2-8A74-37EF0E3699D3}" type="pres">
      <dgm:prSet presAssocID="{228E1A37-9808-45AC-8B46-1154079EE2D3}" presName="parentText" presStyleLbl="node1" presStyleIdx="0" presStyleCnt="0">
        <dgm:presLayoutVars>
          <dgm:chMax val="0"/>
          <dgm:bulletEnabled val="1"/>
        </dgm:presLayoutVars>
      </dgm:prSet>
      <dgm:spPr/>
    </dgm:pt>
    <dgm:pt modelId="{8805300A-D6BD-4A9F-B4C5-9384D6520183}" type="pres">
      <dgm:prSet presAssocID="{228E1A37-9808-45AC-8B46-1154079EE2D3}" presName="parentRect" presStyleLbl="alignNode1" presStyleIdx="1" presStyleCnt="6" custLinFactX="-13767" custLinFactNeighborX="-100000" custLinFactNeighborY="4569"/>
      <dgm:spPr/>
    </dgm:pt>
    <dgm:pt modelId="{F3429A2D-862F-410A-B222-2A1D328F76B9}" type="pres">
      <dgm:prSet presAssocID="{228E1A37-9808-45AC-8B46-1154079EE2D3}" presName="adorn" presStyleLbl="fgAccFollowNode1" presStyleIdx="1" presStyleCnt="6" custLinFactX="-128756" custLinFactNeighborX="-200000" custLinFactNeighborY="15321"/>
      <dgm:spPr>
        <a:xfrm>
          <a:off x="2133597" y="2167664"/>
          <a:ext cx="889567" cy="88956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55000" cap="flat" cmpd="thickThin" algn="ctr">
          <a:solidFill>
            <a:srgbClr val="DF8045">
              <a:tint val="40000"/>
              <a:alpha val="90000"/>
              <a:hueOff val="0"/>
              <a:satOff val="0"/>
              <a:lumOff val="0"/>
              <a:alphaOff val="0"/>
            </a:srgbClr>
          </a:solidFill>
          <a:prstDash val="solid"/>
        </a:ln>
        <a:effectLst/>
      </dgm:spPr>
    </dgm:pt>
    <dgm:pt modelId="{4BF2D83B-1ADF-405B-8675-E68CE30F0453}" type="pres">
      <dgm:prSet presAssocID="{D5FBEBE3-08EA-4678-A81E-7252D492C461}" presName="sibTrans" presStyleLbl="sibTrans2D1" presStyleIdx="0" presStyleCnt="0"/>
      <dgm:spPr/>
    </dgm:pt>
    <dgm:pt modelId="{D2D76A6F-E9FD-4E51-BB70-F63E63409A80}" type="pres">
      <dgm:prSet presAssocID="{C57D7719-6986-4890-9527-026CF2F067FF}" presName="compNode" presStyleCnt="0"/>
      <dgm:spPr/>
    </dgm:pt>
    <dgm:pt modelId="{657943D2-BF70-40BC-87C9-E8C3061A1442}" type="pres">
      <dgm:prSet presAssocID="{C57D7719-6986-4890-9527-026CF2F067FF}" presName="childRect" presStyleLbl="bgAcc1" presStyleIdx="2" presStyleCnt="6" custLinFactX="23082" custLinFactNeighborX="100000" custLinFactNeighborY="450">
        <dgm:presLayoutVars>
          <dgm:bulletEnabled val="1"/>
        </dgm:presLayoutVars>
      </dgm:prSet>
      <dgm:spPr/>
    </dgm:pt>
    <dgm:pt modelId="{7F937A8A-1330-4487-92F8-0FDA211B5BD8}" type="pres">
      <dgm:prSet presAssocID="{C57D7719-6986-4890-9527-026CF2F067FF}" presName="parentText" presStyleLbl="node1" presStyleIdx="0" presStyleCnt="0">
        <dgm:presLayoutVars>
          <dgm:chMax val="0"/>
          <dgm:bulletEnabled val="1"/>
        </dgm:presLayoutVars>
      </dgm:prSet>
      <dgm:spPr/>
    </dgm:pt>
    <dgm:pt modelId="{74C65245-BD4D-4C00-A691-F2BE9D216DC8}" type="pres">
      <dgm:prSet presAssocID="{C57D7719-6986-4890-9527-026CF2F067FF}" presName="parentRect" presStyleLbl="alignNode1" presStyleIdx="2" presStyleCnt="6" custLinFactX="23082" custLinFactNeighborX="100000" custLinFactNeighborY="1047"/>
      <dgm:spPr/>
    </dgm:pt>
    <dgm:pt modelId="{F073485D-B566-4502-855D-CD9EB42F671C}" type="pres">
      <dgm:prSet presAssocID="{C57D7719-6986-4890-9527-026CF2F067FF}" presName="adorn" presStyleLbl="fgAccFollowNode1" presStyleIdx="2" presStyleCnt="6" custLinFactX="139390" custLinFactNeighborX="200000" custLinFactNeighborY="6755"/>
      <dgm:spPr>
        <a:xfrm>
          <a:off x="8254432" y="2091463"/>
          <a:ext cx="889567" cy="88956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55000" cap="flat" cmpd="thickThin" algn="ctr">
          <a:solidFill>
            <a:srgbClr val="7DCC2E">
              <a:tint val="40000"/>
              <a:alpha val="90000"/>
              <a:hueOff val="0"/>
              <a:satOff val="0"/>
              <a:lumOff val="0"/>
              <a:alphaOff val="0"/>
            </a:srgbClr>
          </a:solidFill>
          <a:prstDash val="solid"/>
        </a:ln>
        <a:effectLst/>
      </dgm:spPr>
    </dgm:pt>
    <dgm:pt modelId="{DF35FF01-DD94-49F1-9849-0C6566BFA308}" type="pres">
      <dgm:prSet presAssocID="{8FC9E722-8C33-46CF-8E7D-97496CF2D030}" presName="sibTrans" presStyleLbl="sibTrans2D1" presStyleIdx="0" presStyleCnt="0"/>
      <dgm:spPr/>
    </dgm:pt>
    <dgm:pt modelId="{9A6DC0F8-E587-44EE-910D-95F972BF728D}" type="pres">
      <dgm:prSet presAssocID="{908DFD6B-BABD-411D-A256-F01438E8AC5D}" presName="compNode" presStyleCnt="0"/>
      <dgm:spPr/>
    </dgm:pt>
    <dgm:pt modelId="{7EB9E13C-B2F4-4E66-961C-61E52D3D2223}" type="pres">
      <dgm:prSet presAssocID="{908DFD6B-BABD-411D-A256-F01438E8AC5D}" presName="childRect" presStyleLbl="bgAcc1" presStyleIdx="3" presStyleCnt="6" custLinFactNeighborX="3155" custLinFactNeighborY="564">
        <dgm:presLayoutVars>
          <dgm:bulletEnabled val="1"/>
        </dgm:presLayoutVars>
      </dgm:prSet>
      <dgm:spPr/>
    </dgm:pt>
    <dgm:pt modelId="{D70AFF9A-C481-4CA0-B316-81F76D7711FA}" type="pres">
      <dgm:prSet presAssocID="{908DFD6B-BABD-411D-A256-F01438E8AC5D}" presName="parentText" presStyleLbl="node1" presStyleIdx="0" presStyleCnt="0">
        <dgm:presLayoutVars>
          <dgm:chMax val="0"/>
          <dgm:bulletEnabled val="1"/>
        </dgm:presLayoutVars>
      </dgm:prSet>
      <dgm:spPr/>
    </dgm:pt>
    <dgm:pt modelId="{6B3F1FBF-A4C9-480C-A7F1-70232BDC3605}" type="pres">
      <dgm:prSet presAssocID="{908DFD6B-BABD-411D-A256-F01438E8AC5D}" presName="parentRect" presStyleLbl="alignNode1" presStyleIdx="3" presStyleCnt="6" custLinFactNeighborX="3155" custLinFactNeighborY="-5286"/>
      <dgm:spPr/>
    </dgm:pt>
    <dgm:pt modelId="{CAC9EB31-AC22-427C-B0D5-80CEE3F1C7D8}" type="pres">
      <dgm:prSet presAssocID="{908DFD6B-BABD-411D-A256-F01438E8AC5D}" presName="adorn" presStyleLbl="fgAccFollowNode1" presStyleIdx="3" presStyleCnt="6" custLinFactNeighborX="13874" custLinFactNeighborY="-10849"/>
      <dgm:spPr>
        <a:xfrm>
          <a:off x="2209797" y="5291868"/>
          <a:ext cx="889567" cy="88956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55000" cap="flat" cmpd="thickThin" algn="ctr">
          <a:solidFill>
            <a:srgbClr val="FF9929">
              <a:tint val="40000"/>
              <a:alpha val="90000"/>
              <a:hueOff val="0"/>
              <a:satOff val="0"/>
              <a:lumOff val="0"/>
              <a:alphaOff val="0"/>
            </a:srgbClr>
          </a:solidFill>
          <a:prstDash val="solid"/>
        </a:ln>
        <a:effectLst/>
      </dgm:spPr>
    </dgm:pt>
    <dgm:pt modelId="{FFC02E5F-F507-45AE-9C52-D4B81905AA82}" type="pres">
      <dgm:prSet presAssocID="{B07918E2-6BEC-430B-8E6C-579468B08B9D}" presName="sibTrans" presStyleLbl="sibTrans2D1" presStyleIdx="0" presStyleCnt="0"/>
      <dgm:spPr/>
    </dgm:pt>
    <dgm:pt modelId="{53AB4B43-D044-4A55-B05F-1BC9F7CD16DE}" type="pres">
      <dgm:prSet presAssocID="{6EB1C9F2-8F6F-406B-96F7-1F503AAF7153}" presName="compNode" presStyleCnt="0"/>
      <dgm:spPr/>
    </dgm:pt>
    <dgm:pt modelId="{3A9A6243-6B5F-477F-A5B8-5B3CED3EDD5B}" type="pres">
      <dgm:prSet presAssocID="{6EB1C9F2-8F6F-406B-96F7-1F503AAF7153}" presName="childRect" presStyleLbl="bgAcc1" presStyleIdx="4" presStyleCnt="6" custLinFactNeighborX="18930" custLinFactNeighborY="-3602">
        <dgm:presLayoutVars>
          <dgm:bulletEnabled val="1"/>
        </dgm:presLayoutVars>
      </dgm:prSet>
      <dgm:spPr/>
    </dgm:pt>
    <dgm:pt modelId="{32DB56B9-EDE9-4210-8148-0D0B00748D5E}" type="pres">
      <dgm:prSet presAssocID="{6EB1C9F2-8F6F-406B-96F7-1F503AAF7153}" presName="parentText" presStyleLbl="node1" presStyleIdx="0" presStyleCnt="0">
        <dgm:presLayoutVars>
          <dgm:chMax val="0"/>
          <dgm:bulletEnabled val="1"/>
        </dgm:presLayoutVars>
      </dgm:prSet>
      <dgm:spPr/>
    </dgm:pt>
    <dgm:pt modelId="{EAD61B70-C96C-4BD1-8E8B-8CD51203ACAF}" type="pres">
      <dgm:prSet presAssocID="{6EB1C9F2-8F6F-406B-96F7-1F503AAF7153}" presName="parentRect" presStyleLbl="alignNode1" presStyleIdx="4" presStyleCnt="6" custLinFactNeighborX="18930" custLinFactNeighborY="-8378"/>
      <dgm:spPr/>
    </dgm:pt>
    <dgm:pt modelId="{0B10BCD9-D7F4-456E-985F-F5BEBB121A45}" type="pres">
      <dgm:prSet presAssocID="{6EB1C9F2-8F6F-406B-96F7-1F503AAF7153}" presName="adorn" presStyleLbl="fgAccFollowNode1" presStyleIdx="4" presStyleCnt="6" custLinFactNeighborX="54092" custLinFactNeighborY="-7679"/>
      <dgm:spPr>
        <a:xfrm>
          <a:off x="5290759" y="5269050"/>
          <a:ext cx="889567" cy="88956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55000" cap="flat" cmpd="thickThin" algn="ctr">
          <a:solidFill>
            <a:srgbClr val="2681E6">
              <a:tint val="40000"/>
              <a:alpha val="90000"/>
              <a:hueOff val="0"/>
              <a:satOff val="0"/>
              <a:lumOff val="0"/>
              <a:alphaOff val="0"/>
            </a:srgbClr>
          </a:solidFill>
          <a:prstDash val="solid"/>
        </a:ln>
        <a:effectLst/>
      </dgm:spPr>
    </dgm:pt>
    <dgm:pt modelId="{CB0BB507-8A10-456F-961F-03EE713330FE}" type="pres">
      <dgm:prSet presAssocID="{C6D96F31-2B59-41D2-9A07-5CD1FA19F39D}" presName="sibTrans" presStyleLbl="sibTrans2D1" presStyleIdx="0" presStyleCnt="0"/>
      <dgm:spPr/>
    </dgm:pt>
    <dgm:pt modelId="{034A1230-77EA-40D0-BA93-3B3932A86731}" type="pres">
      <dgm:prSet presAssocID="{8F97467D-7BBF-42AB-85FA-C881802A129D}" presName="compNode" presStyleCnt="0"/>
      <dgm:spPr/>
    </dgm:pt>
    <dgm:pt modelId="{1F2C6D9F-9C6E-4602-BCFD-22FD4D7EB514}" type="pres">
      <dgm:prSet presAssocID="{8F97467D-7BBF-42AB-85FA-C881802A129D}" presName="childRect" presStyleLbl="bgAcc1" presStyleIdx="5" presStyleCnt="6" custLinFactNeighborX="30815" custLinFactNeighborY="-4907">
        <dgm:presLayoutVars>
          <dgm:bulletEnabled val="1"/>
        </dgm:presLayoutVars>
      </dgm:prSet>
      <dgm:spPr/>
    </dgm:pt>
    <dgm:pt modelId="{EFE436AA-115B-4259-9457-E178C59FE2C4}" type="pres">
      <dgm:prSet presAssocID="{8F97467D-7BBF-42AB-85FA-C881802A129D}" presName="parentText" presStyleLbl="node1" presStyleIdx="0" presStyleCnt="0">
        <dgm:presLayoutVars>
          <dgm:chMax val="0"/>
          <dgm:bulletEnabled val="1"/>
        </dgm:presLayoutVars>
      </dgm:prSet>
      <dgm:spPr/>
    </dgm:pt>
    <dgm:pt modelId="{67315C29-CD4F-4115-A0D9-3F72F04EE9F5}" type="pres">
      <dgm:prSet presAssocID="{8F97467D-7BBF-42AB-85FA-C881802A129D}" presName="parentRect" presStyleLbl="alignNode1" presStyleIdx="5" presStyleCnt="6" custLinFactNeighborX="30815" custLinFactNeighborY="-8286"/>
      <dgm:spPr/>
    </dgm:pt>
    <dgm:pt modelId="{5F7E8529-ED65-4F57-9537-E1F4CB20C1E6}" type="pres">
      <dgm:prSet presAssocID="{8F97467D-7BBF-42AB-85FA-C881802A129D}" presName="adorn" presStyleLbl="fgAccFollowNode1" presStyleIdx="5" presStyleCnt="6" custLinFactNeighborX="89541" custLinFactNeighborY="-10463"/>
      <dgm:spPr>
        <a:xfrm>
          <a:off x="8254432" y="5337520"/>
          <a:ext cx="889567" cy="88956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1000" r="-41000"/>
          </a:stretch>
        </a:blipFill>
        <a:ln w="55000" cap="flat" cmpd="thickThin" algn="ctr">
          <a:solidFill>
            <a:srgbClr val="3497AE">
              <a:tint val="40000"/>
              <a:alpha val="90000"/>
              <a:hueOff val="0"/>
              <a:satOff val="0"/>
              <a:lumOff val="0"/>
              <a:alphaOff val="0"/>
            </a:srgbClr>
          </a:solidFill>
          <a:prstDash val="solid"/>
        </a:ln>
        <a:effectLst/>
      </dgm:spPr>
    </dgm:pt>
  </dgm:ptLst>
  <dgm:cxnLst>
    <dgm:cxn modelId="{E67A4A02-7267-4EA2-8860-88F96912DB7C}" type="presOf" srcId="{8AB03F22-12C8-4FE5-984A-37B46C715AD3}" destId="{486C8A4A-15E7-403F-B5F3-522B0EFC7DD6}" srcOrd="0" destOrd="0" presId="urn:microsoft.com/office/officeart/2005/8/layout/bList2"/>
    <dgm:cxn modelId="{99C29E02-6E95-47D4-8BF1-3BAB8D1CE031}" srcId="{6EB1C9F2-8F6F-406B-96F7-1F503AAF7153}" destId="{51F0B7CD-ED62-4550-AF3A-89E135E7FCAE}" srcOrd="3" destOrd="0" parTransId="{C5524BD9-90C5-4C73-AA15-C7A41011F08B}" sibTransId="{0FBCD08F-4D58-4F4E-82F3-780F80EE84F1}"/>
    <dgm:cxn modelId="{C928F609-56CC-4D1F-9A38-70658209EE95}" type="presOf" srcId="{D5FBEBE3-08EA-4678-A81E-7252D492C461}" destId="{4BF2D83B-1ADF-405B-8675-E68CE30F0453}" srcOrd="0" destOrd="0" presId="urn:microsoft.com/office/officeart/2005/8/layout/bList2"/>
    <dgm:cxn modelId="{A30C3414-C43E-4C6A-8008-7451F126A1AE}" type="presOf" srcId="{0778C804-A179-4690-AB59-789E4D3E6E31}" destId="{1F2C6D9F-9C6E-4602-BCFD-22FD4D7EB514}" srcOrd="0" destOrd="2" presId="urn:microsoft.com/office/officeart/2005/8/layout/bList2"/>
    <dgm:cxn modelId="{DC3F9214-0FEC-4217-8E55-CE6B045F9E37}" type="presOf" srcId="{7497D67B-C41F-422C-B2F6-BAE84C694B45}" destId="{7EB9E13C-B2F4-4E66-961C-61E52D3D2223}" srcOrd="0" destOrd="2" presId="urn:microsoft.com/office/officeart/2005/8/layout/bList2"/>
    <dgm:cxn modelId="{CA411E16-70C7-4521-B360-490681AEE0AD}" type="presOf" srcId="{707A8C14-B84B-48F8-929D-9D6854E1D3C0}" destId="{B1B8ADAF-01B8-48E1-A371-F82F097567B2}" srcOrd="0" destOrd="2" presId="urn:microsoft.com/office/officeart/2005/8/layout/bList2"/>
    <dgm:cxn modelId="{99355E16-7455-480D-BBB3-4767AB14FE6A}" srcId="{6EB1C9F2-8F6F-406B-96F7-1F503AAF7153}" destId="{7A4A0107-8C07-4D0B-BBF4-B2A3BDEE6447}" srcOrd="2" destOrd="0" parTransId="{B93987C9-2093-435C-A32B-B8AAAAE37A6D}" sibTransId="{9B7AC501-5F86-49F7-A9EE-FD1F3B8DD486}"/>
    <dgm:cxn modelId="{DA60B618-4B75-441F-B089-B2F38735A923}" type="presOf" srcId="{C57D7719-6986-4890-9527-026CF2F067FF}" destId="{7F937A8A-1330-4487-92F8-0FDA211B5BD8}" srcOrd="0" destOrd="0" presId="urn:microsoft.com/office/officeart/2005/8/layout/bList2"/>
    <dgm:cxn modelId="{6D836A1F-ED6A-46B5-A6F4-31D1EBE85C01}" type="presOf" srcId="{F1FE0818-EF93-42EA-9A94-97ABF1D472C5}" destId="{7EB9E13C-B2F4-4E66-961C-61E52D3D2223}" srcOrd="0" destOrd="0" presId="urn:microsoft.com/office/officeart/2005/8/layout/bList2"/>
    <dgm:cxn modelId="{B58F9521-2E2B-4E20-8FB5-DE8F926466C7}" type="presOf" srcId="{8FC9E722-8C33-46CF-8E7D-97496CF2D030}" destId="{DF35FF01-DD94-49F1-9849-0C6566BFA308}" srcOrd="0" destOrd="0" presId="urn:microsoft.com/office/officeart/2005/8/layout/bList2"/>
    <dgm:cxn modelId="{867CF621-69ED-4DC3-B747-8608DF1834DA}" srcId="{8F97467D-7BBF-42AB-85FA-C881802A129D}" destId="{D1C407D4-4102-4249-AEC5-1377566F910F}" srcOrd="0" destOrd="0" parTransId="{3A6473C4-6CC8-49ED-8BD3-62A43F338AA4}" sibTransId="{1D0B6AAA-3268-4272-BE56-D163D0D9B419}"/>
    <dgm:cxn modelId="{12025022-54A5-4CDC-8B7F-B3CB249271A2}" srcId="{C57D7719-6986-4890-9527-026CF2F067FF}" destId="{900D56BC-375B-49F5-A944-CCBAB6151865}" srcOrd="0" destOrd="0" parTransId="{080250C5-F3EB-493C-BDA1-6BC5E20144E1}" sibTransId="{742FB222-3DD9-40BD-BBFB-E912DE851DC2}"/>
    <dgm:cxn modelId="{DF8ED823-699F-469C-A0B0-AED769758687}" srcId="{908DFD6B-BABD-411D-A256-F01438E8AC5D}" destId="{E3AB04AB-0171-4D1E-B181-75BBFF746865}" srcOrd="1" destOrd="0" parTransId="{38A79282-277E-44B1-B0D9-FBE7FA93576D}" sibTransId="{1CBD6F35-FED2-49D2-9321-0E4202AD7864}"/>
    <dgm:cxn modelId="{FB70C625-260F-41CA-A29F-852E6A1D034A}" srcId="{2952D11D-1A36-4483-8544-ECE1D3B35A53}" destId="{228E1A37-9808-45AC-8B46-1154079EE2D3}" srcOrd="1" destOrd="0" parTransId="{070E5397-FEB3-4375-B8C7-F8BC25336910}" sibTransId="{D5FBEBE3-08EA-4678-A81E-7252D492C461}"/>
    <dgm:cxn modelId="{DECDB22C-128B-498C-B5AB-009580A15886}" type="presOf" srcId="{B6202887-4443-4D44-B9E4-C2AF22026805}" destId="{7EB9E13C-B2F4-4E66-961C-61E52D3D2223}" srcOrd="0" destOrd="3" presId="urn:microsoft.com/office/officeart/2005/8/layout/bList2"/>
    <dgm:cxn modelId="{259C8C2D-371C-4B76-9B82-0A538660F63D}" type="presOf" srcId="{908DFD6B-BABD-411D-A256-F01438E8AC5D}" destId="{6B3F1FBF-A4C9-480C-A7F1-70232BDC3605}" srcOrd="1" destOrd="0" presId="urn:microsoft.com/office/officeart/2005/8/layout/bList2"/>
    <dgm:cxn modelId="{6C4A2B2E-EDA6-47B6-8FBB-D58085B1A52B}" srcId="{5C876B2B-1E31-4446-887D-AADA628FEA9C}" destId="{5948F2C1-C1EE-4AC1-AB57-034B8F433CD5}" srcOrd="0" destOrd="0" parTransId="{8F64A4B4-4E65-48A4-A706-96BF3CFD0834}" sibTransId="{5767EE8B-C635-4BC3-B42E-86D82BAADED4}"/>
    <dgm:cxn modelId="{5BFD412F-C502-4B16-9ABF-FEC02123C002}" type="presOf" srcId="{C57D7719-6986-4890-9527-026CF2F067FF}" destId="{74C65245-BD4D-4C00-A691-F2BE9D216DC8}" srcOrd="1" destOrd="0" presId="urn:microsoft.com/office/officeart/2005/8/layout/bList2"/>
    <dgm:cxn modelId="{114B7130-93FF-4B54-A080-17F76BC28622}" type="presOf" srcId="{3A766326-D7E6-489F-9F25-28A3F581B324}" destId="{657943D2-BF70-40BC-87C9-E8C3061A1442}" srcOrd="0" destOrd="2" presId="urn:microsoft.com/office/officeart/2005/8/layout/bList2"/>
    <dgm:cxn modelId="{648CF932-3AC0-4C5A-9A17-8699514478AF}" type="presOf" srcId="{4C56A914-8505-4304-B7EE-06F9D5F168ED}" destId="{1F2C6D9F-9C6E-4602-BCFD-22FD4D7EB514}" srcOrd="0" destOrd="1" presId="urn:microsoft.com/office/officeart/2005/8/layout/bList2"/>
    <dgm:cxn modelId="{85614240-0A28-4922-8331-963C27932321}" type="presOf" srcId="{23ECD257-442C-41CC-B496-1665855F44F4}" destId="{657943D2-BF70-40BC-87C9-E8C3061A1442}" srcOrd="0" destOrd="1" presId="urn:microsoft.com/office/officeart/2005/8/layout/bList2"/>
    <dgm:cxn modelId="{3904A740-5D20-44C3-A7DD-2DACB8A1B306}" type="presOf" srcId="{45A24562-3BFB-4F8F-B36D-359BCA37452E}" destId="{B1B8ADAF-01B8-48E1-A371-F82F097567B2}" srcOrd="0" destOrd="1" presId="urn:microsoft.com/office/officeart/2005/8/layout/bList2"/>
    <dgm:cxn modelId="{0C69585D-8099-4732-9B23-866B2C92F964}" type="presOf" srcId="{E3AB04AB-0171-4D1E-B181-75BBFF746865}" destId="{7EB9E13C-B2F4-4E66-961C-61E52D3D2223}" srcOrd="0" destOrd="1" presId="urn:microsoft.com/office/officeart/2005/8/layout/bList2"/>
    <dgm:cxn modelId="{E7E41942-9A62-4323-BBA0-1ACFF8B03CF1}" type="presOf" srcId="{75344E6F-4ED6-4D21-A32B-5AB2092BC727}" destId="{3A9A6243-6B5F-477F-A5B8-5B3CED3EDD5B}" srcOrd="0" destOrd="4" presId="urn:microsoft.com/office/officeart/2005/8/layout/bList2"/>
    <dgm:cxn modelId="{45952463-8333-4784-9F03-E9E53DF0EC84}" type="presOf" srcId="{228E1A37-9808-45AC-8B46-1154079EE2D3}" destId="{8805300A-D6BD-4A9F-B4C5-9384D6520183}" srcOrd="1" destOrd="0" presId="urn:microsoft.com/office/officeart/2005/8/layout/bList2"/>
    <dgm:cxn modelId="{1B426564-117D-4F03-B5E0-D888C9EB38DF}" type="presOf" srcId="{FB26E044-769E-4C1B-9589-F343449075A5}" destId="{3A9A6243-6B5F-477F-A5B8-5B3CED3EDD5B}" srcOrd="0" destOrd="1" presId="urn:microsoft.com/office/officeart/2005/8/layout/bList2"/>
    <dgm:cxn modelId="{73774C64-9758-48FC-8516-6DF7B088FBA1}" srcId="{908DFD6B-BABD-411D-A256-F01438E8AC5D}" destId="{F1FE0818-EF93-42EA-9A94-97ABF1D472C5}" srcOrd="0" destOrd="0" parTransId="{2ADF8708-6AFC-4EFA-8207-7E0E94BA0F1A}" sibTransId="{9FEFBB7D-5F16-4CE6-8E6D-50AD27942C29}"/>
    <dgm:cxn modelId="{F2E53947-819C-4D4E-A85E-081381691238}" srcId="{5C876B2B-1E31-4446-887D-AADA628FEA9C}" destId="{45A24562-3BFB-4F8F-B36D-359BCA37452E}" srcOrd="1" destOrd="0" parTransId="{D990DFF1-1E54-4C89-8DBD-4CE001467DE9}" sibTransId="{226F9103-80E0-46DB-B733-C9224348B8C1}"/>
    <dgm:cxn modelId="{FF1F7A67-9802-4C77-9FF0-E1E9B30C3F13}" type="presOf" srcId="{D1C407D4-4102-4249-AEC5-1377566F910F}" destId="{1F2C6D9F-9C6E-4602-BCFD-22FD4D7EB514}" srcOrd="0" destOrd="0" presId="urn:microsoft.com/office/officeart/2005/8/layout/bList2"/>
    <dgm:cxn modelId="{815A604C-F9EC-4F7A-A4B2-4F3F192D23D5}" type="presOf" srcId="{908DFD6B-BABD-411D-A256-F01438E8AC5D}" destId="{D70AFF9A-C481-4CA0-B316-81F76D7711FA}" srcOrd="0" destOrd="0" presId="urn:microsoft.com/office/officeart/2005/8/layout/bList2"/>
    <dgm:cxn modelId="{6104904E-A123-4AB4-B2CD-F1E73C6DE1D0}" srcId="{6EB1C9F2-8F6F-406B-96F7-1F503AAF7153}" destId="{FB26E044-769E-4C1B-9589-F343449075A5}" srcOrd="1" destOrd="0" parTransId="{1EB62D58-083F-46C9-BDAD-7C0C3D9749C4}" sibTransId="{51963E7E-E3F0-4339-B06A-3F85B86B9F01}"/>
    <dgm:cxn modelId="{9C19794F-9A65-458E-ABDF-4F5708615EB3}" type="presOf" srcId="{61BF064B-033C-4322-95CA-AA8C220C30AC}" destId="{72E89325-4269-452B-8BBC-ED9BBD1D813A}" srcOrd="0" destOrd="0" presId="urn:microsoft.com/office/officeart/2005/8/layout/bList2"/>
    <dgm:cxn modelId="{80745450-F03F-4031-AA7B-EB88A9836071}" type="presOf" srcId="{A253DA04-3D38-43B9-9B9A-701950439D2B}" destId="{3A9A6243-6B5F-477F-A5B8-5B3CED3EDD5B}" srcOrd="0" destOrd="0" presId="urn:microsoft.com/office/officeart/2005/8/layout/bList2"/>
    <dgm:cxn modelId="{598D5D73-6713-4886-ADF7-B38C2900B2FA}" srcId="{6EB1C9F2-8F6F-406B-96F7-1F503AAF7153}" destId="{A253DA04-3D38-43B9-9B9A-701950439D2B}" srcOrd="0" destOrd="0" parTransId="{7494D5E7-6BF9-4B9B-AB92-F1E6DF20995D}" sibTransId="{45E8B71B-A60A-4D32-BC8C-2C5358639E39}"/>
    <dgm:cxn modelId="{0BBFC357-CF8D-4512-B61D-DBF3B5A94951}" srcId="{908DFD6B-BABD-411D-A256-F01438E8AC5D}" destId="{7497D67B-C41F-422C-B2F6-BAE84C694B45}" srcOrd="2" destOrd="0" parTransId="{55D17D38-3EDF-4BC9-B541-DF2CCC4F8AAE}" sibTransId="{E853CDCE-8A12-4A40-87B3-D7740C650104}"/>
    <dgm:cxn modelId="{CE67B858-8EFE-42F1-AD86-EEF106FAA7AA}" srcId="{2952D11D-1A36-4483-8544-ECE1D3B35A53}" destId="{8F97467D-7BBF-42AB-85FA-C881802A129D}" srcOrd="5" destOrd="0" parTransId="{5DACD652-0AB5-422D-A2F8-EE78E99E2FC5}" sibTransId="{799F5B22-DC7C-498D-9783-3284C6D42F68}"/>
    <dgm:cxn modelId="{7C3E4979-3309-4791-944B-C8C409B1387E}" srcId="{2952D11D-1A36-4483-8544-ECE1D3B35A53}" destId="{5C876B2B-1E31-4446-887D-AADA628FEA9C}" srcOrd="0" destOrd="0" parTransId="{5341B0FD-457D-4710-851C-AD25C1EA157B}" sibTransId="{61BF064B-033C-4322-95CA-AA8C220C30AC}"/>
    <dgm:cxn modelId="{3BF28283-6AAD-447B-AA02-08ABE5A4013F}" type="presOf" srcId="{2952D11D-1A36-4483-8544-ECE1D3B35A53}" destId="{79975FEF-F020-4849-9056-5FD239C17F8D}" srcOrd="0" destOrd="0" presId="urn:microsoft.com/office/officeart/2005/8/layout/bList2"/>
    <dgm:cxn modelId="{FBF1E983-770F-4780-A621-6B9210DC29AC}" type="presOf" srcId="{228E1A37-9808-45AC-8B46-1154079EE2D3}" destId="{AB5629B8-EBDD-4AA2-8A74-37EF0E3699D3}" srcOrd="0" destOrd="0" presId="urn:microsoft.com/office/officeart/2005/8/layout/bList2"/>
    <dgm:cxn modelId="{EF1F928A-9303-4A73-870E-779D57B2CAE3}" srcId="{8F97467D-7BBF-42AB-85FA-C881802A129D}" destId="{4C56A914-8505-4304-B7EE-06F9D5F168ED}" srcOrd="1" destOrd="0" parTransId="{76F23A98-3890-4101-9F2E-87BBF1BE24F9}" sibTransId="{A0D7D2C0-8CE6-4E6F-A235-414376EB257C}"/>
    <dgm:cxn modelId="{FD57048C-5253-4431-B080-2DEC55D827AC}" type="presOf" srcId="{51F0B7CD-ED62-4550-AF3A-89E135E7FCAE}" destId="{3A9A6243-6B5F-477F-A5B8-5B3CED3EDD5B}" srcOrd="0" destOrd="3" presId="urn:microsoft.com/office/officeart/2005/8/layout/bList2"/>
    <dgm:cxn modelId="{8C129C8C-1F82-4A68-B3B3-6A7F76240B6A}" type="presOf" srcId="{900D56BC-375B-49F5-A944-CCBAB6151865}" destId="{657943D2-BF70-40BC-87C9-E8C3061A1442}" srcOrd="0" destOrd="0" presId="urn:microsoft.com/office/officeart/2005/8/layout/bList2"/>
    <dgm:cxn modelId="{76DC918E-F0D1-4FCD-84B0-12A0106FDAC1}" type="presOf" srcId="{7A4A0107-8C07-4D0B-BBF4-B2A3BDEE6447}" destId="{3A9A6243-6B5F-477F-A5B8-5B3CED3EDD5B}" srcOrd="0" destOrd="2" presId="urn:microsoft.com/office/officeart/2005/8/layout/bList2"/>
    <dgm:cxn modelId="{9F87ED8F-7259-411E-947B-D68E8F9678FC}" type="presOf" srcId="{6EB1C9F2-8F6F-406B-96F7-1F503AAF7153}" destId="{EAD61B70-C96C-4BD1-8E8B-8CD51203ACAF}" srcOrd="1" destOrd="0" presId="urn:microsoft.com/office/officeart/2005/8/layout/bList2"/>
    <dgm:cxn modelId="{F8831F95-6C50-45D6-A1CA-9EACBBF6273A}" srcId="{2952D11D-1A36-4483-8544-ECE1D3B35A53}" destId="{C57D7719-6986-4890-9527-026CF2F067FF}" srcOrd="2" destOrd="0" parTransId="{BBD82D02-DBDA-46E4-8A9B-BF248CBE3072}" sibTransId="{8FC9E722-8C33-46CF-8E7D-97496CF2D030}"/>
    <dgm:cxn modelId="{D247579C-2403-4C34-B8BC-FCBD58300C37}" srcId="{6EB1C9F2-8F6F-406B-96F7-1F503AAF7153}" destId="{75344E6F-4ED6-4D21-A32B-5AB2092BC727}" srcOrd="4" destOrd="0" parTransId="{C0FC3D3A-794D-49C4-AB66-E037E1CC4670}" sibTransId="{0850389F-05AC-4371-BE8C-77AFD57DF0A5}"/>
    <dgm:cxn modelId="{BBCB0A9E-18FF-4A2D-97CE-8A4C1C59CE28}" type="presOf" srcId="{6EB1C9F2-8F6F-406B-96F7-1F503AAF7153}" destId="{32DB56B9-EDE9-4210-8148-0D0B00748D5E}" srcOrd="0" destOrd="0" presId="urn:microsoft.com/office/officeart/2005/8/layout/bList2"/>
    <dgm:cxn modelId="{D0867DA1-412B-4788-936F-311B9A61E8DD}" srcId="{908DFD6B-BABD-411D-A256-F01438E8AC5D}" destId="{B6202887-4443-4D44-B9E4-C2AF22026805}" srcOrd="3" destOrd="0" parTransId="{EF2EE3D9-52DE-4D60-99C3-39419EE7EF10}" sibTransId="{771DE3C7-A0CE-493E-9BF4-5B391F76A71D}"/>
    <dgm:cxn modelId="{E1284FA2-C1D1-43BE-99D2-EF2DD56A7886}" srcId="{2952D11D-1A36-4483-8544-ECE1D3B35A53}" destId="{908DFD6B-BABD-411D-A256-F01438E8AC5D}" srcOrd="3" destOrd="0" parTransId="{3B1EBD51-B5D9-4227-8DBA-F28EC79B6552}" sibTransId="{B07918E2-6BEC-430B-8E6C-579468B08B9D}"/>
    <dgm:cxn modelId="{D3CA7CA2-7261-4E08-BB9B-F0408F3CBD74}" srcId="{8F97467D-7BBF-42AB-85FA-C881802A129D}" destId="{0778C804-A179-4690-AB59-789E4D3E6E31}" srcOrd="2" destOrd="0" parTransId="{49147F00-34EE-4B83-A674-10EB8B26027A}" sibTransId="{6C3A687F-43DB-4114-A50B-AB355A2B432A}"/>
    <dgm:cxn modelId="{6F9F54A5-A211-428B-8F63-0FA97812039E}" type="presOf" srcId="{8F97467D-7BBF-42AB-85FA-C881802A129D}" destId="{67315C29-CD4F-4115-A0D9-3F72F04EE9F5}" srcOrd="1" destOrd="0" presId="urn:microsoft.com/office/officeart/2005/8/layout/bList2"/>
    <dgm:cxn modelId="{397515A8-4451-4C1C-B4D2-A3B9B4DF264B}" srcId="{228E1A37-9808-45AC-8B46-1154079EE2D3}" destId="{8AB03F22-12C8-4FE5-984A-37B46C715AD3}" srcOrd="0" destOrd="0" parTransId="{8E8DC54F-AEA8-4C0B-9CDC-F25BA46A0066}" sibTransId="{348CEF1F-13C0-46F5-A202-1B7078ED642F}"/>
    <dgm:cxn modelId="{81A12DAA-54F6-4CB0-93DC-67CA8F599CC4}" srcId="{C57D7719-6986-4890-9527-026CF2F067FF}" destId="{3A766326-D7E6-489F-9F25-28A3F581B324}" srcOrd="2" destOrd="0" parTransId="{9FA8C4D8-7751-41BF-84D6-C77BC5236B56}" sibTransId="{A17A5551-69D9-4066-B346-E2582D8DF9DE}"/>
    <dgm:cxn modelId="{278148AF-56B0-4D2E-8C66-337390980BEF}" srcId="{2952D11D-1A36-4483-8544-ECE1D3B35A53}" destId="{6EB1C9F2-8F6F-406B-96F7-1F503AAF7153}" srcOrd="4" destOrd="0" parTransId="{80DE7DAB-FD21-48B7-B68B-4EA993C1D9DA}" sibTransId="{C6D96F31-2B59-41D2-9A07-5CD1FA19F39D}"/>
    <dgm:cxn modelId="{41B8C7B5-7C28-4D06-B26F-32633703FE19}" srcId="{C57D7719-6986-4890-9527-026CF2F067FF}" destId="{23ECD257-442C-41CC-B496-1665855F44F4}" srcOrd="1" destOrd="0" parTransId="{80B566AA-4F98-4426-99F2-8C36DFB35AA4}" sibTransId="{C5B0DF80-0D3F-40C5-8392-28B5B8DA3399}"/>
    <dgm:cxn modelId="{253FA0B7-1CE1-4279-86B0-33DAF3C1D249}" type="presOf" srcId="{5C876B2B-1E31-4446-887D-AADA628FEA9C}" destId="{4319A21F-9E23-47C1-A69A-BE08010CFDC9}" srcOrd="0" destOrd="0" presId="urn:microsoft.com/office/officeart/2005/8/layout/bList2"/>
    <dgm:cxn modelId="{332EDDC8-79F2-4E8B-A668-5D6CC94A6A67}" type="presOf" srcId="{C6D96F31-2B59-41D2-9A07-5CD1FA19F39D}" destId="{CB0BB507-8A10-456F-961F-03EE713330FE}" srcOrd="0" destOrd="0" presId="urn:microsoft.com/office/officeart/2005/8/layout/bList2"/>
    <dgm:cxn modelId="{92572EC9-F785-429C-95E4-8C91E89E6956}" srcId="{5C876B2B-1E31-4446-887D-AADA628FEA9C}" destId="{707A8C14-B84B-48F8-929D-9D6854E1D3C0}" srcOrd="2" destOrd="0" parTransId="{F304211B-8F0F-48DA-9DB4-39E612615A82}" sibTransId="{DC8DB0BF-C550-4A44-AA5E-DB95AB48A8E3}"/>
    <dgm:cxn modelId="{523379CD-B410-45B5-93AA-AB9C066512C6}" type="presOf" srcId="{B07918E2-6BEC-430B-8E6C-579468B08B9D}" destId="{FFC02E5F-F507-45AE-9C52-D4B81905AA82}" srcOrd="0" destOrd="0" presId="urn:microsoft.com/office/officeart/2005/8/layout/bList2"/>
    <dgm:cxn modelId="{DAF548DA-5867-45AA-BAAB-BC51243D581F}" type="presOf" srcId="{5948F2C1-C1EE-4AC1-AB57-034B8F433CD5}" destId="{B1B8ADAF-01B8-48E1-A371-F82F097567B2}" srcOrd="0" destOrd="0" presId="urn:microsoft.com/office/officeart/2005/8/layout/bList2"/>
    <dgm:cxn modelId="{CCAABAED-B1CD-4480-8C97-3CF213C8E67D}" type="presOf" srcId="{5C876B2B-1E31-4446-887D-AADA628FEA9C}" destId="{78F514C2-3B73-4963-83B5-03A46F3A70FF}" srcOrd="1" destOrd="0" presId="urn:microsoft.com/office/officeart/2005/8/layout/bList2"/>
    <dgm:cxn modelId="{E9CBF3F0-1D49-4F44-B927-A416A6463EA3}" type="presOf" srcId="{8F97467D-7BBF-42AB-85FA-C881802A129D}" destId="{EFE436AA-115B-4259-9457-E178C59FE2C4}" srcOrd="0" destOrd="0" presId="urn:microsoft.com/office/officeart/2005/8/layout/bList2"/>
    <dgm:cxn modelId="{3CC43FCE-6495-442B-AB60-05692D2D767A}" type="presParOf" srcId="{79975FEF-F020-4849-9056-5FD239C17F8D}" destId="{E8B96632-23BE-4BF1-A1F3-9D72DFE19013}" srcOrd="0" destOrd="0" presId="urn:microsoft.com/office/officeart/2005/8/layout/bList2"/>
    <dgm:cxn modelId="{DBDC1785-6295-44D7-BE0E-DC87ED1B4710}" type="presParOf" srcId="{E8B96632-23BE-4BF1-A1F3-9D72DFE19013}" destId="{B1B8ADAF-01B8-48E1-A371-F82F097567B2}" srcOrd="0" destOrd="0" presId="urn:microsoft.com/office/officeart/2005/8/layout/bList2"/>
    <dgm:cxn modelId="{38E07B4F-5E8E-4CAF-AD99-68E7BAA32EEA}" type="presParOf" srcId="{E8B96632-23BE-4BF1-A1F3-9D72DFE19013}" destId="{4319A21F-9E23-47C1-A69A-BE08010CFDC9}" srcOrd="1" destOrd="0" presId="urn:microsoft.com/office/officeart/2005/8/layout/bList2"/>
    <dgm:cxn modelId="{84E236D3-E4FF-4636-A631-05EAE58E2B1E}" type="presParOf" srcId="{E8B96632-23BE-4BF1-A1F3-9D72DFE19013}" destId="{78F514C2-3B73-4963-83B5-03A46F3A70FF}" srcOrd="2" destOrd="0" presId="urn:microsoft.com/office/officeart/2005/8/layout/bList2"/>
    <dgm:cxn modelId="{702FC5B0-A43C-421B-AE32-AA5E72C7C2DB}" type="presParOf" srcId="{E8B96632-23BE-4BF1-A1F3-9D72DFE19013}" destId="{8E2D2C49-92AB-4676-A590-F23742FFAA01}" srcOrd="3" destOrd="0" presId="urn:microsoft.com/office/officeart/2005/8/layout/bList2"/>
    <dgm:cxn modelId="{0B39E15E-6680-485D-951D-D5318357F500}" type="presParOf" srcId="{79975FEF-F020-4849-9056-5FD239C17F8D}" destId="{72E89325-4269-452B-8BBC-ED9BBD1D813A}" srcOrd="1" destOrd="0" presId="urn:microsoft.com/office/officeart/2005/8/layout/bList2"/>
    <dgm:cxn modelId="{57ECFD6A-36C1-4BDA-94EF-CB298D94D6EA}" type="presParOf" srcId="{79975FEF-F020-4849-9056-5FD239C17F8D}" destId="{81E0AC04-C0E9-4C97-949B-271701FF29FA}" srcOrd="2" destOrd="0" presId="urn:microsoft.com/office/officeart/2005/8/layout/bList2"/>
    <dgm:cxn modelId="{75D29053-0881-4EE4-980C-63D12DFCAE82}" type="presParOf" srcId="{81E0AC04-C0E9-4C97-949B-271701FF29FA}" destId="{486C8A4A-15E7-403F-B5F3-522B0EFC7DD6}" srcOrd="0" destOrd="0" presId="urn:microsoft.com/office/officeart/2005/8/layout/bList2"/>
    <dgm:cxn modelId="{4F4FC954-84E1-4300-8404-D2231E1CE3F8}" type="presParOf" srcId="{81E0AC04-C0E9-4C97-949B-271701FF29FA}" destId="{AB5629B8-EBDD-4AA2-8A74-37EF0E3699D3}" srcOrd="1" destOrd="0" presId="urn:microsoft.com/office/officeart/2005/8/layout/bList2"/>
    <dgm:cxn modelId="{E24F1032-A178-46DA-8690-DB1C95167E87}" type="presParOf" srcId="{81E0AC04-C0E9-4C97-949B-271701FF29FA}" destId="{8805300A-D6BD-4A9F-B4C5-9384D6520183}" srcOrd="2" destOrd="0" presId="urn:microsoft.com/office/officeart/2005/8/layout/bList2"/>
    <dgm:cxn modelId="{1B48162A-8C1A-453F-A984-92D41183D4C6}" type="presParOf" srcId="{81E0AC04-C0E9-4C97-949B-271701FF29FA}" destId="{F3429A2D-862F-410A-B222-2A1D328F76B9}" srcOrd="3" destOrd="0" presId="urn:microsoft.com/office/officeart/2005/8/layout/bList2"/>
    <dgm:cxn modelId="{BCC9F76A-E75B-421E-A51C-36639DAC9720}" type="presParOf" srcId="{79975FEF-F020-4849-9056-5FD239C17F8D}" destId="{4BF2D83B-1ADF-405B-8675-E68CE30F0453}" srcOrd="3" destOrd="0" presId="urn:microsoft.com/office/officeart/2005/8/layout/bList2"/>
    <dgm:cxn modelId="{6ABFBDC6-40D0-4D2B-9ECF-2B6D089842F2}" type="presParOf" srcId="{79975FEF-F020-4849-9056-5FD239C17F8D}" destId="{D2D76A6F-E9FD-4E51-BB70-F63E63409A80}" srcOrd="4" destOrd="0" presId="urn:microsoft.com/office/officeart/2005/8/layout/bList2"/>
    <dgm:cxn modelId="{C65C6DFE-E7ED-46B8-8F9D-17382C7FB0A0}" type="presParOf" srcId="{D2D76A6F-E9FD-4E51-BB70-F63E63409A80}" destId="{657943D2-BF70-40BC-87C9-E8C3061A1442}" srcOrd="0" destOrd="0" presId="urn:microsoft.com/office/officeart/2005/8/layout/bList2"/>
    <dgm:cxn modelId="{3B319E41-4962-45DE-8D3D-AD486E485BDF}" type="presParOf" srcId="{D2D76A6F-E9FD-4E51-BB70-F63E63409A80}" destId="{7F937A8A-1330-4487-92F8-0FDA211B5BD8}" srcOrd="1" destOrd="0" presId="urn:microsoft.com/office/officeart/2005/8/layout/bList2"/>
    <dgm:cxn modelId="{5F408E98-E71C-44D0-BCA6-A8B2F616F85E}" type="presParOf" srcId="{D2D76A6F-E9FD-4E51-BB70-F63E63409A80}" destId="{74C65245-BD4D-4C00-A691-F2BE9D216DC8}" srcOrd="2" destOrd="0" presId="urn:microsoft.com/office/officeart/2005/8/layout/bList2"/>
    <dgm:cxn modelId="{F7E54234-E146-44B0-8B74-CDF92AA4C13F}" type="presParOf" srcId="{D2D76A6F-E9FD-4E51-BB70-F63E63409A80}" destId="{F073485D-B566-4502-855D-CD9EB42F671C}" srcOrd="3" destOrd="0" presId="urn:microsoft.com/office/officeart/2005/8/layout/bList2"/>
    <dgm:cxn modelId="{95DEACFA-CDED-432C-9CC5-F6C789AE0703}" type="presParOf" srcId="{79975FEF-F020-4849-9056-5FD239C17F8D}" destId="{DF35FF01-DD94-49F1-9849-0C6566BFA308}" srcOrd="5" destOrd="0" presId="urn:microsoft.com/office/officeart/2005/8/layout/bList2"/>
    <dgm:cxn modelId="{5579B5A2-9FD7-436D-82A0-293CD0C41B32}" type="presParOf" srcId="{79975FEF-F020-4849-9056-5FD239C17F8D}" destId="{9A6DC0F8-E587-44EE-910D-95F972BF728D}" srcOrd="6" destOrd="0" presId="urn:microsoft.com/office/officeart/2005/8/layout/bList2"/>
    <dgm:cxn modelId="{AAED90B0-E338-4137-ADBD-4B2057A884E3}" type="presParOf" srcId="{9A6DC0F8-E587-44EE-910D-95F972BF728D}" destId="{7EB9E13C-B2F4-4E66-961C-61E52D3D2223}" srcOrd="0" destOrd="0" presId="urn:microsoft.com/office/officeart/2005/8/layout/bList2"/>
    <dgm:cxn modelId="{F9238922-72F2-47C8-88CE-AD79E102CB78}" type="presParOf" srcId="{9A6DC0F8-E587-44EE-910D-95F972BF728D}" destId="{D70AFF9A-C481-4CA0-B316-81F76D7711FA}" srcOrd="1" destOrd="0" presId="urn:microsoft.com/office/officeart/2005/8/layout/bList2"/>
    <dgm:cxn modelId="{B0F52E64-E287-449C-AA12-7DF76AB6C206}" type="presParOf" srcId="{9A6DC0F8-E587-44EE-910D-95F972BF728D}" destId="{6B3F1FBF-A4C9-480C-A7F1-70232BDC3605}" srcOrd="2" destOrd="0" presId="urn:microsoft.com/office/officeart/2005/8/layout/bList2"/>
    <dgm:cxn modelId="{1C7CB2AB-04F3-4D3E-80E4-20A16443689F}" type="presParOf" srcId="{9A6DC0F8-E587-44EE-910D-95F972BF728D}" destId="{CAC9EB31-AC22-427C-B0D5-80CEE3F1C7D8}" srcOrd="3" destOrd="0" presId="urn:microsoft.com/office/officeart/2005/8/layout/bList2"/>
    <dgm:cxn modelId="{B3BEF5F3-199B-4F55-9BC2-1694FB4C10A4}" type="presParOf" srcId="{79975FEF-F020-4849-9056-5FD239C17F8D}" destId="{FFC02E5F-F507-45AE-9C52-D4B81905AA82}" srcOrd="7" destOrd="0" presId="urn:microsoft.com/office/officeart/2005/8/layout/bList2"/>
    <dgm:cxn modelId="{60FDFF56-F715-4103-9944-F8E3376CFC4B}" type="presParOf" srcId="{79975FEF-F020-4849-9056-5FD239C17F8D}" destId="{53AB4B43-D044-4A55-B05F-1BC9F7CD16DE}" srcOrd="8" destOrd="0" presId="urn:microsoft.com/office/officeart/2005/8/layout/bList2"/>
    <dgm:cxn modelId="{8353713B-495F-4B3A-B097-FA76F7678845}" type="presParOf" srcId="{53AB4B43-D044-4A55-B05F-1BC9F7CD16DE}" destId="{3A9A6243-6B5F-477F-A5B8-5B3CED3EDD5B}" srcOrd="0" destOrd="0" presId="urn:microsoft.com/office/officeart/2005/8/layout/bList2"/>
    <dgm:cxn modelId="{6DD23ED2-6582-4202-AC52-37154626E764}" type="presParOf" srcId="{53AB4B43-D044-4A55-B05F-1BC9F7CD16DE}" destId="{32DB56B9-EDE9-4210-8148-0D0B00748D5E}" srcOrd="1" destOrd="0" presId="urn:microsoft.com/office/officeart/2005/8/layout/bList2"/>
    <dgm:cxn modelId="{C6B6950A-4F8C-4915-821B-8709F144F118}" type="presParOf" srcId="{53AB4B43-D044-4A55-B05F-1BC9F7CD16DE}" destId="{EAD61B70-C96C-4BD1-8E8B-8CD51203ACAF}" srcOrd="2" destOrd="0" presId="urn:microsoft.com/office/officeart/2005/8/layout/bList2"/>
    <dgm:cxn modelId="{AD3639C4-5410-4AF2-BE27-0E393EA1E41E}" type="presParOf" srcId="{53AB4B43-D044-4A55-B05F-1BC9F7CD16DE}" destId="{0B10BCD9-D7F4-456E-985F-F5BEBB121A45}" srcOrd="3" destOrd="0" presId="urn:microsoft.com/office/officeart/2005/8/layout/bList2"/>
    <dgm:cxn modelId="{5419BA75-1E86-4703-AAEA-9DD5E05F47CE}" type="presParOf" srcId="{79975FEF-F020-4849-9056-5FD239C17F8D}" destId="{CB0BB507-8A10-456F-961F-03EE713330FE}" srcOrd="9" destOrd="0" presId="urn:microsoft.com/office/officeart/2005/8/layout/bList2"/>
    <dgm:cxn modelId="{45691E5D-778B-45D5-AA7A-274EB1CFCF46}" type="presParOf" srcId="{79975FEF-F020-4849-9056-5FD239C17F8D}" destId="{034A1230-77EA-40D0-BA93-3B3932A86731}" srcOrd="10" destOrd="0" presId="urn:microsoft.com/office/officeart/2005/8/layout/bList2"/>
    <dgm:cxn modelId="{B8F3F9C3-DBE6-41BE-97F0-5274BC447F19}" type="presParOf" srcId="{034A1230-77EA-40D0-BA93-3B3932A86731}" destId="{1F2C6D9F-9C6E-4602-BCFD-22FD4D7EB514}" srcOrd="0" destOrd="0" presId="urn:microsoft.com/office/officeart/2005/8/layout/bList2"/>
    <dgm:cxn modelId="{A8D7128E-E19B-4EE7-A4BB-4BCB0FED07B4}" type="presParOf" srcId="{034A1230-77EA-40D0-BA93-3B3932A86731}" destId="{EFE436AA-115B-4259-9457-E178C59FE2C4}" srcOrd="1" destOrd="0" presId="urn:microsoft.com/office/officeart/2005/8/layout/bList2"/>
    <dgm:cxn modelId="{27DF9276-5519-4460-974B-F4B655834F0E}" type="presParOf" srcId="{034A1230-77EA-40D0-BA93-3B3932A86731}" destId="{67315C29-CD4F-4115-A0D9-3F72F04EE9F5}" srcOrd="2" destOrd="0" presId="urn:microsoft.com/office/officeart/2005/8/layout/bList2"/>
    <dgm:cxn modelId="{ACAD0E78-95D0-4BBC-BAF2-BE9F487593C0}" type="presParOf" srcId="{034A1230-77EA-40D0-BA93-3B3932A86731}" destId="{5F7E8529-ED65-4F57-9537-E1F4CB20C1E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ADAF-01B8-48E1-A371-F82F097567B2}">
      <dsp:nvSpPr>
        <dsp:cNvPr id="0" name=""/>
        <dsp:cNvSpPr/>
      </dsp:nvSpPr>
      <dsp:spPr>
        <a:xfrm>
          <a:off x="3381386" y="13757"/>
          <a:ext cx="2264953" cy="1690739"/>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3497A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Cyber Vigilantes</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Loosely Affiliated Groups</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A form of Political Activism</a:t>
          </a:r>
        </a:p>
      </dsp:txBody>
      <dsp:txXfrm>
        <a:off x="3421002" y="53373"/>
        <a:ext cx="2185721" cy="1651123"/>
      </dsp:txXfrm>
    </dsp:sp>
    <dsp:sp modelId="{78F514C2-3B73-4963-83B5-03A46F3A70FF}">
      <dsp:nvSpPr>
        <dsp:cNvPr id="0" name=""/>
        <dsp:cNvSpPr/>
      </dsp:nvSpPr>
      <dsp:spPr>
        <a:xfrm>
          <a:off x="3381386" y="1704500"/>
          <a:ext cx="2264953" cy="727018"/>
        </a:xfrm>
        <a:prstGeom prst="rect">
          <a:avLst/>
        </a:prstGeom>
        <a:solidFill>
          <a:srgbClr val="3497AE">
            <a:hueOff val="0"/>
            <a:satOff val="0"/>
            <a:lumOff val="0"/>
            <a:alphaOff val="0"/>
          </a:srgbClr>
        </a:solidFill>
        <a:ln w="55000" cap="flat" cmpd="thickThin" algn="ctr">
          <a:solidFill>
            <a:srgbClr val="3497AE">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latin typeface="Calibri"/>
              <a:ea typeface="+mn-ea"/>
              <a:cs typeface="+mn-cs"/>
            </a:rPr>
            <a:t>Hacktivists</a:t>
          </a:r>
        </a:p>
      </dsp:txBody>
      <dsp:txXfrm>
        <a:off x="3381386" y="1704500"/>
        <a:ext cx="1595037" cy="727018"/>
      </dsp:txXfrm>
    </dsp:sp>
    <dsp:sp modelId="{8E2D2C49-92AB-4676-A590-F23742FFAA01}">
      <dsp:nvSpPr>
        <dsp:cNvPr id="0" name=""/>
        <dsp:cNvSpPr/>
      </dsp:nvSpPr>
      <dsp:spPr>
        <a:xfrm>
          <a:off x="5068200" y="1865918"/>
          <a:ext cx="792733" cy="7927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55000" cap="flat" cmpd="thickThin" algn="ctr">
          <a:solidFill>
            <a:srgbClr val="3497AE">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86C8A4A-15E7-403F-B5F3-522B0EFC7DD6}">
      <dsp:nvSpPr>
        <dsp:cNvPr id="0" name=""/>
        <dsp:cNvSpPr/>
      </dsp:nvSpPr>
      <dsp:spPr>
        <a:xfrm>
          <a:off x="443683" y="37038"/>
          <a:ext cx="2264953" cy="1690739"/>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DF8045">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Seen primarily with social networking and text messaging</a:t>
          </a:r>
        </a:p>
      </dsp:txBody>
      <dsp:txXfrm>
        <a:off x="483299" y="76654"/>
        <a:ext cx="2185721" cy="1651123"/>
      </dsp:txXfrm>
    </dsp:sp>
    <dsp:sp modelId="{8805300A-D6BD-4A9F-B4C5-9384D6520183}">
      <dsp:nvSpPr>
        <dsp:cNvPr id="0" name=""/>
        <dsp:cNvSpPr/>
      </dsp:nvSpPr>
      <dsp:spPr>
        <a:xfrm>
          <a:off x="443683" y="1730106"/>
          <a:ext cx="2264953" cy="727018"/>
        </a:xfrm>
        <a:prstGeom prst="rect">
          <a:avLst/>
        </a:prstGeom>
        <a:solidFill>
          <a:srgbClr val="DF8045">
            <a:hueOff val="0"/>
            <a:satOff val="0"/>
            <a:lumOff val="0"/>
            <a:alphaOff val="0"/>
          </a:srgbClr>
        </a:solidFill>
        <a:ln w="55000" cap="flat" cmpd="thickThin" algn="ctr">
          <a:solidFill>
            <a:srgbClr val="DF8045">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latin typeface="Calibri"/>
              <a:ea typeface="+mn-ea"/>
              <a:cs typeface="+mn-cs"/>
            </a:rPr>
            <a:t>Cyber Stalkers/Bullies</a:t>
          </a:r>
        </a:p>
      </dsp:txBody>
      <dsp:txXfrm>
        <a:off x="443683" y="1730106"/>
        <a:ext cx="1595037" cy="727018"/>
      </dsp:txXfrm>
    </dsp:sp>
    <dsp:sp modelId="{F3429A2D-862F-410A-B222-2A1D328F76B9}">
      <dsp:nvSpPr>
        <dsp:cNvPr id="0" name=""/>
        <dsp:cNvSpPr/>
      </dsp:nvSpPr>
      <dsp:spPr>
        <a:xfrm>
          <a:off x="2073402" y="1933823"/>
          <a:ext cx="792733" cy="79273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55000" cap="flat" cmpd="thickThin" algn="ctr">
          <a:solidFill>
            <a:srgbClr val="DF8045">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57943D2-BF70-40BC-87C9-E8C3061A1442}">
      <dsp:nvSpPr>
        <dsp:cNvPr id="0" name=""/>
        <dsp:cNvSpPr/>
      </dsp:nvSpPr>
      <dsp:spPr>
        <a:xfrm>
          <a:off x="6227795" y="13757"/>
          <a:ext cx="2264953" cy="1690739"/>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7DCC2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Use same techniques that have worked for years</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Very Organized</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Crimes range from theft to hacking to distribution of illicit materials</a:t>
          </a:r>
        </a:p>
      </dsp:txBody>
      <dsp:txXfrm>
        <a:off x="6267411" y="53373"/>
        <a:ext cx="2185721" cy="1651123"/>
      </dsp:txXfrm>
    </dsp:sp>
    <dsp:sp modelId="{74C65245-BD4D-4C00-A691-F2BE9D216DC8}">
      <dsp:nvSpPr>
        <dsp:cNvPr id="0" name=""/>
        <dsp:cNvSpPr/>
      </dsp:nvSpPr>
      <dsp:spPr>
        <a:xfrm>
          <a:off x="6227795" y="1704500"/>
          <a:ext cx="2264953" cy="727018"/>
        </a:xfrm>
        <a:prstGeom prst="rect">
          <a:avLst/>
        </a:prstGeom>
        <a:solidFill>
          <a:srgbClr val="7DCC2E">
            <a:hueOff val="0"/>
            <a:satOff val="0"/>
            <a:lumOff val="0"/>
            <a:alphaOff val="0"/>
          </a:srgbClr>
        </a:solidFill>
        <a:ln w="55000" cap="flat" cmpd="thickThin" algn="ctr">
          <a:solidFill>
            <a:srgbClr val="7DCC2E">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latin typeface="Calibri"/>
              <a:ea typeface="+mn-ea"/>
              <a:cs typeface="+mn-cs"/>
            </a:rPr>
            <a:t>Thieves</a:t>
          </a:r>
        </a:p>
      </dsp:txBody>
      <dsp:txXfrm>
        <a:off x="6227795" y="1704500"/>
        <a:ext cx="1595037" cy="727018"/>
      </dsp:txXfrm>
    </dsp:sp>
    <dsp:sp modelId="{F073485D-B566-4502-855D-CD9EB42F671C}">
      <dsp:nvSpPr>
        <dsp:cNvPr id="0" name=""/>
        <dsp:cNvSpPr/>
      </dsp:nvSpPr>
      <dsp:spPr>
        <a:xfrm>
          <a:off x="7700015" y="1865918"/>
          <a:ext cx="792733" cy="7927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55000" cap="flat" cmpd="thickThin" algn="ctr">
          <a:solidFill>
            <a:srgbClr val="7DCC2E">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EB9E13C-B2F4-4E66-961C-61E52D3D2223}">
      <dsp:nvSpPr>
        <dsp:cNvPr id="0" name=""/>
        <dsp:cNvSpPr/>
      </dsp:nvSpPr>
      <dsp:spPr>
        <a:xfrm>
          <a:off x="443673" y="3007263"/>
          <a:ext cx="2264953" cy="1690739"/>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FF992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International</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Corporate</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Research</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Sometimes conducted by “Insiders”</a:t>
          </a:r>
        </a:p>
      </dsp:txBody>
      <dsp:txXfrm>
        <a:off x="483289" y="3046879"/>
        <a:ext cx="2185721" cy="1651123"/>
      </dsp:txXfrm>
    </dsp:sp>
    <dsp:sp modelId="{6B3F1FBF-A4C9-480C-A7F1-70232BDC3605}">
      <dsp:nvSpPr>
        <dsp:cNvPr id="0" name=""/>
        <dsp:cNvSpPr/>
      </dsp:nvSpPr>
      <dsp:spPr>
        <a:xfrm>
          <a:off x="443673" y="4650037"/>
          <a:ext cx="2264953" cy="727018"/>
        </a:xfrm>
        <a:prstGeom prst="rect">
          <a:avLst/>
        </a:prstGeom>
        <a:solidFill>
          <a:srgbClr val="FF9929">
            <a:hueOff val="0"/>
            <a:satOff val="0"/>
            <a:lumOff val="0"/>
            <a:alphaOff val="0"/>
          </a:srgbClr>
        </a:solidFill>
        <a:ln w="55000" cap="flat" cmpd="thickThin" algn="ctr">
          <a:solidFill>
            <a:srgbClr val="FF9929">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latin typeface="Calibri"/>
              <a:ea typeface="+mn-ea"/>
              <a:cs typeface="+mn-cs"/>
            </a:rPr>
            <a:t>Spies / Espionage</a:t>
          </a:r>
        </a:p>
      </dsp:txBody>
      <dsp:txXfrm>
        <a:off x="443673" y="4650037"/>
        <a:ext cx="1595037" cy="727018"/>
      </dsp:txXfrm>
    </dsp:sp>
    <dsp:sp modelId="{CAC9EB31-AC22-427C-B0D5-80CEE3F1C7D8}">
      <dsp:nvSpPr>
        <dsp:cNvPr id="0" name=""/>
        <dsp:cNvSpPr/>
      </dsp:nvSpPr>
      <dsp:spPr>
        <a:xfrm>
          <a:off x="2141308" y="4717943"/>
          <a:ext cx="792733" cy="79273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55000" cap="flat" cmpd="thickThin" algn="ctr">
          <a:solidFill>
            <a:srgbClr val="FF9929">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A9A6243-6B5F-477F-A5B8-5B3CED3EDD5B}">
      <dsp:nvSpPr>
        <dsp:cNvPr id="0" name=""/>
        <dsp:cNvSpPr/>
      </dsp:nvSpPr>
      <dsp:spPr>
        <a:xfrm>
          <a:off x="3449208" y="2936826"/>
          <a:ext cx="2264953" cy="1690739"/>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2681E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Promotional / Marketing</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Communications</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Raise Funds</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Defacement</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Cyber attacks</a:t>
          </a:r>
        </a:p>
      </dsp:txBody>
      <dsp:txXfrm>
        <a:off x="3488824" y="2976442"/>
        <a:ext cx="2185721" cy="1651123"/>
      </dsp:txXfrm>
    </dsp:sp>
    <dsp:sp modelId="{EAD61B70-C96C-4BD1-8E8B-8CD51203ACAF}">
      <dsp:nvSpPr>
        <dsp:cNvPr id="0" name=""/>
        <dsp:cNvSpPr/>
      </dsp:nvSpPr>
      <dsp:spPr>
        <a:xfrm>
          <a:off x="3449208" y="4627557"/>
          <a:ext cx="2264953" cy="727018"/>
        </a:xfrm>
        <a:prstGeom prst="rect">
          <a:avLst/>
        </a:prstGeom>
        <a:solidFill>
          <a:srgbClr val="2681E6">
            <a:hueOff val="0"/>
            <a:satOff val="0"/>
            <a:lumOff val="0"/>
            <a:alphaOff val="0"/>
          </a:srgbClr>
        </a:solidFill>
        <a:ln w="55000" cap="flat" cmpd="thickThin" algn="ctr">
          <a:solidFill>
            <a:srgbClr val="2681E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latin typeface="Calibri"/>
              <a:ea typeface="+mn-ea"/>
              <a:cs typeface="+mn-cs"/>
            </a:rPr>
            <a:t>Terrorists</a:t>
          </a:r>
        </a:p>
      </dsp:txBody>
      <dsp:txXfrm>
        <a:off x="3449208" y="4627557"/>
        <a:ext cx="1595037" cy="727018"/>
      </dsp:txXfrm>
    </dsp:sp>
    <dsp:sp modelId="{0B10BCD9-D7F4-456E-985F-F5BEBB121A45}">
      <dsp:nvSpPr>
        <dsp:cNvPr id="0" name=""/>
        <dsp:cNvSpPr/>
      </dsp:nvSpPr>
      <dsp:spPr>
        <a:xfrm>
          <a:off x="5108367" y="4743073"/>
          <a:ext cx="792733" cy="79273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55000" cap="flat" cmpd="thickThin" algn="ctr">
          <a:solidFill>
            <a:srgbClr val="2681E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F2C6D9F-9C6E-4602-BCFD-22FD4D7EB514}">
      <dsp:nvSpPr>
        <dsp:cNvPr id="0" name=""/>
        <dsp:cNvSpPr/>
      </dsp:nvSpPr>
      <dsp:spPr>
        <a:xfrm>
          <a:off x="6227795" y="2914762"/>
          <a:ext cx="2264953" cy="1690739"/>
        </a:xfrm>
        <a:prstGeom prst="round2SameRect">
          <a:avLst>
            <a:gd name="adj1" fmla="val 8000"/>
            <a:gd name="adj2" fmla="val 0"/>
          </a:avLst>
        </a:prstGeom>
        <a:solidFill>
          <a:srgbClr val="FFFFFF">
            <a:alpha val="90000"/>
            <a:hueOff val="0"/>
            <a:satOff val="0"/>
            <a:lumOff val="0"/>
            <a:alphaOff val="0"/>
          </a:srgbClr>
        </a:solidFill>
        <a:ln w="55000" cap="flat" cmpd="thickThin" algn="ctr">
          <a:solidFill>
            <a:srgbClr val="3497A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APTs</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Large-scale disruption of service which could result in the loss of life</a:t>
          </a:r>
        </a:p>
        <a:p>
          <a:pPr marL="114300" lvl="1" indent="-114300" algn="l" defTabSz="666750">
            <a:lnSpc>
              <a:spcPct val="90000"/>
            </a:lnSpc>
            <a:spcBef>
              <a:spcPct val="0"/>
            </a:spcBef>
            <a:spcAft>
              <a:spcPct val="15000"/>
            </a:spcAft>
            <a:buChar char="•"/>
          </a:pPr>
          <a:r>
            <a:rPr lang="en-US" sz="1500" kern="1200" dirty="0">
              <a:solidFill>
                <a:srgbClr val="000000">
                  <a:hueOff val="0"/>
                  <a:satOff val="0"/>
                  <a:lumOff val="0"/>
                  <a:alphaOff val="0"/>
                </a:srgbClr>
              </a:solidFill>
              <a:latin typeface="Calibri"/>
              <a:ea typeface="+mn-ea"/>
              <a:cs typeface="+mn-cs"/>
            </a:rPr>
            <a:t>“MAD” keeps this in check for the time being</a:t>
          </a:r>
        </a:p>
      </dsp:txBody>
      <dsp:txXfrm>
        <a:off x="6267411" y="2954378"/>
        <a:ext cx="2185721" cy="1651123"/>
      </dsp:txXfrm>
    </dsp:sp>
    <dsp:sp modelId="{67315C29-CD4F-4115-A0D9-3F72F04EE9F5}">
      <dsp:nvSpPr>
        <dsp:cNvPr id="0" name=""/>
        <dsp:cNvSpPr/>
      </dsp:nvSpPr>
      <dsp:spPr>
        <a:xfrm>
          <a:off x="6227795" y="4628226"/>
          <a:ext cx="2264953" cy="727018"/>
        </a:xfrm>
        <a:prstGeom prst="rect">
          <a:avLst/>
        </a:prstGeom>
        <a:solidFill>
          <a:srgbClr val="3497AE">
            <a:hueOff val="0"/>
            <a:satOff val="0"/>
            <a:lumOff val="0"/>
            <a:alphaOff val="0"/>
          </a:srgbClr>
        </a:solidFill>
        <a:ln w="55000" cap="flat" cmpd="thickThin" algn="ctr">
          <a:solidFill>
            <a:srgbClr val="3497AE">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latin typeface="Calibri"/>
              <a:ea typeface="+mn-ea"/>
              <a:cs typeface="+mn-cs"/>
            </a:rPr>
            <a:t>Nation States/Cyber-Warfare</a:t>
          </a:r>
        </a:p>
      </dsp:txBody>
      <dsp:txXfrm>
        <a:off x="6227795" y="4628226"/>
        <a:ext cx="1595037" cy="727018"/>
      </dsp:txXfrm>
    </dsp:sp>
    <dsp:sp modelId="{5F7E8529-ED65-4F57-9537-E1F4CB20C1E6}">
      <dsp:nvSpPr>
        <dsp:cNvPr id="0" name=""/>
        <dsp:cNvSpPr/>
      </dsp:nvSpPr>
      <dsp:spPr>
        <a:xfrm>
          <a:off x="7700015" y="4721003"/>
          <a:ext cx="792733" cy="79273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1000" r="-41000"/>
          </a:stretch>
        </a:blipFill>
        <a:ln w="55000" cap="flat" cmpd="thickThin" algn="ctr">
          <a:solidFill>
            <a:srgbClr val="3497AE">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680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680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680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8E90B2-7FC4-4896-8617-23D9992C46FC}" type="slidenum">
              <a:rPr lang="en-US"/>
              <a:pPr>
                <a:defRPr/>
              </a:pPr>
              <a:t>‹#›</a:t>
            </a:fld>
            <a:endParaRPr lang="en-US" dirty="0"/>
          </a:p>
        </p:txBody>
      </p:sp>
    </p:spTree>
    <p:extLst>
      <p:ext uri="{BB962C8B-B14F-4D97-AF65-F5344CB8AC3E}">
        <p14:creationId xmlns:p14="http://schemas.microsoft.com/office/powerpoint/2010/main" val="317564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512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dirty="0"/>
          </a:p>
        </p:txBody>
      </p:sp>
      <p:sp>
        <p:nvSpPr>
          <p:cNvPr id="7475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512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6BCFC9-3494-43C9-BDC6-E2B0004A9C42}" type="slidenum">
              <a:rPr lang="en-US" altLang="en-US"/>
              <a:pPr>
                <a:defRPr/>
              </a:pPr>
              <a:t>‹#›</a:t>
            </a:fld>
            <a:endParaRPr lang="en-US" altLang="en-US" dirty="0"/>
          </a:p>
        </p:txBody>
      </p:sp>
    </p:spTree>
    <p:extLst>
      <p:ext uri="{BB962C8B-B14F-4D97-AF65-F5344CB8AC3E}">
        <p14:creationId xmlns:p14="http://schemas.microsoft.com/office/powerpoint/2010/main" val="194275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tri.gatech.ed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yberriskanalytics.com/#statistic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a:p>
        </p:txBody>
      </p:sp>
      <p:sp>
        <p:nvSpPr>
          <p:cNvPr id="76804" name="Slide Number Placeholder 3"/>
          <p:cNvSpPr>
            <a:spLocks noGrp="1"/>
          </p:cNvSpPr>
          <p:nvPr>
            <p:ph type="sldNum" sz="quarter" idx="5"/>
          </p:nvPr>
        </p:nvSpPr>
        <p:spPr>
          <a:noFill/>
        </p:spPr>
        <p:txBody>
          <a:bodyPr/>
          <a:lstStyle/>
          <a:p>
            <a:fld id="{4017898B-A80B-452D-A283-CEE48A1EA7E2}" type="slidenum">
              <a:rPr lang="en-US" smtClean="0">
                <a:latin typeface="Arial" pitchFamily="34" charset="0"/>
              </a:rPr>
              <a:pPr/>
              <a:t>1</a:t>
            </a:fld>
            <a:endParaRPr lang="en-US" dirty="0">
              <a:latin typeface="Arial" pitchFamily="34" charset="0"/>
            </a:endParaRPr>
          </a:p>
        </p:txBody>
      </p:sp>
    </p:spTree>
    <p:extLst>
      <p:ext uri="{BB962C8B-B14F-4D97-AF65-F5344CB8AC3E}">
        <p14:creationId xmlns:p14="http://schemas.microsoft.com/office/powerpoint/2010/main" val="203284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92164" name="Slide Number Placeholder 3"/>
          <p:cNvSpPr>
            <a:spLocks noGrp="1"/>
          </p:cNvSpPr>
          <p:nvPr>
            <p:ph type="sldNum" sz="quarter" idx="5"/>
          </p:nvPr>
        </p:nvSpPr>
        <p:spPr>
          <a:noFill/>
        </p:spPr>
        <p:txBody>
          <a:bodyPr/>
          <a:lstStyle/>
          <a:p>
            <a:fld id="{EE6D9C4E-9AF7-4EE4-A480-2FBE45B30C56}" type="slidenum">
              <a:rPr lang="en-US" smtClean="0"/>
              <a:pPr/>
              <a:t>16</a:t>
            </a:fld>
            <a:endParaRPr lang="en-US" dirty="0"/>
          </a:p>
        </p:txBody>
      </p:sp>
    </p:spTree>
    <p:extLst>
      <p:ext uri="{BB962C8B-B14F-4D97-AF65-F5344CB8AC3E}">
        <p14:creationId xmlns:p14="http://schemas.microsoft.com/office/powerpoint/2010/main" val="4113493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7D3AC0E-A542-4AF4-AC8C-5AEB4E034B75}" type="slidenum">
              <a:rPr lang="en-US" altLang="en-US" smtClean="0"/>
              <a:pPr/>
              <a:t>17</a:t>
            </a:fld>
            <a:endParaRPr lang="en-US" altLang="en-US"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2024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E449C70-62AF-4C75-8BCC-40D762386E02}" type="slidenum">
              <a:rPr lang="en-US" altLang="en-US" smtClean="0"/>
              <a:pPr/>
              <a:t>18</a:t>
            </a:fld>
            <a:endParaRPr lang="en-US" alt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3927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dirty="0"/>
              <a:t>The researchers used clusters of graphics cards to crack eight-character passwords in less than two hours.</a:t>
            </a:r>
          </a:p>
          <a:p>
            <a:r>
              <a:rPr lang="en-US" dirty="0"/>
              <a:t>But when the researchers applied that same processing power to 12-character passwords, they found it would take 17,134 years to make them snap.</a:t>
            </a:r>
          </a:p>
          <a:p>
            <a:r>
              <a:rPr lang="en-US" dirty="0"/>
              <a:t>"The length of your password in some cases can dictate the vulnerability," said Joshua Davis, a research scientist at the </a:t>
            </a:r>
            <a:r>
              <a:rPr lang="en-US" dirty="0">
                <a:hlinkClick r:id="rId3"/>
              </a:rPr>
              <a:t>Georgia Tech Research Institute</a:t>
            </a:r>
            <a:r>
              <a:rPr lang="en-US" dirty="0"/>
              <a:t>.</a:t>
            </a:r>
          </a:p>
          <a:p>
            <a:r>
              <a:rPr lang="en-US" dirty="0"/>
              <a:t>It's hard to say what will happen in the future, but for now, 12-character passwords should be the standard, said Richard Boyd, a senior research scientist who also worked on the project.</a:t>
            </a:r>
          </a:p>
          <a:p>
            <a:r>
              <a:rPr lang="en-US" dirty="0"/>
              <a:t>The researchers recommend 12-character passwords -- as opposed to those with 11 or, say, 13 characters -- because that number strikes a balance between "convenience and security." </a:t>
            </a:r>
          </a:p>
          <a:p>
            <a:r>
              <a:rPr lang="en-US" dirty="0"/>
              <a:t>They assumed a sophisticated hacker might be able to try 1 trillion password combinations per second. In that scenario, it takes 180 years to crack an 11-character password, but there's a big jump when you add just one more character -- 17,134 years</a:t>
            </a:r>
          </a:p>
          <a:p>
            <a:endParaRPr lang="en-US" dirty="0"/>
          </a:p>
        </p:txBody>
      </p:sp>
      <p:sp>
        <p:nvSpPr>
          <p:cNvPr id="11878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A95BEF-7568-411C-81D7-A044534E2495}"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8904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spcBef>
                <a:spcPct val="0"/>
              </a:spcBef>
            </a:pPr>
            <a:endParaRPr lang="en-US" dirty="0"/>
          </a:p>
        </p:txBody>
      </p:sp>
      <p:sp>
        <p:nvSpPr>
          <p:cNvPr id="79876" name="Slide Number Placeholder 3"/>
          <p:cNvSpPr>
            <a:spLocks noGrp="1"/>
          </p:cNvSpPr>
          <p:nvPr>
            <p:ph type="sldNum" sz="quarter" idx="5"/>
          </p:nvPr>
        </p:nvSpPr>
        <p:spPr>
          <a:noFill/>
        </p:spPr>
        <p:txBody>
          <a:bodyPr/>
          <a:lstStyle/>
          <a:p>
            <a:fld id="{BB669995-11F4-4F40-8214-C1CEE65A806B}" type="slidenum">
              <a:rPr lang="en-US" smtClean="0"/>
              <a:pPr/>
              <a:t>20</a:t>
            </a:fld>
            <a:endParaRPr lang="en-US" dirty="0"/>
          </a:p>
        </p:txBody>
      </p:sp>
    </p:spTree>
    <p:extLst>
      <p:ext uri="{BB962C8B-B14F-4D97-AF65-F5344CB8AC3E}">
        <p14:creationId xmlns:p14="http://schemas.microsoft.com/office/powerpoint/2010/main" val="88527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spcBef>
                <a:spcPct val="0"/>
              </a:spcBef>
            </a:pPr>
            <a:endParaRPr lang="en-US" dirty="0"/>
          </a:p>
        </p:txBody>
      </p:sp>
      <p:sp>
        <p:nvSpPr>
          <p:cNvPr id="93188" name="Slide Number Placeholder 3"/>
          <p:cNvSpPr>
            <a:spLocks noGrp="1"/>
          </p:cNvSpPr>
          <p:nvPr>
            <p:ph type="sldNum" sz="quarter" idx="5"/>
          </p:nvPr>
        </p:nvSpPr>
        <p:spPr>
          <a:noFill/>
        </p:spPr>
        <p:txBody>
          <a:bodyPr/>
          <a:lstStyle/>
          <a:p>
            <a:fld id="{C926952B-1DAF-457D-9F27-05BB9DF1E152}" type="slidenum">
              <a:rPr lang="en-US" smtClean="0"/>
              <a:pPr/>
              <a:t>21</a:t>
            </a:fld>
            <a:endParaRPr lang="en-US" dirty="0"/>
          </a:p>
        </p:txBody>
      </p:sp>
    </p:spTree>
    <p:extLst>
      <p:ext uri="{BB962C8B-B14F-4D97-AF65-F5344CB8AC3E}">
        <p14:creationId xmlns:p14="http://schemas.microsoft.com/office/powerpoint/2010/main" val="204404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p:spPr>
        <p:txBody>
          <a:bodyPr/>
          <a:lstStyle/>
          <a:p>
            <a:fld id="{F408B044-81D7-4F63-B805-314AE21F19C4}" type="slidenum">
              <a:rPr lang="en-US" smtClean="0"/>
              <a:pPr/>
              <a:t>22</a:t>
            </a:fld>
            <a:endParaRPr lang="en-US" dirty="0"/>
          </a:p>
        </p:txBody>
      </p:sp>
    </p:spTree>
    <p:extLst>
      <p:ext uri="{BB962C8B-B14F-4D97-AF65-F5344CB8AC3E}">
        <p14:creationId xmlns:p14="http://schemas.microsoft.com/office/powerpoint/2010/main" val="4179793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p:spPr>
        <p:txBody>
          <a:bodyPr/>
          <a:lstStyle/>
          <a:p>
            <a:fld id="{F408B044-81D7-4F63-B805-314AE21F19C4}" type="slidenum">
              <a:rPr lang="en-US" smtClean="0"/>
              <a:pPr/>
              <a:t>23</a:t>
            </a:fld>
            <a:endParaRPr lang="en-US" dirty="0"/>
          </a:p>
        </p:txBody>
      </p:sp>
    </p:spTree>
    <p:extLst>
      <p:ext uri="{BB962C8B-B14F-4D97-AF65-F5344CB8AC3E}">
        <p14:creationId xmlns:p14="http://schemas.microsoft.com/office/powerpoint/2010/main" val="416819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spcBef>
                <a:spcPct val="0"/>
              </a:spcBef>
            </a:pPr>
            <a:endParaRPr lang="en-US" dirty="0"/>
          </a:p>
        </p:txBody>
      </p:sp>
      <p:sp>
        <p:nvSpPr>
          <p:cNvPr id="94212" name="Slide Number Placeholder 3"/>
          <p:cNvSpPr>
            <a:spLocks noGrp="1"/>
          </p:cNvSpPr>
          <p:nvPr>
            <p:ph type="sldNum" sz="quarter" idx="5"/>
          </p:nvPr>
        </p:nvSpPr>
        <p:spPr>
          <a:noFill/>
        </p:spPr>
        <p:txBody>
          <a:bodyPr/>
          <a:lstStyle/>
          <a:p>
            <a:fld id="{A011456E-0679-430C-97F2-7A0F27D55D64}" type="slidenum">
              <a:rPr lang="en-US" smtClean="0"/>
              <a:pPr/>
              <a:t>24</a:t>
            </a:fld>
            <a:endParaRPr lang="en-US" dirty="0"/>
          </a:p>
        </p:txBody>
      </p:sp>
    </p:spTree>
    <p:extLst>
      <p:ext uri="{BB962C8B-B14F-4D97-AF65-F5344CB8AC3E}">
        <p14:creationId xmlns:p14="http://schemas.microsoft.com/office/powerpoint/2010/main" val="276942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spcBef>
                <a:spcPct val="0"/>
              </a:spcBef>
            </a:pPr>
            <a:endParaRPr lang="en-US" dirty="0"/>
          </a:p>
        </p:txBody>
      </p:sp>
      <p:sp>
        <p:nvSpPr>
          <p:cNvPr id="107524" name="Slide Number Placeholder 3"/>
          <p:cNvSpPr>
            <a:spLocks noGrp="1"/>
          </p:cNvSpPr>
          <p:nvPr>
            <p:ph type="sldNum" sz="quarter" idx="5"/>
          </p:nvPr>
        </p:nvSpPr>
        <p:spPr>
          <a:noFill/>
        </p:spPr>
        <p:txBody>
          <a:bodyPr/>
          <a:lstStyle/>
          <a:p>
            <a:fld id="{DA1E7C5C-ECEA-417D-A53A-590BCEA2E2C4}" type="slidenum">
              <a:rPr lang="en-US" smtClean="0"/>
              <a:pPr/>
              <a:t>25</a:t>
            </a:fld>
            <a:endParaRPr lang="en-US" dirty="0"/>
          </a:p>
        </p:txBody>
      </p:sp>
    </p:spTree>
    <p:extLst>
      <p:ext uri="{BB962C8B-B14F-4D97-AF65-F5344CB8AC3E}">
        <p14:creationId xmlns:p14="http://schemas.microsoft.com/office/powerpoint/2010/main" val="94800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3FCD61-308C-4F63-8C4C-D9DC14B4F9C1}" type="slidenum">
              <a:rPr lang="en-US" altLang="en-US" sz="1200"/>
              <a:pPr/>
              <a:t>2</a:t>
            </a:fld>
            <a:endParaRPr lang="en-US" alt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1172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dirty="0"/>
          </a:p>
        </p:txBody>
      </p:sp>
      <p:sp>
        <p:nvSpPr>
          <p:cNvPr id="97284" name="Slide Number Placeholder 3"/>
          <p:cNvSpPr>
            <a:spLocks noGrp="1"/>
          </p:cNvSpPr>
          <p:nvPr>
            <p:ph type="sldNum" sz="quarter" idx="5"/>
          </p:nvPr>
        </p:nvSpPr>
        <p:spPr>
          <a:noFill/>
        </p:spPr>
        <p:txBody>
          <a:bodyPr/>
          <a:lstStyle/>
          <a:p>
            <a:fld id="{D112E501-ADB1-4A6C-B519-DD098CF30F80}" type="slidenum">
              <a:rPr lang="en-US" altLang="en-US" smtClean="0"/>
              <a:pPr/>
              <a:t>26</a:t>
            </a:fld>
            <a:endParaRPr lang="en-US" altLang="en-US" dirty="0"/>
          </a:p>
        </p:txBody>
      </p:sp>
    </p:spTree>
    <p:extLst>
      <p:ext uri="{BB962C8B-B14F-4D97-AF65-F5344CB8AC3E}">
        <p14:creationId xmlns:p14="http://schemas.microsoft.com/office/powerpoint/2010/main" val="20791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98308" name="Slide Number Placeholder 3"/>
          <p:cNvSpPr>
            <a:spLocks noGrp="1"/>
          </p:cNvSpPr>
          <p:nvPr>
            <p:ph type="sldNum" sz="quarter" idx="5"/>
          </p:nvPr>
        </p:nvSpPr>
        <p:spPr>
          <a:noFill/>
        </p:spPr>
        <p:txBody>
          <a:bodyPr/>
          <a:lstStyle/>
          <a:p>
            <a:fld id="{A2648178-CCD8-47A5-81FF-218D7C5DB7D9}" type="slidenum">
              <a:rPr lang="en-US" smtClean="0"/>
              <a:pPr/>
              <a:t>27</a:t>
            </a:fld>
            <a:endParaRPr lang="en-US" dirty="0"/>
          </a:p>
        </p:txBody>
      </p:sp>
    </p:spTree>
    <p:extLst>
      <p:ext uri="{BB962C8B-B14F-4D97-AF65-F5344CB8AC3E}">
        <p14:creationId xmlns:p14="http://schemas.microsoft.com/office/powerpoint/2010/main" val="229635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spcBef>
                <a:spcPct val="0"/>
              </a:spcBef>
            </a:pPr>
            <a:endParaRPr lang="en-US" dirty="0"/>
          </a:p>
        </p:txBody>
      </p:sp>
      <p:sp>
        <p:nvSpPr>
          <p:cNvPr id="79876" name="Slide Number Placeholder 3"/>
          <p:cNvSpPr>
            <a:spLocks noGrp="1"/>
          </p:cNvSpPr>
          <p:nvPr>
            <p:ph type="sldNum" sz="quarter" idx="5"/>
          </p:nvPr>
        </p:nvSpPr>
        <p:spPr>
          <a:noFill/>
        </p:spPr>
        <p:txBody>
          <a:bodyPr/>
          <a:lstStyle/>
          <a:p>
            <a:fld id="{BB669995-11F4-4F40-8214-C1CEE65A806B}" type="slidenum">
              <a:rPr lang="en-US" smtClean="0"/>
              <a:pPr/>
              <a:t>28</a:t>
            </a:fld>
            <a:endParaRPr lang="en-US" dirty="0"/>
          </a:p>
        </p:txBody>
      </p:sp>
    </p:spTree>
    <p:extLst>
      <p:ext uri="{BB962C8B-B14F-4D97-AF65-F5344CB8AC3E}">
        <p14:creationId xmlns:p14="http://schemas.microsoft.com/office/powerpoint/2010/main" val="2437638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5BE8CB4-387D-4112-9767-4465388644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0E5635-1323-4B67-92D1-A05EFB161677}" type="slidenum">
              <a:rPr lang="en-US" altLang="en-US" sz="1200" smtClean="0"/>
              <a:pPr/>
              <a:t>29</a:t>
            </a:fld>
            <a:endParaRPr lang="en-US" altLang="en-US" sz="1200" dirty="0"/>
          </a:p>
        </p:txBody>
      </p:sp>
      <p:sp>
        <p:nvSpPr>
          <p:cNvPr id="39939" name="Rectangle 2">
            <a:extLst>
              <a:ext uri="{FF2B5EF4-FFF2-40B4-BE49-F238E27FC236}">
                <a16:creationId xmlns:a16="http://schemas.microsoft.com/office/drawing/2014/main" id="{AF9C64A6-0228-4D74-8D25-31752E506393}"/>
              </a:ext>
            </a:extLst>
          </p:cNvPr>
          <p:cNvSpPr>
            <a:spLocks noGrp="1" noRot="1" noChangeAspect="1" noChangeArrowheads="1" noTextEdit="1"/>
          </p:cNvSpPr>
          <p:nvPr>
            <p:ph type="sldImg"/>
          </p:nvPr>
        </p:nvSpPr>
        <p:spPr>
          <a:xfrm>
            <a:off x="1152525" y="684213"/>
            <a:ext cx="4557713" cy="3417887"/>
          </a:xfrm>
          <a:ln/>
        </p:spPr>
      </p:sp>
      <p:sp>
        <p:nvSpPr>
          <p:cNvPr id="39940" name="Rectangle 3">
            <a:extLst>
              <a:ext uri="{FF2B5EF4-FFF2-40B4-BE49-F238E27FC236}">
                <a16:creationId xmlns:a16="http://schemas.microsoft.com/office/drawing/2014/main" id="{30FE5301-FCE7-4CCE-8461-2DC1A96283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dirty="0"/>
          </a:p>
        </p:txBody>
      </p:sp>
    </p:spTree>
    <p:extLst>
      <p:ext uri="{BB962C8B-B14F-4D97-AF65-F5344CB8AC3E}">
        <p14:creationId xmlns:p14="http://schemas.microsoft.com/office/powerpoint/2010/main" val="1642712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Verizon Data Breach Investigations Report 2023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6BCFC9-3494-43C9-BDC6-E2B0004A9C42}" type="slidenum">
              <a:rPr lang="en-US" altLang="en-US" smtClean="0"/>
              <a:pPr>
                <a:defRPr/>
              </a:pPr>
              <a:t>30</a:t>
            </a:fld>
            <a:endParaRPr lang="en-US" altLang="en-US" dirty="0"/>
          </a:p>
        </p:txBody>
      </p:sp>
    </p:spTree>
    <p:extLst>
      <p:ext uri="{BB962C8B-B14F-4D97-AF65-F5344CB8AC3E}">
        <p14:creationId xmlns:p14="http://schemas.microsoft.com/office/powerpoint/2010/main" val="282350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D55556-086A-44AE-BD0C-FCE155E19842}" type="slidenum">
              <a:rPr lang="en-US" altLang="en-US" sz="1200" smtClean="0"/>
              <a:pPr/>
              <a:t>34</a:t>
            </a:fld>
            <a:endParaRPr lang="en-US" altLang="en-US" sz="1200" dirty="0"/>
          </a:p>
        </p:txBody>
      </p:sp>
      <p:sp>
        <p:nvSpPr>
          <p:cNvPr id="35843"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dirty="0"/>
          </a:p>
        </p:txBody>
      </p:sp>
      <p:sp>
        <p:nvSpPr>
          <p:cNvPr id="35844" name="Rectangle 1027"/>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709571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dirty="0"/>
          </a:p>
        </p:txBody>
      </p:sp>
      <p:sp>
        <p:nvSpPr>
          <p:cNvPr id="43012" name="Slide Number Placeholder 3"/>
          <p:cNvSpPr>
            <a:spLocks noGrp="1"/>
          </p:cNvSpPr>
          <p:nvPr>
            <p:ph type="sldNum" sz="quarter" idx="5"/>
          </p:nvPr>
        </p:nvSpPr>
        <p:spPr>
          <a:noFill/>
        </p:spPr>
        <p:txBody>
          <a:bodyPr/>
          <a:lstStyle/>
          <a:p>
            <a:fld id="{2257A742-38F0-4339-81AC-D8B81F58C7F4}" type="slidenum">
              <a:rPr lang="en-US" smtClean="0"/>
              <a:pPr/>
              <a:t>35</a:t>
            </a:fld>
            <a:endParaRPr lang="en-US" dirty="0"/>
          </a:p>
        </p:txBody>
      </p:sp>
    </p:spTree>
    <p:extLst>
      <p:ext uri="{BB962C8B-B14F-4D97-AF65-F5344CB8AC3E}">
        <p14:creationId xmlns:p14="http://schemas.microsoft.com/office/powerpoint/2010/main" val="996527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F9DB7D5-AD0E-41D1-BCB7-47FE5B8A64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E61001-27A5-4D39-BA19-5266859DADC9}" type="slidenum">
              <a:rPr lang="en-US" altLang="en-US" sz="1200" smtClean="0"/>
              <a:pPr/>
              <a:t>38</a:t>
            </a:fld>
            <a:endParaRPr lang="en-US" altLang="en-US" sz="1200" dirty="0"/>
          </a:p>
        </p:txBody>
      </p:sp>
      <p:sp>
        <p:nvSpPr>
          <p:cNvPr id="37891" name="Rectangle 2">
            <a:extLst>
              <a:ext uri="{FF2B5EF4-FFF2-40B4-BE49-F238E27FC236}">
                <a16:creationId xmlns:a16="http://schemas.microsoft.com/office/drawing/2014/main" id="{4CE9A508-B194-4CDE-8550-1F9577D10342}"/>
              </a:ext>
            </a:extLst>
          </p:cNvPr>
          <p:cNvSpPr>
            <a:spLocks noGrp="1" noRot="1" noChangeAspect="1" noChangeArrowheads="1" noTextEdit="1"/>
          </p:cNvSpPr>
          <p:nvPr>
            <p:ph type="sldImg"/>
          </p:nvPr>
        </p:nvSpPr>
        <p:spPr>
          <a:xfrm>
            <a:off x="1147763" y="684213"/>
            <a:ext cx="4559300" cy="3419475"/>
          </a:xfrm>
          <a:ln/>
        </p:spPr>
      </p:sp>
      <p:sp>
        <p:nvSpPr>
          <p:cNvPr id="37892" name="Rectangle 3">
            <a:extLst>
              <a:ext uri="{FF2B5EF4-FFF2-40B4-BE49-F238E27FC236}">
                <a16:creationId xmlns:a16="http://schemas.microsoft.com/office/drawing/2014/main" id="{BB1EBDBF-0517-4260-B555-EE6A676282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49497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5BE8CB4-387D-4112-9767-4465388644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0E5635-1323-4B67-92D1-A05EFB161677}" type="slidenum">
              <a:rPr lang="en-US" altLang="en-US" sz="1200" smtClean="0"/>
              <a:pPr/>
              <a:t>39</a:t>
            </a:fld>
            <a:endParaRPr lang="en-US" altLang="en-US" sz="1200" dirty="0"/>
          </a:p>
        </p:txBody>
      </p:sp>
      <p:sp>
        <p:nvSpPr>
          <p:cNvPr id="39939" name="Rectangle 2">
            <a:extLst>
              <a:ext uri="{FF2B5EF4-FFF2-40B4-BE49-F238E27FC236}">
                <a16:creationId xmlns:a16="http://schemas.microsoft.com/office/drawing/2014/main" id="{AF9C64A6-0228-4D74-8D25-31752E506393}"/>
              </a:ext>
            </a:extLst>
          </p:cNvPr>
          <p:cNvSpPr>
            <a:spLocks noGrp="1" noRot="1" noChangeAspect="1" noChangeArrowheads="1" noTextEdit="1"/>
          </p:cNvSpPr>
          <p:nvPr>
            <p:ph type="sldImg"/>
          </p:nvPr>
        </p:nvSpPr>
        <p:spPr>
          <a:xfrm>
            <a:off x="1152525" y="684213"/>
            <a:ext cx="4557713" cy="3417887"/>
          </a:xfrm>
          <a:ln/>
        </p:spPr>
      </p:sp>
      <p:sp>
        <p:nvSpPr>
          <p:cNvPr id="39940" name="Rectangle 3">
            <a:extLst>
              <a:ext uri="{FF2B5EF4-FFF2-40B4-BE49-F238E27FC236}">
                <a16:creationId xmlns:a16="http://schemas.microsoft.com/office/drawing/2014/main" id="{30FE5301-FCE7-4CCE-8461-2DC1A96283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dirty="0"/>
          </a:p>
        </p:txBody>
      </p:sp>
    </p:spTree>
    <p:extLst>
      <p:ext uri="{BB962C8B-B14F-4D97-AF65-F5344CB8AC3E}">
        <p14:creationId xmlns:p14="http://schemas.microsoft.com/office/powerpoint/2010/main" val="3250558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5BE8CB4-387D-4112-9767-4465388644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0E5635-1323-4B67-92D1-A05EFB161677}" type="slidenum">
              <a:rPr lang="en-US" altLang="en-US" sz="1200" smtClean="0"/>
              <a:pPr/>
              <a:t>40</a:t>
            </a:fld>
            <a:endParaRPr lang="en-US" altLang="en-US" sz="1200" dirty="0"/>
          </a:p>
        </p:txBody>
      </p:sp>
      <p:sp>
        <p:nvSpPr>
          <p:cNvPr id="39939" name="Rectangle 2">
            <a:extLst>
              <a:ext uri="{FF2B5EF4-FFF2-40B4-BE49-F238E27FC236}">
                <a16:creationId xmlns:a16="http://schemas.microsoft.com/office/drawing/2014/main" id="{AF9C64A6-0228-4D74-8D25-31752E506393}"/>
              </a:ext>
            </a:extLst>
          </p:cNvPr>
          <p:cNvSpPr>
            <a:spLocks noGrp="1" noRot="1" noChangeAspect="1" noChangeArrowheads="1" noTextEdit="1"/>
          </p:cNvSpPr>
          <p:nvPr>
            <p:ph type="sldImg"/>
          </p:nvPr>
        </p:nvSpPr>
        <p:spPr>
          <a:xfrm>
            <a:off x="1152525" y="684213"/>
            <a:ext cx="4557713" cy="3417887"/>
          </a:xfrm>
          <a:ln/>
        </p:spPr>
      </p:sp>
      <p:sp>
        <p:nvSpPr>
          <p:cNvPr id="39940" name="Rectangle 3">
            <a:extLst>
              <a:ext uri="{FF2B5EF4-FFF2-40B4-BE49-F238E27FC236}">
                <a16:creationId xmlns:a16="http://schemas.microsoft.com/office/drawing/2014/main" id="{30FE5301-FCE7-4CCE-8461-2DC1A96283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dirty="0"/>
          </a:p>
        </p:txBody>
      </p:sp>
    </p:spTree>
    <p:extLst>
      <p:ext uri="{BB962C8B-B14F-4D97-AF65-F5344CB8AC3E}">
        <p14:creationId xmlns:p14="http://schemas.microsoft.com/office/powerpoint/2010/main" val="84234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of several security</a:t>
            </a:r>
            <a:r>
              <a:rPr lang="en-US" baseline="0" dirty="0"/>
              <a:t> threats – also ransomware, IoT botnets, etc.</a:t>
            </a:r>
            <a:endParaRPr lang="en-US" dirty="0"/>
          </a:p>
        </p:txBody>
      </p:sp>
      <p:sp>
        <p:nvSpPr>
          <p:cNvPr id="4" name="Slide Number Placeholder 3"/>
          <p:cNvSpPr>
            <a:spLocks noGrp="1"/>
          </p:cNvSpPr>
          <p:nvPr>
            <p:ph type="sldNum" sz="quarter" idx="10"/>
          </p:nvPr>
        </p:nvSpPr>
        <p:spPr/>
        <p:txBody>
          <a:bodyPr/>
          <a:lstStyle/>
          <a:p>
            <a:pPr>
              <a:defRPr/>
            </a:pPr>
            <a:fld id="{F86BCFC9-3494-43C9-BDC6-E2B0004A9C42}" type="slidenum">
              <a:rPr lang="en-US" altLang="en-US" smtClean="0"/>
              <a:pPr>
                <a:defRPr/>
              </a:pPr>
              <a:t>9</a:t>
            </a:fld>
            <a:endParaRPr lang="en-US" altLang="en-US" dirty="0"/>
          </a:p>
        </p:txBody>
      </p:sp>
    </p:spTree>
    <p:extLst>
      <p:ext uri="{BB962C8B-B14F-4D97-AF65-F5344CB8AC3E}">
        <p14:creationId xmlns:p14="http://schemas.microsoft.com/office/powerpoint/2010/main" val="171434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Source: </a:t>
            </a:r>
            <a:r>
              <a:rPr lang="en-US" sz="1200" kern="1200" dirty="0">
                <a:solidFill>
                  <a:schemeClr val="tx1"/>
                </a:solidFill>
                <a:latin typeface="Times New Roman" pitchFamily="18" charset="0"/>
                <a:ea typeface="+mn-ea"/>
                <a:cs typeface="+mn-cs"/>
                <a:hlinkClick r:id="rId3">
                  <a:extLst>
                    <a:ext uri="{A12FA001-AC4F-418D-AE19-62706E023703}">
                      <ahyp:hlinkClr xmlns:ahyp="http://schemas.microsoft.com/office/drawing/2018/hyperlinkcolor" val="tx"/>
                    </a:ext>
                  </a:extLst>
                </a:hlinkClick>
              </a:rPr>
              <a:t>https://www.cyberriskanalytics.com/#statistics</a:t>
            </a:r>
            <a:endParaRPr lang="en-US" sz="1200" kern="120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Why do we have such a problem?  Let’s take a look at the who is behind this</a:t>
            </a:r>
          </a:p>
        </p:txBody>
      </p:sp>
      <p:sp>
        <p:nvSpPr>
          <p:cNvPr id="4" name="Slide Number Placeholder 3"/>
          <p:cNvSpPr>
            <a:spLocks noGrp="1"/>
          </p:cNvSpPr>
          <p:nvPr>
            <p:ph type="sldNum" sz="quarter" idx="10"/>
          </p:nvPr>
        </p:nvSpPr>
        <p:spPr/>
        <p:txBody>
          <a:bodyPr/>
          <a:lstStyle/>
          <a:p>
            <a:pPr>
              <a:defRPr/>
            </a:pPr>
            <a:fld id="{F86BCFC9-3494-43C9-BDC6-E2B0004A9C42}" type="slidenum">
              <a:rPr lang="en-US" altLang="en-US" smtClean="0"/>
              <a:pPr>
                <a:defRPr/>
              </a:pPr>
              <a:t>10</a:t>
            </a:fld>
            <a:endParaRPr lang="en-US" altLang="en-US" dirty="0"/>
          </a:p>
        </p:txBody>
      </p:sp>
    </p:spTree>
    <p:extLst>
      <p:ext uri="{BB962C8B-B14F-4D97-AF65-F5344CB8AC3E}">
        <p14:creationId xmlns:p14="http://schemas.microsoft.com/office/powerpoint/2010/main" val="153920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0AB96F-FD19-40B1-93CD-6BBE74C61DA6}" type="slidenum">
              <a:rPr lang="en-US" altLang="en-US"/>
              <a:pPr eaLnBrk="1" hangingPunct="1"/>
              <a:t>11</a:t>
            </a:fld>
            <a:endParaRPr lang="en-US" altLang="en-US" dirty="0"/>
          </a:p>
        </p:txBody>
      </p:sp>
    </p:spTree>
    <p:extLst>
      <p:ext uri="{BB962C8B-B14F-4D97-AF65-F5344CB8AC3E}">
        <p14:creationId xmlns:p14="http://schemas.microsoft.com/office/powerpoint/2010/main" val="25069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Verizon Data Breach Investigations Report 2024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94% Financially Motivated</a:t>
            </a:r>
          </a:p>
        </p:txBody>
      </p:sp>
      <p:sp>
        <p:nvSpPr>
          <p:cNvPr id="4" name="Slide Number Placeholder 3"/>
          <p:cNvSpPr>
            <a:spLocks noGrp="1"/>
          </p:cNvSpPr>
          <p:nvPr>
            <p:ph type="sldNum" sz="quarter" idx="10"/>
          </p:nvPr>
        </p:nvSpPr>
        <p:spPr/>
        <p:txBody>
          <a:bodyPr/>
          <a:lstStyle/>
          <a:p>
            <a:pPr>
              <a:defRPr/>
            </a:pPr>
            <a:fld id="{F86BCFC9-3494-43C9-BDC6-E2B0004A9C42}" type="slidenum">
              <a:rPr lang="en-US" altLang="en-US" smtClean="0"/>
              <a:pPr>
                <a:defRPr/>
              </a:pPr>
              <a:t>12</a:t>
            </a:fld>
            <a:endParaRPr lang="en-US" altLang="en-US" dirty="0"/>
          </a:p>
        </p:txBody>
      </p:sp>
    </p:spTree>
    <p:extLst>
      <p:ext uri="{BB962C8B-B14F-4D97-AF65-F5344CB8AC3E}">
        <p14:creationId xmlns:p14="http://schemas.microsoft.com/office/powerpoint/2010/main" val="25019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6BCFC9-3494-43C9-BDC6-E2B0004A9C42}" type="slidenum">
              <a:rPr lang="en-US" altLang="en-US" smtClean="0"/>
              <a:pPr>
                <a:defRPr/>
              </a:pPr>
              <a:t>13</a:t>
            </a:fld>
            <a:endParaRPr lang="en-US" altLang="en-US" dirty="0"/>
          </a:p>
        </p:txBody>
      </p:sp>
    </p:spTree>
    <p:extLst>
      <p:ext uri="{BB962C8B-B14F-4D97-AF65-F5344CB8AC3E}">
        <p14:creationId xmlns:p14="http://schemas.microsoft.com/office/powerpoint/2010/main" val="51865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Verizon Data Breach Investigations Report 2024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Summary of initial steps into breaches</a:t>
            </a:r>
          </a:p>
        </p:txBody>
      </p:sp>
      <p:sp>
        <p:nvSpPr>
          <p:cNvPr id="4" name="Slide Number Placeholder 3"/>
          <p:cNvSpPr>
            <a:spLocks noGrp="1"/>
          </p:cNvSpPr>
          <p:nvPr>
            <p:ph type="sldNum" sz="quarter" idx="10"/>
          </p:nvPr>
        </p:nvSpPr>
        <p:spPr/>
        <p:txBody>
          <a:bodyPr/>
          <a:lstStyle/>
          <a:p>
            <a:pPr>
              <a:defRPr/>
            </a:pPr>
            <a:fld id="{F86BCFC9-3494-43C9-BDC6-E2B0004A9C42}" type="slidenum">
              <a:rPr lang="en-US" altLang="en-US" smtClean="0"/>
              <a:pPr>
                <a:defRPr/>
              </a:pPr>
              <a:t>14</a:t>
            </a:fld>
            <a:endParaRPr lang="en-US" altLang="en-US" dirty="0"/>
          </a:p>
        </p:txBody>
      </p:sp>
    </p:spTree>
    <p:extLst>
      <p:ext uri="{BB962C8B-B14F-4D97-AF65-F5344CB8AC3E}">
        <p14:creationId xmlns:p14="http://schemas.microsoft.com/office/powerpoint/2010/main" val="39444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spcBef>
                <a:spcPct val="0"/>
              </a:spcBef>
            </a:pPr>
            <a:endParaRPr lang="en-US" dirty="0"/>
          </a:p>
        </p:txBody>
      </p:sp>
      <p:sp>
        <p:nvSpPr>
          <p:cNvPr id="79876" name="Slide Number Placeholder 3"/>
          <p:cNvSpPr>
            <a:spLocks noGrp="1"/>
          </p:cNvSpPr>
          <p:nvPr>
            <p:ph type="sldNum" sz="quarter" idx="5"/>
          </p:nvPr>
        </p:nvSpPr>
        <p:spPr>
          <a:noFill/>
        </p:spPr>
        <p:txBody>
          <a:bodyPr/>
          <a:lstStyle/>
          <a:p>
            <a:fld id="{BB669995-11F4-4F40-8214-C1CEE65A806B}" type="slidenum">
              <a:rPr lang="en-US" smtClean="0"/>
              <a:pPr/>
              <a:t>15</a:t>
            </a:fld>
            <a:endParaRPr lang="en-US" dirty="0"/>
          </a:p>
        </p:txBody>
      </p:sp>
    </p:spTree>
    <p:extLst>
      <p:ext uri="{BB962C8B-B14F-4D97-AF65-F5344CB8AC3E}">
        <p14:creationId xmlns:p14="http://schemas.microsoft.com/office/powerpoint/2010/main" val="160649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43FDFD3B-99A3-4DAE-9FE7-E6247F727FAC}"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F4A18791-FC75-44CA-945F-6E0C193E2DAB}"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8900"/>
            <a:ext cx="2076450" cy="622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88900"/>
            <a:ext cx="6076950" cy="622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A08D03CA-4B2F-4FB2-9C5F-D2D9B2D2647F}"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8900"/>
            <a:ext cx="8305800" cy="914400"/>
          </a:xfrm>
        </p:spPr>
        <p:txBody>
          <a:bodyPr/>
          <a:lstStyle/>
          <a:p>
            <a:r>
              <a:rPr lang="en-US"/>
              <a:t>Click to edit Master title style</a:t>
            </a:r>
          </a:p>
        </p:txBody>
      </p:sp>
      <p:sp>
        <p:nvSpPr>
          <p:cNvPr id="3" name="Text Placeholder 2"/>
          <p:cNvSpPr>
            <a:spLocks noGrp="1"/>
          </p:cNvSpPr>
          <p:nvPr>
            <p:ph type="body" sz="half" idx="1"/>
          </p:nvPr>
        </p:nvSpPr>
        <p:spPr>
          <a:xfrm>
            <a:off x="39370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80BEC39B-7CBB-44B4-B537-C4133E537E60}"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EA18B4B9-F708-4F6E-AED7-A0272BCD67B8}"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660FC66E-602B-49F2-A8F0-E3B10850C7F7}"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08D6C1C1-8414-4248-A471-6E7EDA6CA1CE}"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9E7B3C56-F787-447F-B464-8D7509A82BFE}"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88CE6381-5DF8-4387-997B-DB5B6D681A11}"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4A8C3D30-F0FC-4D6E-A0BD-67F90ABE9A0A}"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7A8BC03F-1004-4240-9ACC-7AE767718500}" type="slidenum">
              <a:rPr lang="en-US" altLang="en-US"/>
              <a:pPr>
                <a:defRPr/>
              </a:pPr>
              <a:t>‹#›</a:t>
            </a:fld>
            <a:endParaRPr lang="en-US" altLang="en-US" dirty="0"/>
          </a:p>
          <a:p>
            <a:pPr>
              <a:defRPr/>
            </a:pPr>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dirty="0"/>
              <a:t>v.1 </a:t>
            </a:r>
          </a:p>
          <a:p>
            <a:pPr>
              <a:defRPr/>
            </a:pPr>
            <a:fld id="{3647E637-ADEF-4697-8E9A-BC30D72806C0}" type="slidenum">
              <a:rPr lang="en-US" altLang="en-US"/>
              <a:pPr>
                <a:defRPr/>
              </a:pPr>
              <a:t>‹#›</a:t>
            </a:fld>
            <a:endParaRPr lang="en-US" altLang="en-US" dirty="0"/>
          </a:p>
          <a:p>
            <a:pPr>
              <a:defRPr/>
            </a:pPr>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0" y="0"/>
            <a:ext cx="9144000" cy="1206500"/>
          </a:xfrm>
          <a:prstGeom prst="rect">
            <a:avLst/>
          </a:prstGeom>
          <a:gradFill rotWithShape="0">
            <a:gsLst>
              <a:gs pos="0">
                <a:srgbClr val="333399"/>
              </a:gs>
              <a:gs pos="100000">
                <a:srgbClr val="333399">
                  <a:gamma/>
                  <a:shade val="0"/>
                  <a:invGamma/>
                </a:srgbClr>
              </a:gs>
            </a:gsLst>
            <a:lin ang="2700000" scaled="1"/>
          </a:gradFill>
          <a:ln w="9525">
            <a:noFill/>
            <a:miter lim="800000"/>
            <a:headEnd/>
            <a:tailEnd/>
          </a:ln>
          <a:effectLst/>
        </p:spPr>
        <p:txBody>
          <a:bodyPr wrap="none" anchor="ctr"/>
          <a:lstStyle/>
          <a:p>
            <a:pPr>
              <a:defRPr/>
            </a:pPr>
            <a:endParaRPr lang="en-US" dirty="0"/>
          </a:p>
        </p:txBody>
      </p:sp>
      <p:sp>
        <p:nvSpPr>
          <p:cNvPr id="1026" name="Rectangle 2"/>
          <p:cNvSpPr>
            <a:spLocks noGrp="1" noChangeArrowheads="1"/>
          </p:cNvSpPr>
          <p:nvPr>
            <p:ph type="title"/>
          </p:nvPr>
        </p:nvSpPr>
        <p:spPr bwMode="auto">
          <a:xfrm>
            <a:off x="381000" y="88900"/>
            <a:ext cx="83058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br>
              <a:rPr lang="en-US" altLang="en-US"/>
            </a:br>
            <a:endParaRPr lang="en-US" altLang="en-US"/>
          </a:p>
        </p:txBody>
      </p:sp>
      <p:sp>
        <p:nvSpPr>
          <p:cNvPr id="1028" name="Rectangle 3"/>
          <p:cNvSpPr>
            <a:spLocks noGrp="1" noChangeArrowheads="1"/>
          </p:cNvSpPr>
          <p:nvPr>
            <p:ph type="body" idx="1"/>
          </p:nvPr>
        </p:nvSpPr>
        <p:spPr bwMode="auto">
          <a:xfrm>
            <a:off x="393700" y="1460500"/>
            <a:ext cx="82931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239000" y="59055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r>
              <a:rPr lang="en-US" altLang="en-US" dirty="0"/>
              <a:t>v.1 </a:t>
            </a:r>
          </a:p>
          <a:p>
            <a:pPr>
              <a:defRPr/>
            </a:pPr>
            <a:fld id="{8EF4F7DA-5373-4A24-B1F2-0D4307511018}" type="slidenum">
              <a:rPr lang="en-US" altLang="en-US"/>
              <a:pPr>
                <a:defRPr/>
              </a:pPr>
              <a:t>‹#›</a:t>
            </a:fld>
            <a:endParaRPr lang="en-US" altLang="en-US" dirty="0"/>
          </a:p>
          <a:p>
            <a:pPr>
              <a:defRPr/>
            </a:pPr>
            <a:endParaRPr lang="en-US" altLang="en-US" dirty="0"/>
          </a:p>
        </p:txBody>
      </p:sp>
      <p:sp>
        <p:nvSpPr>
          <p:cNvPr id="1075" name="Rectangle 51"/>
          <p:cNvSpPr>
            <a:spLocks noChangeArrowheads="1"/>
          </p:cNvSpPr>
          <p:nvPr/>
        </p:nvSpPr>
        <p:spPr bwMode="auto">
          <a:xfrm>
            <a:off x="0" y="1131888"/>
            <a:ext cx="9144000" cy="74612"/>
          </a:xfrm>
          <a:prstGeom prst="rect">
            <a:avLst/>
          </a:prstGeom>
          <a:gradFill rotWithShape="0">
            <a:gsLst>
              <a:gs pos="0">
                <a:schemeClr val="folHlink"/>
              </a:gs>
              <a:gs pos="100000">
                <a:schemeClr val="folHlink">
                  <a:gamma/>
                  <a:shade val="0"/>
                  <a:invGamma/>
                </a:schemeClr>
              </a:gs>
            </a:gsLst>
            <a:lin ang="0" scaled="1"/>
          </a:gradFill>
          <a:ln w="9525">
            <a:no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0" fontAlgn="base" hangingPunct="0">
        <a:spcBef>
          <a:spcPct val="0"/>
        </a:spcBef>
        <a:spcAft>
          <a:spcPct val="0"/>
        </a:spcAft>
        <a:defRPr sz="3200" b="1">
          <a:solidFill>
            <a:schemeClr val="bg1"/>
          </a:solidFill>
          <a:latin typeface="Arial" charset="0"/>
        </a:defRPr>
      </a:lvl6pPr>
      <a:lvl7pPr marL="914400" algn="l" rtl="0" eaLnBrk="0" fontAlgn="base" hangingPunct="0">
        <a:spcBef>
          <a:spcPct val="0"/>
        </a:spcBef>
        <a:spcAft>
          <a:spcPct val="0"/>
        </a:spcAft>
        <a:defRPr sz="3200" b="1">
          <a:solidFill>
            <a:schemeClr val="bg1"/>
          </a:solidFill>
          <a:latin typeface="Arial" charset="0"/>
        </a:defRPr>
      </a:lvl7pPr>
      <a:lvl8pPr marL="1371600" algn="l" rtl="0" eaLnBrk="0" fontAlgn="base" hangingPunct="0">
        <a:spcBef>
          <a:spcPct val="0"/>
        </a:spcBef>
        <a:spcAft>
          <a:spcPct val="0"/>
        </a:spcAft>
        <a:defRPr sz="3200" b="1">
          <a:solidFill>
            <a:schemeClr val="bg1"/>
          </a:solidFill>
          <a:latin typeface="Arial" charset="0"/>
        </a:defRPr>
      </a:lvl8pPr>
      <a:lvl9pPr marL="1828800" algn="l" rtl="0" eaLnBrk="0" fontAlgn="base" hangingPunct="0">
        <a:spcBef>
          <a:spcPct val="0"/>
        </a:spcBef>
        <a:spcAft>
          <a:spcPct val="0"/>
        </a:spcAft>
        <a:defRPr sz="3200" b="1">
          <a:solidFill>
            <a:schemeClr val="bg1"/>
          </a:solidFill>
          <a:latin typeface="Arial" charset="0"/>
        </a:defRPr>
      </a:lvl9pPr>
    </p:titleStyle>
    <p:bodyStyle>
      <a:lvl1pPr marL="457200" indent="-457200" algn="l" rtl="0" eaLnBrk="0" fontAlgn="base" hangingPunct="0">
        <a:spcBef>
          <a:spcPct val="10000"/>
        </a:spcBef>
        <a:spcAft>
          <a:spcPct val="0"/>
        </a:spcAft>
        <a:buClr>
          <a:schemeClr val="accent2"/>
        </a:buClr>
        <a:buSzPct val="75000"/>
        <a:buFont typeface="Wingdings" pitchFamily="2" charset="2"/>
        <a:buChar char="l"/>
        <a:defRPr sz="2800">
          <a:solidFill>
            <a:schemeClr val="tx1"/>
          </a:solidFill>
          <a:latin typeface="+mn-lt"/>
          <a:ea typeface="+mn-ea"/>
          <a:cs typeface="+mn-cs"/>
        </a:defRPr>
      </a:lvl1pPr>
      <a:lvl2pPr marL="9144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2pPr>
      <a:lvl3pPr marL="13716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3pPr>
      <a:lvl4pPr marL="18288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4pPr>
      <a:lvl5pPr marL="22860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5pPr>
      <a:lvl6pPr marL="27432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6pPr>
      <a:lvl7pPr marL="32004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7pPr>
      <a:lvl8pPr marL="36576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8pPr>
      <a:lvl9pPr marL="41148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Intro to MIS - MGS351</a:t>
            </a:r>
          </a:p>
        </p:txBody>
      </p:sp>
      <p:sp>
        <p:nvSpPr>
          <p:cNvPr id="3075" name="Content Placeholder 2"/>
          <p:cNvSpPr>
            <a:spLocks noGrp="1"/>
          </p:cNvSpPr>
          <p:nvPr>
            <p:ph idx="1"/>
          </p:nvPr>
        </p:nvSpPr>
        <p:spPr/>
        <p:txBody>
          <a:bodyPr/>
          <a:lstStyle/>
          <a:p>
            <a:pPr algn="ctr" eaLnBrk="1" hangingPunct="1">
              <a:buFont typeface="Arial" pitchFamily="34" charset="0"/>
              <a:buNone/>
            </a:pPr>
            <a:endParaRPr lang="en-US" sz="3200" b="1" dirty="0"/>
          </a:p>
          <a:p>
            <a:pPr algn="ctr" eaLnBrk="1" hangingPunct="1">
              <a:buFont typeface="Arial" pitchFamily="34" charset="0"/>
              <a:buNone/>
            </a:pPr>
            <a:r>
              <a:rPr lang="en-US" sz="3600" dirty="0"/>
              <a:t>Information Systems Security</a:t>
            </a:r>
          </a:p>
          <a:p>
            <a:pPr algn="ctr" eaLnBrk="1" hangingPunct="1">
              <a:buFont typeface="Arial" pitchFamily="34" charset="0"/>
              <a:buNone/>
            </a:pPr>
            <a:endParaRPr lang="en-US" sz="3600" dirty="0"/>
          </a:p>
          <a:p>
            <a:pPr algn="ctr" eaLnBrk="1" hangingPunct="1">
              <a:buFont typeface="Arial" pitchFamily="34" charset="0"/>
              <a:buNone/>
            </a:pPr>
            <a:r>
              <a:rPr lang="en-US" sz="3600" dirty="0"/>
              <a:t>Chapter 6</a:t>
            </a:r>
          </a:p>
        </p:txBody>
      </p:sp>
    </p:spTree>
    <p:extLst>
      <p:ext uri="{BB962C8B-B14F-4D97-AF65-F5344CB8AC3E}">
        <p14:creationId xmlns:p14="http://schemas.microsoft.com/office/powerpoint/2010/main" val="4439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Breach Statistics</a:t>
            </a:r>
          </a:p>
        </p:txBody>
      </p:sp>
      <p:graphicFrame>
        <p:nvGraphicFramePr>
          <p:cNvPr id="4" name="Table 3">
            <a:extLst>
              <a:ext uri="{FF2B5EF4-FFF2-40B4-BE49-F238E27FC236}">
                <a16:creationId xmlns:a16="http://schemas.microsoft.com/office/drawing/2014/main" id="{42B64D61-9228-471D-ADA9-92E201A39506}"/>
              </a:ext>
            </a:extLst>
          </p:cNvPr>
          <p:cNvGraphicFramePr>
            <a:graphicFrameLocks noGrp="1"/>
          </p:cNvGraphicFramePr>
          <p:nvPr>
            <p:extLst>
              <p:ext uri="{D42A27DB-BD31-4B8C-83A1-F6EECF244321}">
                <p14:modId xmlns:p14="http://schemas.microsoft.com/office/powerpoint/2010/main" val="869733135"/>
              </p:ext>
            </p:extLst>
          </p:nvPr>
        </p:nvGraphicFramePr>
        <p:xfrm>
          <a:off x="135731" y="2228851"/>
          <a:ext cx="8872538" cy="2786060"/>
        </p:xfrm>
        <a:graphic>
          <a:graphicData uri="http://schemas.openxmlformats.org/drawingml/2006/table">
            <a:tbl>
              <a:tblPr firstRow="1"/>
              <a:tblGrid>
                <a:gridCol w="2732544">
                  <a:extLst>
                    <a:ext uri="{9D8B030D-6E8A-4147-A177-3AD203B41FA5}">
                      <a16:colId xmlns:a16="http://schemas.microsoft.com/office/drawing/2014/main" val="309267267"/>
                    </a:ext>
                  </a:extLst>
                </a:gridCol>
                <a:gridCol w="345684">
                  <a:extLst>
                    <a:ext uri="{9D8B030D-6E8A-4147-A177-3AD203B41FA5}">
                      <a16:colId xmlns:a16="http://schemas.microsoft.com/office/drawing/2014/main" val="897256497"/>
                    </a:ext>
                  </a:extLst>
                </a:gridCol>
                <a:gridCol w="2732544">
                  <a:extLst>
                    <a:ext uri="{9D8B030D-6E8A-4147-A177-3AD203B41FA5}">
                      <a16:colId xmlns:a16="http://schemas.microsoft.com/office/drawing/2014/main" val="709575614"/>
                    </a:ext>
                  </a:extLst>
                </a:gridCol>
                <a:gridCol w="345684">
                  <a:extLst>
                    <a:ext uri="{9D8B030D-6E8A-4147-A177-3AD203B41FA5}">
                      <a16:colId xmlns:a16="http://schemas.microsoft.com/office/drawing/2014/main" val="242426411"/>
                    </a:ext>
                  </a:extLst>
                </a:gridCol>
                <a:gridCol w="2716082">
                  <a:extLst>
                    <a:ext uri="{9D8B030D-6E8A-4147-A177-3AD203B41FA5}">
                      <a16:colId xmlns:a16="http://schemas.microsoft.com/office/drawing/2014/main" val="1254504793"/>
                    </a:ext>
                  </a:extLst>
                </a:gridCol>
              </a:tblGrid>
              <a:tr h="627141">
                <a:tc>
                  <a:txBody>
                    <a:bodyPr/>
                    <a:lstStyle/>
                    <a:p>
                      <a:pPr algn="ctr" fontAlgn="ctr"/>
                      <a:r>
                        <a:rPr lang="en-US" sz="2800" b="1" i="0" u="none" strike="noStrike" dirty="0">
                          <a:solidFill>
                            <a:srgbClr val="000000"/>
                          </a:solidFill>
                          <a:effectLst/>
                          <a:latin typeface="Arial" panose="020B0604020202020204" pitchFamily="34" charset="0"/>
                        </a:rPr>
                        <a:t>1,341</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DCE4"/>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2800" b="1" i="0" u="none" strike="noStrike" dirty="0">
                          <a:solidFill>
                            <a:srgbClr val="000000"/>
                          </a:solidFill>
                          <a:effectLst/>
                          <a:latin typeface="Arial" panose="020B0604020202020204" pitchFamily="34" charset="0"/>
                        </a:rPr>
                        <a:t>75,056</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DCE4"/>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2800" b="1" i="0" u="none" strike="noStrike" dirty="0">
                          <a:solidFill>
                            <a:srgbClr val="000000"/>
                          </a:solidFill>
                          <a:effectLst/>
                          <a:latin typeface="Arial" panose="020B0604020202020204" pitchFamily="34" charset="0"/>
                        </a:rPr>
                        <a:t>4,807,319,974</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DCE4"/>
                    </a:solidFill>
                  </a:tcPr>
                </a:tc>
                <a:extLst>
                  <a:ext uri="{0D108BD9-81ED-4DB2-BD59-A6C34878D82A}">
                    <a16:rowId xmlns:a16="http://schemas.microsoft.com/office/drawing/2014/main" val="767020972"/>
                  </a:ext>
                </a:extLst>
              </a:tr>
              <a:tr h="627141">
                <a:tc>
                  <a:txBody>
                    <a:bodyPr/>
                    <a:lstStyle/>
                    <a:p>
                      <a:pPr algn="ctr" fontAlgn="ctr"/>
                      <a:r>
                        <a:rPr lang="en-US" sz="1600" b="0" i="0" u="none" strike="noStrike" dirty="0">
                          <a:solidFill>
                            <a:srgbClr val="000000"/>
                          </a:solidFill>
                          <a:effectLst/>
                          <a:latin typeface="Arial" panose="020B0604020202020204" pitchFamily="34" charset="0"/>
                        </a:rPr>
                        <a:t>Breaches YTD 2025</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ctr" fontAlgn="ctr"/>
                      <a:r>
                        <a:rPr lang="en-US" sz="1600" b="0" i="0" u="none" strike="noStrike" dirty="0">
                          <a:solidFill>
                            <a:srgbClr val="000000"/>
                          </a:solidFill>
                          <a:effectLst/>
                          <a:latin typeface="Arial" panose="020B0604020202020204" pitchFamily="34" charset="0"/>
                        </a:rPr>
                        <a:t>Breaches of All Time</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ctr" fontAlgn="ctr"/>
                      <a:r>
                        <a:rPr lang="en-US" sz="1600" b="0" i="0" u="none" strike="noStrike" dirty="0">
                          <a:solidFill>
                            <a:srgbClr val="000000"/>
                          </a:solidFill>
                          <a:effectLst/>
                          <a:latin typeface="Arial" panose="020B0604020202020204" pitchFamily="34" charset="0"/>
                        </a:rPr>
                        <a:t>Compromised Emails</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013440210"/>
                  </a:ext>
                </a:extLst>
              </a:tr>
              <a:tr h="277496">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49054243"/>
                  </a:ext>
                </a:extLst>
              </a:tr>
              <a:tr h="627141">
                <a:tc>
                  <a:txBody>
                    <a:bodyPr/>
                    <a:lstStyle/>
                    <a:p>
                      <a:pPr algn="ctr" fontAlgn="ctr"/>
                      <a:r>
                        <a:rPr lang="en-US" sz="2800" b="1" i="0" u="none" strike="noStrike" dirty="0">
                          <a:solidFill>
                            <a:srgbClr val="000000"/>
                          </a:solidFill>
                          <a:effectLst/>
                          <a:latin typeface="Arial" panose="020B0604020202020204" pitchFamily="34" charset="0"/>
                        </a:rPr>
                        <a:t>4,988,381,576</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DCE4"/>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ctr" fontAlgn="ctr"/>
                      <a:r>
                        <a:rPr lang="en-US" sz="2800" b="1" i="0" u="none" strike="noStrike" dirty="0">
                          <a:solidFill>
                            <a:srgbClr val="000000"/>
                          </a:solidFill>
                          <a:effectLst/>
                          <a:latin typeface="Arial" panose="020B0604020202020204" pitchFamily="34" charset="0"/>
                        </a:rPr>
                        <a:t>176,530,501,460</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DCE4"/>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ctr" fontAlgn="ctr"/>
                      <a:r>
                        <a:rPr lang="en-US" sz="2800" b="1" i="0" u="none" strike="noStrike" dirty="0">
                          <a:solidFill>
                            <a:srgbClr val="000000"/>
                          </a:solidFill>
                          <a:effectLst/>
                          <a:latin typeface="Arial" panose="020B0604020202020204" pitchFamily="34" charset="0"/>
                        </a:rPr>
                        <a:t>136,954</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DCE4"/>
                    </a:solidFill>
                  </a:tcPr>
                </a:tc>
                <a:extLst>
                  <a:ext uri="{0D108BD9-81ED-4DB2-BD59-A6C34878D82A}">
                    <a16:rowId xmlns:a16="http://schemas.microsoft.com/office/drawing/2014/main" val="4266941536"/>
                  </a:ext>
                </a:extLst>
              </a:tr>
              <a:tr h="627141">
                <a:tc>
                  <a:txBody>
                    <a:bodyPr/>
                    <a:lstStyle/>
                    <a:p>
                      <a:pPr algn="ctr" fontAlgn="ctr"/>
                      <a:r>
                        <a:rPr lang="en-US" sz="1600" b="0" i="0" u="none" strike="noStrike" dirty="0">
                          <a:solidFill>
                            <a:srgbClr val="000000"/>
                          </a:solidFill>
                          <a:effectLst/>
                          <a:latin typeface="Arial" panose="020B0604020202020204" pitchFamily="34" charset="0"/>
                        </a:rPr>
                        <a:t>Records YTD 2025</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600" b="0" i="0" u="none" strike="noStrike" dirty="0">
                          <a:solidFill>
                            <a:srgbClr val="000000"/>
                          </a:solidFill>
                          <a:effectLst/>
                          <a:latin typeface="Arial" panose="020B0604020202020204" pitchFamily="34" charset="0"/>
                        </a:rPr>
                        <a:t>Records of All Time</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600" b="0" i="0" u="none" strike="noStrike" dirty="0">
                          <a:solidFill>
                            <a:srgbClr val="000000"/>
                          </a:solidFill>
                          <a:effectLst/>
                          <a:latin typeface="Arial" panose="020B0604020202020204" pitchFamily="34" charset="0"/>
                        </a:rPr>
                        <a:t>Organizations Monitored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052667131"/>
                  </a:ext>
                </a:extLst>
              </a:tr>
            </a:tbl>
          </a:graphicData>
        </a:graphic>
      </p:graphicFrame>
    </p:spTree>
    <p:extLst>
      <p:ext uri="{BB962C8B-B14F-4D97-AF65-F5344CB8AC3E}">
        <p14:creationId xmlns:p14="http://schemas.microsoft.com/office/powerpoint/2010/main" val="228668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dirty="0"/>
              <a:t>Monitor breaches and credit report</a:t>
            </a:r>
          </a:p>
        </p:txBody>
      </p:sp>
      <p:sp>
        <p:nvSpPr>
          <p:cNvPr id="26627" name="Content Placeholder 2"/>
          <p:cNvSpPr>
            <a:spLocks noGrp="1"/>
          </p:cNvSpPr>
          <p:nvPr>
            <p:ph idx="1"/>
          </p:nvPr>
        </p:nvSpPr>
        <p:spPr/>
        <p:txBody>
          <a:bodyPr/>
          <a:lstStyle/>
          <a:p>
            <a:r>
              <a:rPr lang="en-US" sz="3200" dirty="0"/>
              <a:t>haveibeenpwned.com</a:t>
            </a:r>
          </a:p>
          <a:p>
            <a:r>
              <a:rPr lang="en-US" sz="3200" dirty="0"/>
              <a:t>www.annualcreditreport.com</a:t>
            </a:r>
          </a:p>
        </p:txBody>
      </p:sp>
      <p:pic>
        <p:nvPicPr>
          <p:cNvPr id="2" name="Picture 1" descr="Screenshot of haveibeenpwned.com website homepag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2087" y="2675981"/>
            <a:ext cx="8696325" cy="4093119"/>
          </a:xfrm>
          <a:prstGeom prst="rect">
            <a:avLst/>
          </a:prstGeom>
        </p:spPr>
      </p:pic>
    </p:spTree>
    <p:extLst>
      <p:ext uri="{BB962C8B-B14F-4D97-AF65-F5344CB8AC3E}">
        <p14:creationId xmlns:p14="http://schemas.microsoft.com/office/powerpoint/2010/main" val="209983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down)">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down)">
                                      <p:cBhvr>
                                        <p:cTn id="12"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and Why: Threat Actors and Motivation</a:t>
            </a:r>
          </a:p>
        </p:txBody>
      </p:sp>
      <p:pic>
        <p:nvPicPr>
          <p:cNvPr id="5" name="Picture 4" descr="Threat actor varieties in breaches including organized crime, end-user, other and state sponsored.  Organized crime accounts for over 60% and State sponsored accounts for a very small percent.">
            <a:extLst>
              <a:ext uri="{FF2B5EF4-FFF2-40B4-BE49-F238E27FC236}">
                <a16:creationId xmlns:a16="http://schemas.microsoft.com/office/drawing/2014/main" id="{EDF4DF8A-938D-450E-9E84-748B0A462B8B}"/>
              </a:ext>
            </a:extLst>
          </p:cNvPr>
          <p:cNvPicPr>
            <a:picLocks noChangeAspect="1"/>
          </p:cNvPicPr>
          <p:nvPr/>
        </p:nvPicPr>
        <p:blipFill>
          <a:blip r:embed="rId3"/>
          <a:stretch>
            <a:fillRect/>
          </a:stretch>
        </p:blipFill>
        <p:spPr>
          <a:xfrm>
            <a:off x="381000" y="1397922"/>
            <a:ext cx="3901345" cy="4173160"/>
          </a:xfrm>
          <a:prstGeom prst="rect">
            <a:avLst/>
          </a:prstGeom>
        </p:spPr>
      </p:pic>
      <p:pic>
        <p:nvPicPr>
          <p:cNvPr id="8" name="Picture 7" descr="Threat actor motives in breaches including financial, espionage and other.  Financial motives account for over 90%.">
            <a:extLst>
              <a:ext uri="{FF2B5EF4-FFF2-40B4-BE49-F238E27FC236}">
                <a16:creationId xmlns:a16="http://schemas.microsoft.com/office/drawing/2014/main" id="{D036F3C7-D9EB-4A0E-A65F-0A4E70984FEA}"/>
              </a:ext>
            </a:extLst>
          </p:cNvPr>
          <p:cNvPicPr>
            <a:picLocks noChangeAspect="1"/>
          </p:cNvPicPr>
          <p:nvPr/>
        </p:nvPicPr>
        <p:blipFill>
          <a:blip r:embed="rId4"/>
          <a:stretch>
            <a:fillRect/>
          </a:stretch>
        </p:blipFill>
        <p:spPr>
          <a:xfrm>
            <a:off x="4922436" y="1397921"/>
            <a:ext cx="4112912" cy="3480772"/>
          </a:xfrm>
          <a:prstGeom prst="rect">
            <a:avLst/>
          </a:prstGeom>
        </p:spPr>
      </p:pic>
    </p:spTree>
    <p:extLst>
      <p:ext uri="{BB962C8B-B14F-4D97-AF65-F5344CB8AC3E}">
        <p14:creationId xmlns:p14="http://schemas.microsoft.com/office/powerpoint/2010/main" val="39636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Threat Actors</a:t>
            </a:r>
          </a:p>
        </p:txBody>
      </p:sp>
      <p:graphicFrame>
        <p:nvGraphicFramePr>
          <p:cNvPr id="11" name="Diagram 10">
            <a:extLst>
              <a:ext uri="{FF2B5EF4-FFF2-40B4-BE49-F238E27FC236}">
                <a16:creationId xmlns:a16="http://schemas.microsoft.com/office/drawing/2014/main" id="{719D7917-1477-4010-9530-009EFBB3B80A}"/>
              </a:ext>
            </a:extLst>
          </p:cNvPr>
          <p:cNvGraphicFramePr/>
          <p:nvPr>
            <p:extLst>
              <p:ext uri="{D42A27DB-BD31-4B8C-83A1-F6EECF244321}">
                <p14:modId xmlns:p14="http://schemas.microsoft.com/office/powerpoint/2010/main" val="3973834771"/>
              </p:ext>
            </p:extLst>
          </p:nvPr>
        </p:nvGraphicFramePr>
        <p:xfrm>
          <a:off x="107911" y="1255170"/>
          <a:ext cx="8492749" cy="5602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61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Data Breach Initial Steps</a:t>
            </a:r>
          </a:p>
        </p:txBody>
      </p:sp>
      <p:pic>
        <p:nvPicPr>
          <p:cNvPr id="4" name="Picture 3" descr="Graph showing data breach initial step trends from 2020 to 2024.  Credentials is the largest but has declined to around 40%.  Phishing is next and declined to around 15%.  Exploited vulnerabilities has grown to about 15%">
            <a:extLst>
              <a:ext uri="{FF2B5EF4-FFF2-40B4-BE49-F238E27FC236}">
                <a16:creationId xmlns:a16="http://schemas.microsoft.com/office/drawing/2014/main" id="{D84D9D22-F9A1-4AC9-BBAA-61AB48133E28}"/>
              </a:ext>
            </a:extLst>
          </p:cNvPr>
          <p:cNvPicPr>
            <a:picLocks noChangeAspect="1"/>
          </p:cNvPicPr>
          <p:nvPr/>
        </p:nvPicPr>
        <p:blipFill>
          <a:blip r:embed="rId3"/>
          <a:stretch>
            <a:fillRect/>
          </a:stretch>
        </p:blipFill>
        <p:spPr>
          <a:xfrm>
            <a:off x="0" y="1745346"/>
            <a:ext cx="9144000" cy="4366900"/>
          </a:xfrm>
          <a:prstGeom prst="rect">
            <a:avLst/>
          </a:prstGeom>
        </p:spPr>
      </p:pic>
    </p:spTree>
    <p:extLst>
      <p:ext uri="{BB962C8B-B14F-4D97-AF65-F5344CB8AC3E}">
        <p14:creationId xmlns:p14="http://schemas.microsoft.com/office/powerpoint/2010/main" val="301554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en-US" dirty="0"/>
              <a:t>Having a Proper Cybersecurity Mindset</a:t>
            </a:r>
          </a:p>
        </p:txBody>
      </p:sp>
      <p:sp>
        <p:nvSpPr>
          <p:cNvPr id="3" name="Content Placeholder 2"/>
          <p:cNvSpPr>
            <a:spLocks noGrp="1"/>
          </p:cNvSpPr>
          <p:nvPr>
            <p:ph idx="1"/>
          </p:nvPr>
        </p:nvSpPr>
        <p:spPr>
          <a:xfrm>
            <a:off x="231775" y="1460500"/>
            <a:ext cx="8656638" cy="4851400"/>
          </a:xfrm>
        </p:spPr>
        <p:txBody>
          <a:bodyPr/>
          <a:lstStyle/>
          <a:p>
            <a:pPr eaLnBrk="1" hangingPunct="1">
              <a:spcBef>
                <a:spcPct val="0"/>
              </a:spcBef>
              <a:spcAft>
                <a:spcPts val="2400"/>
              </a:spcAft>
            </a:pPr>
            <a:r>
              <a:rPr lang="en-US" sz="3600" dirty="0"/>
              <a:t>There is no such thing as 100% security</a:t>
            </a:r>
          </a:p>
          <a:p>
            <a:pPr eaLnBrk="1" hangingPunct="1">
              <a:spcBef>
                <a:spcPct val="0"/>
              </a:spcBef>
              <a:spcAft>
                <a:spcPts val="2400"/>
              </a:spcAft>
            </a:pPr>
            <a:r>
              <a:rPr lang="en-US" sz="3600" dirty="0"/>
              <a:t>People are the weakest link in security</a:t>
            </a:r>
          </a:p>
          <a:p>
            <a:pPr eaLnBrk="1" hangingPunct="1">
              <a:spcBef>
                <a:spcPct val="0"/>
              </a:spcBef>
              <a:spcAft>
                <a:spcPts val="2400"/>
              </a:spcAft>
            </a:pPr>
            <a:r>
              <a:rPr lang="en-US" sz="3600" dirty="0"/>
              <a:t>Risks can be diminished with:</a:t>
            </a:r>
          </a:p>
          <a:p>
            <a:pPr lvl="1" eaLnBrk="1" hangingPunct="1">
              <a:spcBef>
                <a:spcPct val="0"/>
              </a:spcBef>
              <a:spcAft>
                <a:spcPts val="2400"/>
              </a:spcAft>
            </a:pPr>
            <a:r>
              <a:rPr lang="en-US" sz="3200" dirty="0"/>
              <a:t>Common Sense</a:t>
            </a:r>
          </a:p>
          <a:p>
            <a:pPr lvl="1" eaLnBrk="1" hangingPunct="1">
              <a:spcBef>
                <a:spcPct val="0"/>
              </a:spcBef>
              <a:spcAft>
                <a:spcPts val="2400"/>
              </a:spcAft>
            </a:pPr>
            <a:r>
              <a:rPr lang="en-US" sz="3200" dirty="0"/>
              <a:t>A Little Knowledge </a:t>
            </a:r>
          </a:p>
          <a:p>
            <a:pPr lvl="1" eaLnBrk="1" hangingPunct="1">
              <a:spcBef>
                <a:spcPct val="0"/>
              </a:spcBef>
              <a:spcAft>
                <a:spcPts val="2400"/>
              </a:spcAft>
            </a:pPr>
            <a:r>
              <a:rPr lang="en-US" sz="3200" dirty="0"/>
              <a:t>Preventative Measures</a:t>
            </a:r>
            <a:endParaRPr lang="en-US" sz="4000" dirty="0"/>
          </a:p>
        </p:txBody>
      </p:sp>
    </p:spTree>
    <p:extLst>
      <p:ext uri="{BB962C8B-B14F-4D97-AF65-F5344CB8AC3E}">
        <p14:creationId xmlns:p14="http://schemas.microsoft.com/office/powerpoint/2010/main" val="183573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defRPr/>
            </a:pPr>
            <a:endParaRPr lang="en-US" dirty="0"/>
          </a:p>
        </p:txBody>
      </p:sp>
      <p:sp>
        <p:nvSpPr>
          <p:cNvPr id="18435" name="Content Placeholder 2"/>
          <p:cNvSpPr>
            <a:spLocks noGrp="1"/>
          </p:cNvSpPr>
          <p:nvPr>
            <p:ph idx="1"/>
          </p:nvPr>
        </p:nvSpPr>
        <p:spPr/>
        <p:txBody>
          <a:bodyPr/>
          <a:lstStyle/>
          <a:p>
            <a:pPr algn="ctr" eaLnBrk="1" hangingPunct="1">
              <a:buFont typeface="Arial" pitchFamily="34" charset="0"/>
              <a:buNone/>
            </a:pPr>
            <a:endParaRPr lang="en-US" dirty="0"/>
          </a:p>
          <a:p>
            <a:pPr algn="ctr" eaLnBrk="1" hangingPunct="1">
              <a:buFont typeface="Arial" pitchFamily="34" charset="0"/>
              <a:buNone/>
            </a:pPr>
            <a:endParaRPr lang="en-US" sz="4000" dirty="0"/>
          </a:p>
          <a:p>
            <a:pPr algn="ctr" eaLnBrk="1" hangingPunct="1">
              <a:buFont typeface="Arial" pitchFamily="34" charset="0"/>
              <a:buNone/>
            </a:pPr>
            <a:endParaRPr lang="en-US" sz="4000" dirty="0"/>
          </a:p>
          <a:p>
            <a:pPr algn="ctr" eaLnBrk="1" hangingPunct="1">
              <a:buFont typeface="Arial" pitchFamily="34" charset="0"/>
              <a:buNone/>
            </a:pPr>
            <a:endParaRPr lang="en-US" sz="4000" dirty="0"/>
          </a:p>
          <a:p>
            <a:pPr algn="ctr" eaLnBrk="1" hangingPunct="1">
              <a:buFont typeface="Arial" pitchFamily="34" charset="0"/>
              <a:buNone/>
            </a:pPr>
            <a:endParaRPr lang="en-US" sz="4000" dirty="0"/>
          </a:p>
          <a:p>
            <a:pPr algn="ctr" eaLnBrk="1" hangingPunct="1">
              <a:buFont typeface="Arial" pitchFamily="34" charset="0"/>
              <a:buNone/>
            </a:pPr>
            <a:endParaRPr lang="en-US" sz="2400" dirty="0"/>
          </a:p>
          <a:p>
            <a:pPr algn="ctr" eaLnBrk="1" hangingPunct="1">
              <a:buFont typeface="Arial" pitchFamily="34" charset="0"/>
              <a:buNone/>
            </a:pPr>
            <a:r>
              <a:rPr lang="en-US" sz="3600" dirty="0"/>
              <a:t>“Every system, every technology, every document has a flaw somewhere.”</a:t>
            </a:r>
          </a:p>
          <a:p>
            <a:pPr eaLnBrk="1" hangingPunct="1">
              <a:buFont typeface="Arial" pitchFamily="34" charset="0"/>
              <a:buNone/>
            </a:pPr>
            <a:r>
              <a:rPr lang="en-US" sz="2400" dirty="0"/>
              <a:t>- Frank Abagnale</a:t>
            </a:r>
          </a:p>
        </p:txBody>
      </p:sp>
      <p:pic>
        <p:nvPicPr>
          <p:cNvPr id="18436" name="Picture 5" descr="Catch Me if You Can movie reference.  Picture of Leonardo DiCaprio talking with the real Frank Abagn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81000"/>
            <a:ext cx="5486400" cy="4572000"/>
          </a:xfrm>
          <a:prstGeom prst="rect">
            <a:avLst/>
          </a:prstGeom>
          <a:noFill/>
          <a:ln w="9525">
            <a:noFill/>
            <a:miter lim="800000"/>
            <a:headEnd/>
            <a:tailEnd/>
          </a:ln>
        </p:spPr>
      </p:pic>
    </p:spTree>
    <p:extLst>
      <p:ext uri="{BB962C8B-B14F-4D97-AF65-F5344CB8AC3E}">
        <p14:creationId xmlns:p14="http://schemas.microsoft.com/office/powerpoint/2010/main" val="110424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p:txBody>
          <a:bodyPr/>
          <a:lstStyle/>
          <a:p>
            <a:pPr algn="ctr">
              <a:buFont typeface="Wingdings" pitchFamily="2" charset="2"/>
              <a:buNone/>
            </a:pPr>
            <a:endParaRPr lang="en-US" sz="4800" dirty="0"/>
          </a:p>
          <a:p>
            <a:pPr algn="ctr">
              <a:buFont typeface="Wingdings" pitchFamily="2" charset="2"/>
              <a:buNone/>
            </a:pPr>
            <a:r>
              <a:rPr lang="en-US" sz="4800" dirty="0"/>
              <a:t>How secure are passwords?</a:t>
            </a:r>
          </a:p>
        </p:txBody>
      </p:sp>
      <p:sp>
        <p:nvSpPr>
          <p:cNvPr id="467971" name="Rectangle 3"/>
          <p:cNvSpPr>
            <a:spLocks noGrp="1" noChangeArrowheads="1"/>
          </p:cNvSpPr>
          <p:nvPr>
            <p:ph type="title"/>
          </p:nvPr>
        </p:nvSpPr>
        <p:spPr>
          <a:xfrm>
            <a:off x="317500" y="160338"/>
            <a:ext cx="8566150" cy="895350"/>
          </a:xfrm>
        </p:spPr>
        <p:txBody>
          <a:bodyPr/>
          <a:lstStyle/>
          <a:p>
            <a:pPr>
              <a:defRPr/>
            </a:pPr>
            <a:endParaRPr lang="en-US" dirty="0"/>
          </a:p>
        </p:txBody>
      </p:sp>
    </p:spTree>
    <p:extLst>
      <p:ext uri="{BB962C8B-B14F-4D97-AF65-F5344CB8AC3E}">
        <p14:creationId xmlns:p14="http://schemas.microsoft.com/office/powerpoint/2010/main" val="80949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eat your password like your toothb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82" y="2115151"/>
            <a:ext cx="8372475" cy="33432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81000" y="88900"/>
            <a:ext cx="8305800" cy="914400"/>
          </a:xfrm>
        </p:spPr>
        <p:txBody>
          <a:bodyPr/>
          <a:lstStyle/>
          <a:p>
            <a:pPr eaLnBrk="1" hangingPunct="1">
              <a:defRPr/>
            </a:pPr>
            <a:r>
              <a:rPr lang="en-US" dirty="0"/>
              <a:t>How secure are passwords?</a:t>
            </a:r>
          </a:p>
        </p:txBody>
      </p:sp>
      <p:sp>
        <p:nvSpPr>
          <p:cNvPr id="2" name="Rectangle 1">
            <a:extLst>
              <a:ext uri="{FF2B5EF4-FFF2-40B4-BE49-F238E27FC236}">
                <a16:creationId xmlns:a16="http://schemas.microsoft.com/office/drawing/2014/main" id="{95097BDB-5A61-4352-AE3E-5BE3554B6F0E}"/>
              </a:ext>
            </a:extLst>
          </p:cNvPr>
          <p:cNvSpPr/>
          <p:nvPr/>
        </p:nvSpPr>
        <p:spPr>
          <a:xfrm>
            <a:off x="381000" y="5739280"/>
            <a:ext cx="8305800" cy="461665"/>
          </a:xfrm>
          <a:prstGeom prst="rect">
            <a:avLst/>
          </a:prstGeom>
        </p:spPr>
        <p:txBody>
          <a:bodyPr wrap="square">
            <a:spAutoFit/>
          </a:bodyPr>
          <a:lstStyle/>
          <a:p>
            <a:pPr algn="ctr"/>
            <a:r>
              <a:rPr lang="en-US" dirty="0">
                <a:latin typeface="+mn-lt"/>
              </a:rPr>
              <a:t>https://www.security.org/how-secure-is-my-password/</a:t>
            </a:r>
          </a:p>
        </p:txBody>
      </p:sp>
    </p:spTree>
    <p:extLst>
      <p:ext uri="{BB962C8B-B14F-4D97-AF65-F5344CB8AC3E}">
        <p14:creationId xmlns:p14="http://schemas.microsoft.com/office/powerpoint/2010/main" val="3317416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US" dirty="0"/>
              <a:t>Password Recommendations</a:t>
            </a:r>
          </a:p>
        </p:txBody>
      </p:sp>
      <p:sp>
        <p:nvSpPr>
          <p:cNvPr id="45059" name="Content Placeholder 2"/>
          <p:cNvSpPr>
            <a:spLocks noGrp="1"/>
          </p:cNvSpPr>
          <p:nvPr>
            <p:ph idx="1"/>
          </p:nvPr>
        </p:nvSpPr>
        <p:spPr>
          <a:xfrm>
            <a:off x="381000" y="1567543"/>
            <a:ext cx="8401878" cy="4873014"/>
          </a:xfrm>
        </p:spPr>
        <p:txBody>
          <a:bodyPr/>
          <a:lstStyle/>
          <a:p>
            <a:pPr eaLnBrk="1" hangingPunct="1">
              <a:spcBef>
                <a:spcPts val="450"/>
              </a:spcBef>
              <a:spcAft>
                <a:spcPts val="0"/>
              </a:spcAft>
            </a:pPr>
            <a:r>
              <a:rPr lang="en-US" sz="3200" dirty="0"/>
              <a:t>Enable Multi-factor Authentication</a:t>
            </a:r>
          </a:p>
          <a:p>
            <a:pPr eaLnBrk="1" hangingPunct="1">
              <a:spcBef>
                <a:spcPts val="450"/>
              </a:spcBef>
              <a:spcAft>
                <a:spcPts val="0"/>
              </a:spcAft>
            </a:pPr>
            <a:r>
              <a:rPr lang="en-US" sz="3200" dirty="0"/>
              <a:t>&gt;16 characters, mixed case, symbols, alphanumeric</a:t>
            </a:r>
          </a:p>
          <a:p>
            <a:pPr eaLnBrk="1" hangingPunct="1">
              <a:spcBef>
                <a:spcPts val="450"/>
              </a:spcBef>
              <a:spcAft>
                <a:spcPts val="0"/>
              </a:spcAft>
            </a:pPr>
            <a:r>
              <a:rPr lang="en-US" sz="3200" dirty="0"/>
              <a:t>Create long and memorable passwords with a passphrase</a:t>
            </a:r>
          </a:p>
          <a:p>
            <a:pPr eaLnBrk="1" hangingPunct="1">
              <a:spcBef>
                <a:spcPts val="450"/>
              </a:spcBef>
              <a:spcAft>
                <a:spcPts val="0"/>
              </a:spcAft>
            </a:pPr>
            <a:r>
              <a:rPr lang="en-US" sz="3200" dirty="0"/>
              <a:t>Use different passwords as much as possible - especially for critical accounts</a:t>
            </a:r>
          </a:p>
          <a:p>
            <a:pPr eaLnBrk="1" hangingPunct="1">
              <a:spcBef>
                <a:spcPts val="450"/>
              </a:spcBef>
              <a:spcAft>
                <a:spcPts val="0"/>
              </a:spcAft>
            </a:pPr>
            <a:r>
              <a:rPr lang="en-US" sz="3200" dirty="0"/>
              <a:t>Consider using a password manager</a:t>
            </a:r>
          </a:p>
        </p:txBody>
      </p:sp>
    </p:spTree>
    <p:extLst>
      <p:ext uri="{BB962C8B-B14F-4D97-AF65-F5344CB8AC3E}">
        <p14:creationId xmlns:p14="http://schemas.microsoft.com/office/powerpoint/2010/main" val="189728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Overview</a:t>
            </a:r>
          </a:p>
        </p:txBody>
      </p:sp>
      <p:sp>
        <p:nvSpPr>
          <p:cNvPr id="6147" name="Rectangle 3"/>
          <p:cNvSpPr>
            <a:spLocks noGrp="1" noChangeArrowheads="1"/>
          </p:cNvSpPr>
          <p:nvPr>
            <p:ph type="body" idx="1"/>
          </p:nvPr>
        </p:nvSpPr>
        <p:spPr>
          <a:xfrm>
            <a:off x="381000" y="1301049"/>
            <a:ext cx="8534400" cy="4252452"/>
          </a:xfrm>
        </p:spPr>
        <p:txBody>
          <a:bodyPr/>
          <a:lstStyle/>
          <a:p>
            <a:pPr>
              <a:spcBef>
                <a:spcPts val="1200"/>
              </a:spcBef>
              <a:spcAft>
                <a:spcPts val="600"/>
              </a:spcAft>
            </a:pPr>
            <a:r>
              <a:rPr lang="en-US" altLang="zh-TW" sz="3600" dirty="0">
                <a:ea typeface="PMingLiU" panose="02020500000000000000" pitchFamily="18" charset="-120"/>
              </a:rPr>
              <a:t>Ethics and Intellectual Property</a:t>
            </a:r>
          </a:p>
          <a:p>
            <a:pPr>
              <a:spcBef>
                <a:spcPts val="1200"/>
              </a:spcBef>
              <a:spcAft>
                <a:spcPts val="600"/>
              </a:spcAft>
            </a:pPr>
            <a:r>
              <a:rPr lang="en-US" altLang="zh-TW" sz="3600" dirty="0">
                <a:ea typeface="PMingLiU" panose="02020500000000000000" pitchFamily="18" charset="-120"/>
              </a:rPr>
              <a:t>Data Breaches</a:t>
            </a:r>
          </a:p>
          <a:p>
            <a:pPr>
              <a:spcBef>
                <a:spcPts val="1200"/>
              </a:spcBef>
              <a:spcAft>
                <a:spcPts val="600"/>
              </a:spcAft>
            </a:pPr>
            <a:r>
              <a:rPr lang="en-US" altLang="zh-TW" sz="3600" dirty="0">
                <a:ea typeface="PMingLiU" panose="02020500000000000000" pitchFamily="18" charset="-120"/>
              </a:rPr>
              <a:t>Cybersecurity Mindset</a:t>
            </a:r>
          </a:p>
          <a:p>
            <a:pPr>
              <a:spcBef>
                <a:spcPts val="1200"/>
              </a:spcBef>
              <a:spcAft>
                <a:spcPts val="600"/>
              </a:spcAft>
            </a:pPr>
            <a:r>
              <a:rPr lang="en-US" altLang="zh-TW" sz="3600" dirty="0">
                <a:ea typeface="PMingLiU" panose="02020500000000000000" pitchFamily="18" charset="-120"/>
              </a:rPr>
              <a:t>CIA Triad</a:t>
            </a:r>
            <a:endParaRPr lang="en-US" altLang="zh-TW" sz="3200" dirty="0">
              <a:ea typeface="PMingLiU" panose="02020500000000000000" pitchFamily="18" charset="-120"/>
            </a:endParaRPr>
          </a:p>
          <a:p>
            <a:pPr>
              <a:spcBef>
                <a:spcPts val="1200"/>
              </a:spcBef>
              <a:spcAft>
                <a:spcPts val="600"/>
              </a:spcAft>
            </a:pPr>
            <a:r>
              <a:rPr lang="en-US" altLang="zh-TW" sz="3600" dirty="0">
                <a:ea typeface="PMingLiU" panose="02020500000000000000" pitchFamily="18" charset="-120"/>
              </a:rPr>
              <a:t>Cybersecurity Threats</a:t>
            </a:r>
          </a:p>
          <a:p>
            <a:pPr>
              <a:spcBef>
                <a:spcPts val="1200"/>
              </a:spcBef>
              <a:spcAft>
                <a:spcPts val="600"/>
              </a:spcAft>
            </a:pPr>
            <a:r>
              <a:rPr lang="en-US" altLang="zh-TW" sz="3600" dirty="0">
                <a:ea typeface="PMingLiU" panose="02020500000000000000" pitchFamily="18" charset="-120"/>
              </a:rPr>
              <a:t>Cybersecurity Best Practices</a:t>
            </a:r>
          </a:p>
        </p:txBody>
      </p:sp>
    </p:spTree>
    <p:extLst>
      <p:ext uri="{BB962C8B-B14F-4D97-AF65-F5344CB8AC3E}">
        <p14:creationId xmlns:p14="http://schemas.microsoft.com/office/powerpoint/2010/main" val="388209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en-US" dirty="0"/>
              <a:t>Having a Proper Cybersecurity Mindset</a:t>
            </a:r>
          </a:p>
        </p:txBody>
      </p:sp>
      <p:sp>
        <p:nvSpPr>
          <p:cNvPr id="3" name="Content Placeholder 2"/>
          <p:cNvSpPr>
            <a:spLocks noGrp="1"/>
          </p:cNvSpPr>
          <p:nvPr>
            <p:ph idx="1"/>
          </p:nvPr>
        </p:nvSpPr>
        <p:spPr>
          <a:xfrm>
            <a:off x="231775" y="1460500"/>
            <a:ext cx="8656638" cy="4851400"/>
          </a:xfrm>
        </p:spPr>
        <p:txBody>
          <a:bodyPr/>
          <a:lstStyle/>
          <a:p>
            <a:pPr eaLnBrk="1" hangingPunct="1">
              <a:spcBef>
                <a:spcPct val="0"/>
              </a:spcBef>
              <a:spcAft>
                <a:spcPts val="2400"/>
              </a:spcAft>
            </a:pPr>
            <a:r>
              <a:rPr lang="en-US" sz="3600" dirty="0">
                <a:solidFill>
                  <a:schemeClr val="accent3">
                    <a:lumMod val="85000"/>
                  </a:schemeClr>
                </a:solidFill>
              </a:rPr>
              <a:t>There is no such thing as 100% security</a:t>
            </a:r>
          </a:p>
          <a:p>
            <a:pPr eaLnBrk="1" hangingPunct="1">
              <a:spcBef>
                <a:spcPct val="0"/>
              </a:spcBef>
              <a:spcAft>
                <a:spcPts val="2400"/>
              </a:spcAft>
            </a:pPr>
            <a:r>
              <a:rPr lang="en-US" sz="3600" dirty="0"/>
              <a:t>People are the weakest link in security</a:t>
            </a:r>
          </a:p>
          <a:p>
            <a:pPr eaLnBrk="1" hangingPunct="1">
              <a:spcBef>
                <a:spcPct val="0"/>
              </a:spcBef>
              <a:spcAft>
                <a:spcPts val="2400"/>
              </a:spcAft>
            </a:pPr>
            <a:r>
              <a:rPr lang="en-US" sz="3600" dirty="0">
                <a:solidFill>
                  <a:schemeClr val="accent3">
                    <a:lumMod val="85000"/>
                  </a:schemeClr>
                </a:solidFill>
              </a:rPr>
              <a:t>Risks can be diminished with:</a:t>
            </a:r>
          </a:p>
          <a:p>
            <a:pPr lvl="1" eaLnBrk="1" hangingPunct="1">
              <a:spcBef>
                <a:spcPct val="0"/>
              </a:spcBef>
              <a:spcAft>
                <a:spcPts val="2400"/>
              </a:spcAft>
            </a:pPr>
            <a:r>
              <a:rPr lang="en-US" sz="3200" dirty="0">
                <a:solidFill>
                  <a:schemeClr val="accent3">
                    <a:lumMod val="85000"/>
                  </a:schemeClr>
                </a:solidFill>
              </a:rPr>
              <a:t>Common Sense</a:t>
            </a:r>
          </a:p>
          <a:p>
            <a:pPr lvl="1" eaLnBrk="1" hangingPunct="1">
              <a:spcBef>
                <a:spcPct val="0"/>
              </a:spcBef>
              <a:spcAft>
                <a:spcPts val="2400"/>
              </a:spcAft>
            </a:pPr>
            <a:r>
              <a:rPr lang="en-US" sz="3200" dirty="0">
                <a:solidFill>
                  <a:schemeClr val="accent3">
                    <a:lumMod val="85000"/>
                  </a:schemeClr>
                </a:solidFill>
              </a:rPr>
              <a:t>A Little Knowledge </a:t>
            </a:r>
          </a:p>
          <a:p>
            <a:pPr lvl="1" eaLnBrk="1" hangingPunct="1">
              <a:spcBef>
                <a:spcPct val="0"/>
              </a:spcBef>
              <a:spcAft>
                <a:spcPts val="2400"/>
              </a:spcAft>
            </a:pPr>
            <a:r>
              <a:rPr lang="en-US" sz="3200" dirty="0">
                <a:solidFill>
                  <a:schemeClr val="accent3">
                    <a:lumMod val="85000"/>
                  </a:schemeClr>
                </a:solidFill>
              </a:rPr>
              <a:t>Preventative Measures</a:t>
            </a:r>
            <a:endParaRPr lang="en-US" sz="4000" dirty="0">
              <a:solidFill>
                <a:schemeClr val="accent3">
                  <a:lumMod val="85000"/>
                </a:schemeClr>
              </a:solidFill>
            </a:endParaRPr>
          </a:p>
        </p:txBody>
      </p:sp>
    </p:spTree>
    <p:extLst>
      <p:ext uri="{BB962C8B-B14F-4D97-AF65-F5344CB8AC3E}">
        <p14:creationId xmlns:p14="http://schemas.microsoft.com/office/powerpoint/2010/main" val="266757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defRPr/>
            </a:pPr>
            <a:r>
              <a:rPr lang="en-US" dirty="0"/>
              <a:t>Social Engineering</a:t>
            </a:r>
          </a:p>
        </p:txBody>
      </p:sp>
      <p:sp>
        <p:nvSpPr>
          <p:cNvPr id="19459" name="Content Placeholder 2"/>
          <p:cNvSpPr>
            <a:spLocks noGrp="1"/>
          </p:cNvSpPr>
          <p:nvPr>
            <p:ph idx="1"/>
          </p:nvPr>
        </p:nvSpPr>
        <p:spPr>
          <a:xfrm>
            <a:off x="134755" y="1460500"/>
            <a:ext cx="8922618" cy="4851400"/>
          </a:xfrm>
        </p:spPr>
        <p:txBody>
          <a:bodyPr/>
          <a:lstStyle/>
          <a:p>
            <a:pPr eaLnBrk="1" hangingPunct="1">
              <a:buFont typeface="Arial" pitchFamily="34" charset="0"/>
              <a:buNone/>
            </a:pPr>
            <a:r>
              <a:rPr lang="en-US" sz="4000" dirty="0"/>
              <a:t>“You could spend a fortune purchasing technology and services, and your network infrastructure could still remain vulnerable to old-fashioned manipulation.”</a:t>
            </a:r>
          </a:p>
          <a:p>
            <a:pPr eaLnBrk="1" hangingPunct="1">
              <a:buFont typeface="Arial" pitchFamily="34" charset="0"/>
              <a:buNone/>
            </a:pPr>
            <a:endParaRPr lang="en-US" sz="2400" dirty="0"/>
          </a:p>
          <a:p>
            <a:pPr eaLnBrk="1" hangingPunct="1">
              <a:buFont typeface="Arial" pitchFamily="34" charset="0"/>
              <a:buNone/>
            </a:pPr>
            <a:r>
              <a:rPr lang="en-US" sz="2400" dirty="0"/>
              <a:t>- Kevin Mitnick</a:t>
            </a:r>
          </a:p>
        </p:txBody>
      </p:sp>
    </p:spTree>
    <p:extLst>
      <p:ext uri="{BB962C8B-B14F-4D97-AF65-F5344CB8AC3E}">
        <p14:creationId xmlns:p14="http://schemas.microsoft.com/office/powerpoint/2010/main" val="404516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defRPr/>
            </a:pPr>
            <a:r>
              <a:rPr lang="en-US" dirty="0"/>
              <a:t>Receipt for your payment</a:t>
            </a:r>
          </a:p>
        </p:txBody>
      </p:sp>
      <p:graphicFrame>
        <p:nvGraphicFramePr>
          <p:cNvPr id="6" name="Table 5"/>
          <p:cNvGraphicFramePr>
            <a:graphicFrameLocks noGrp="1"/>
          </p:cNvGraphicFramePr>
          <p:nvPr>
            <p:extLst>
              <p:ext uri="{D42A27DB-BD31-4B8C-83A1-F6EECF244321}">
                <p14:modId xmlns:p14="http://schemas.microsoft.com/office/powerpoint/2010/main" val="442657314"/>
              </p:ext>
            </p:extLst>
          </p:nvPr>
        </p:nvGraphicFramePr>
        <p:xfrm>
          <a:off x="484909" y="1397000"/>
          <a:ext cx="8285018" cy="5170055"/>
        </p:xfrm>
        <a:graphic>
          <a:graphicData uri="http://schemas.openxmlformats.org/drawingml/2006/table">
            <a:tbl>
              <a:tblPr rtl="1"/>
              <a:tblGrid>
                <a:gridCol w="8285018">
                  <a:extLst>
                    <a:ext uri="{9D8B030D-6E8A-4147-A177-3AD203B41FA5}">
                      <a16:colId xmlns:a16="http://schemas.microsoft.com/office/drawing/2014/main" val="20000"/>
                    </a:ext>
                  </a:extLst>
                </a:gridCol>
              </a:tblGrid>
              <a:tr h="5170055">
                <a:tc>
                  <a:txBody>
                    <a:bodyPr/>
                    <a:lstStyle/>
                    <a:p>
                      <a:pPr marL="0" marR="0" rtl="0"/>
                      <a:r>
                        <a:rPr lang="en-US" sz="2800" dirty="0">
                          <a:solidFill>
                            <a:schemeClr val="tx1"/>
                          </a:solidFill>
                          <a:latin typeface="Arial"/>
                          <a:ea typeface="Calibri"/>
                        </a:rPr>
                        <a:t>Dear International Rebates,</a:t>
                      </a:r>
                    </a:p>
                    <a:p>
                      <a:pPr marL="0" marR="0" rtl="0"/>
                      <a:br>
                        <a:rPr lang="en-US" sz="2800" dirty="0">
                          <a:solidFill>
                            <a:schemeClr val="tx1"/>
                          </a:solidFill>
                          <a:latin typeface="Arial"/>
                          <a:ea typeface="Calibri"/>
                        </a:rPr>
                      </a:br>
                      <a:r>
                        <a:rPr lang="en-US" sz="2800" dirty="0">
                          <a:solidFill>
                            <a:schemeClr val="tx1"/>
                          </a:solidFill>
                          <a:latin typeface="Arial"/>
                          <a:ea typeface="Calibri"/>
                        </a:rPr>
                        <a:t>This email confirms that you, have paid </a:t>
                      </a:r>
                      <a:r>
                        <a:rPr lang="en-US" sz="2800" u="sng" dirty="0">
                          <a:solidFill>
                            <a:schemeClr val="tx1"/>
                          </a:solidFill>
                          <a:latin typeface="Arial"/>
                          <a:ea typeface="Calibri"/>
                        </a:rPr>
                        <a:t>info@blogistics.com</a:t>
                      </a:r>
                      <a:r>
                        <a:rPr lang="en-US" sz="2800" dirty="0">
                          <a:solidFill>
                            <a:schemeClr val="tx1"/>
                          </a:solidFill>
                          <a:latin typeface="Arial"/>
                          <a:ea typeface="Calibri"/>
                        </a:rPr>
                        <a:t> $520.00 USD using your credit card.  If you haven't authorized this charge, press </a:t>
                      </a:r>
                      <a:r>
                        <a:rPr lang="en-US" sz="2800" b="1" u="sng" dirty="0">
                          <a:solidFill>
                            <a:schemeClr val="tx1"/>
                          </a:solidFill>
                          <a:latin typeface="Arial"/>
                          <a:ea typeface="Calibri"/>
                        </a:rPr>
                        <a:t>cancel payment</a:t>
                      </a:r>
                      <a:r>
                        <a:rPr lang="en-US" sz="2800" dirty="0">
                          <a:solidFill>
                            <a:schemeClr val="tx1"/>
                          </a:solidFill>
                          <a:latin typeface="Arial"/>
                          <a:ea typeface="Calibri"/>
                        </a:rPr>
                        <a:t> and get a full refund.</a:t>
                      </a:r>
                    </a:p>
                    <a:p>
                      <a:pPr marL="0" marR="0" rtl="0"/>
                      <a:endParaRPr lang="en-US" sz="2800" dirty="0">
                        <a:solidFill>
                          <a:schemeClr val="tx1"/>
                        </a:solidFill>
                        <a:latin typeface="Times New Roman"/>
                        <a:ea typeface="Calibri"/>
                      </a:endParaRPr>
                    </a:p>
                    <a:p>
                      <a:pPr marL="0" marR="0" rtl="0"/>
                      <a:r>
                        <a:rPr lang="en-US" sz="2800" dirty="0">
                          <a:solidFill>
                            <a:schemeClr val="tx1"/>
                          </a:solidFill>
                          <a:latin typeface="Arial"/>
                          <a:ea typeface="Calibri"/>
                        </a:rPr>
                        <a:t>Charge will appear on your credit card statement as '</a:t>
                      </a:r>
                      <a:r>
                        <a:rPr lang="en-US" sz="2800" u="none" strike="noStrike" dirty="0">
                          <a:solidFill>
                            <a:schemeClr val="tx1"/>
                          </a:solidFill>
                          <a:latin typeface="Arial"/>
                          <a:ea typeface="Calibri"/>
                        </a:rPr>
                        <a:t>blogistics</a:t>
                      </a:r>
                      <a:r>
                        <a:rPr lang="en-US" sz="2800" dirty="0">
                          <a:solidFill>
                            <a:schemeClr val="tx1"/>
                          </a:solidFill>
                          <a:latin typeface="Arial"/>
                          <a:ea typeface="Calibri"/>
                        </a:rPr>
                        <a:t>' payment sent to </a:t>
                      </a:r>
                      <a:r>
                        <a:rPr lang="en-US" sz="2800" u="sng" dirty="0">
                          <a:solidFill>
                            <a:schemeClr val="tx1"/>
                          </a:solidFill>
                          <a:latin typeface="Arial"/>
                          <a:ea typeface="Calibri"/>
                        </a:rPr>
                        <a:t>info@blogistics.com</a:t>
                      </a:r>
                    </a:p>
                    <a:p>
                      <a:pPr marL="0" marR="0" rtl="0"/>
                      <a:endParaRPr lang="en-US" sz="2800" dirty="0">
                        <a:solidFill>
                          <a:schemeClr val="tx1"/>
                        </a:solidFill>
                        <a:latin typeface="Times New Roman"/>
                        <a:ea typeface="Calibri"/>
                      </a:endParaRPr>
                    </a:p>
                    <a:p>
                      <a:pPr marL="0" marR="0" rtl="0"/>
                      <a:r>
                        <a:rPr lang="en-US" sz="2800" b="1" u="sng" dirty="0">
                          <a:solidFill>
                            <a:schemeClr val="tx1"/>
                          </a:solidFill>
                          <a:latin typeface="Arial"/>
                          <a:ea typeface="Calibri"/>
                        </a:rPr>
                        <a:t>Cancel Payment </a:t>
                      </a:r>
                    </a:p>
                    <a:p>
                      <a:pPr marL="0" marR="0" rtl="0"/>
                      <a:endParaRPr lang="en-US" sz="2800" dirty="0">
                        <a:solidFill>
                          <a:schemeClr val="tx1"/>
                        </a:solidFill>
                        <a:latin typeface="Times New Roman"/>
                        <a:ea typeface="Calibri"/>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7629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defRPr/>
            </a:pPr>
            <a:r>
              <a:rPr lang="en-US" dirty="0"/>
              <a:t>Faculty Message Phishing</a:t>
            </a:r>
          </a:p>
        </p:txBody>
      </p:sp>
      <p:pic>
        <p:nvPicPr>
          <p:cNvPr id="4098" name="Picture 2" descr="Phishing ema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6"/>
          <a:stretch/>
        </p:blipFill>
        <p:spPr bwMode="auto">
          <a:xfrm>
            <a:off x="-42922" y="1665170"/>
            <a:ext cx="9153643" cy="397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110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defRPr/>
            </a:pPr>
            <a:r>
              <a:rPr lang="en-US" dirty="0"/>
              <a:t>Phishing &amp; Spear Phishing</a:t>
            </a:r>
          </a:p>
        </p:txBody>
      </p:sp>
      <p:sp>
        <p:nvSpPr>
          <p:cNvPr id="20483" name="Content Placeholder 2"/>
          <p:cNvSpPr>
            <a:spLocks noGrp="1"/>
          </p:cNvSpPr>
          <p:nvPr>
            <p:ph idx="1"/>
          </p:nvPr>
        </p:nvSpPr>
        <p:spPr>
          <a:xfrm>
            <a:off x="157163" y="1460500"/>
            <a:ext cx="8672512" cy="4851400"/>
          </a:xfrm>
        </p:spPr>
        <p:txBody>
          <a:bodyPr/>
          <a:lstStyle/>
          <a:p>
            <a:pPr>
              <a:spcBef>
                <a:spcPts val="600"/>
              </a:spcBef>
              <a:spcAft>
                <a:spcPts val="600"/>
              </a:spcAft>
            </a:pPr>
            <a:r>
              <a:rPr lang="en-US" sz="3600" dirty="0"/>
              <a:t>Goals of phishing emails</a:t>
            </a:r>
          </a:p>
          <a:p>
            <a:pPr lvl="1">
              <a:spcBef>
                <a:spcPts val="600"/>
              </a:spcBef>
              <a:spcAft>
                <a:spcPts val="600"/>
              </a:spcAft>
            </a:pPr>
            <a:r>
              <a:rPr lang="en-US" sz="3200" dirty="0"/>
              <a:t>Recipient responds with personal information</a:t>
            </a:r>
          </a:p>
          <a:p>
            <a:pPr lvl="1">
              <a:spcBef>
                <a:spcPts val="600"/>
              </a:spcBef>
              <a:spcAft>
                <a:spcPts val="600"/>
              </a:spcAft>
            </a:pPr>
            <a:r>
              <a:rPr lang="en-US" sz="3200" dirty="0"/>
              <a:t>Recipient clicks on a link</a:t>
            </a:r>
          </a:p>
          <a:p>
            <a:pPr lvl="1">
              <a:spcBef>
                <a:spcPts val="600"/>
              </a:spcBef>
              <a:spcAft>
                <a:spcPts val="600"/>
              </a:spcAft>
            </a:pPr>
            <a:r>
              <a:rPr lang="en-US" sz="3200" dirty="0"/>
              <a:t>Recipient opens an attached file</a:t>
            </a:r>
          </a:p>
          <a:p>
            <a:pPr lvl="1">
              <a:spcBef>
                <a:spcPts val="600"/>
              </a:spcBef>
              <a:spcAft>
                <a:spcPts val="600"/>
              </a:spcAft>
            </a:pPr>
            <a:r>
              <a:rPr lang="en-US" sz="3200" dirty="0"/>
              <a:t>Recipient performs some action (wire transfer)</a:t>
            </a:r>
          </a:p>
        </p:txBody>
      </p:sp>
    </p:spTree>
    <p:extLst>
      <p:ext uri="{BB962C8B-B14F-4D97-AF65-F5344CB8AC3E}">
        <p14:creationId xmlns:p14="http://schemas.microsoft.com/office/powerpoint/2010/main" val="1097006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defRPr/>
            </a:pPr>
            <a:r>
              <a:rPr lang="en-US" dirty="0"/>
              <a:t>Protect yourself from Phishing</a:t>
            </a:r>
          </a:p>
        </p:txBody>
      </p:sp>
      <p:sp>
        <p:nvSpPr>
          <p:cNvPr id="33795" name="Content Placeholder 2"/>
          <p:cNvSpPr>
            <a:spLocks noGrp="1"/>
          </p:cNvSpPr>
          <p:nvPr>
            <p:ph idx="1"/>
          </p:nvPr>
        </p:nvSpPr>
        <p:spPr>
          <a:xfrm>
            <a:off x="393700" y="1277938"/>
            <a:ext cx="8293100" cy="5033962"/>
          </a:xfrm>
        </p:spPr>
        <p:txBody>
          <a:bodyPr/>
          <a:lstStyle/>
          <a:p>
            <a:pPr>
              <a:lnSpc>
                <a:spcPct val="150000"/>
              </a:lnSpc>
              <a:spcBef>
                <a:spcPct val="0"/>
              </a:spcBef>
              <a:spcAft>
                <a:spcPts val="600"/>
              </a:spcAft>
            </a:pPr>
            <a:r>
              <a:rPr lang="en-US" dirty="0"/>
              <a:t>Be on the alert for email spoofing</a:t>
            </a:r>
          </a:p>
          <a:p>
            <a:pPr>
              <a:lnSpc>
                <a:spcPct val="150000"/>
              </a:lnSpc>
              <a:spcBef>
                <a:spcPct val="0"/>
              </a:spcBef>
              <a:spcAft>
                <a:spcPts val="600"/>
              </a:spcAft>
            </a:pPr>
            <a:r>
              <a:rPr lang="en-US" dirty="0"/>
              <a:t>Stay calm and use common sense</a:t>
            </a:r>
          </a:p>
          <a:p>
            <a:pPr>
              <a:lnSpc>
                <a:spcPct val="150000"/>
              </a:lnSpc>
              <a:spcBef>
                <a:spcPct val="0"/>
              </a:spcBef>
              <a:spcAft>
                <a:spcPts val="600"/>
              </a:spcAft>
            </a:pPr>
            <a:r>
              <a:rPr lang="en-US" dirty="0"/>
              <a:t>Be suspicious if asked for personal information</a:t>
            </a:r>
          </a:p>
          <a:p>
            <a:pPr>
              <a:lnSpc>
                <a:spcPct val="150000"/>
              </a:lnSpc>
              <a:spcBef>
                <a:spcPct val="0"/>
              </a:spcBef>
              <a:spcAft>
                <a:spcPts val="600"/>
              </a:spcAft>
            </a:pPr>
            <a:r>
              <a:rPr lang="en-US" dirty="0"/>
              <a:t>Don’t click any links in the email message!</a:t>
            </a:r>
          </a:p>
          <a:p>
            <a:pPr>
              <a:lnSpc>
                <a:spcPct val="150000"/>
              </a:lnSpc>
              <a:spcBef>
                <a:spcPct val="0"/>
              </a:spcBef>
              <a:spcAft>
                <a:spcPts val="600"/>
              </a:spcAft>
            </a:pPr>
            <a:r>
              <a:rPr lang="en-US" dirty="0"/>
              <a:t>Don’t open any file attachments!</a:t>
            </a:r>
          </a:p>
          <a:p>
            <a:pPr>
              <a:lnSpc>
                <a:spcPct val="150000"/>
              </a:lnSpc>
              <a:spcBef>
                <a:spcPct val="0"/>
              </a:spcBef>
              <a:spcAft>
                <a:spcPts val="600"/>
              </a:spcAft>
            </a:pPr>
            <a:r>
              <a:rPr lang="en-US" dirty="0"/>
              <a:t>Call the person or company to verify.  Use a known good contact phone number.</a:t>
            </a:r>
          </a:p>
        </p:txBody>
      </p:sp>
    </p:spTree>
    <p:extLst>
      <p:ext uri="{BB962C8B-B14F-4D97-AF65-F5344CB8AC3E}">
        <p14:creationId xmlns:p14="http://schemas.microsoft.com/office/powerpoint/2010/main" val="373451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endParaRPr lang="en-US" dirty="0"/>
          </a:p>
        </p:txBody>
      </p:sp>
      <p:sp>
        <p:nvSpPr>
          <p:cNvPr id="14339" name="Content Placeholder 2"/>
          <p:cNvSpPr>
            <a:spLocks noGrp="1"/>
          </p:cNvSpPr>
          <p:nvPr>
            <p:ph idx="1"/>
          </p:nvPr>
        </p:nvSpPr>
        <p:spPr/>
        <p:txBody>
          <a:bodyPr/>
          <a:lstStyle/>
          <a:p>
            <a:pPr algn="ctr" eaLnBrk="1" hangingPunct="1">
              <a:buFont typeface="Arial" pitchFamily="34" charset="0"/>
              <a:buNone/>
            </a:pPr>
            <a:r>
              <a:rPr lang="en-US" sz="5400" dirty="0"/>
              <a:t>We wouldn’t be fooled.  Right?</a:t>
            </a:r>
          </a:p>
          <a:p>
            <a:pPr algn="ctr" eaLnBrk="1" hangingPunct="1">
              <a:buFont typeface="Arial" pitchFamily="34" charset="0"/>
              <a:buNone/>
            </a:pPr>
            <a:endParaRPr lang="en-US" sz="5400" dirty="0"/>
          </a:p>
          <a:p>
            <a:pPr algn="ctr" eaLnBrk="1" hangingPunct="1">
              <a:buFont typeface="Arial" pitchFamily="34" charset="0"/>
              <a:buNone/>
            </a:pPr>
            <a:r>
              <a:rPr lang="en-US" sz="5400" dirty="0"/>
              <a:t>But could we be bribed?</a:t>
            </a:r>
          </a:p>
        </p:txBody>
      </p:sp>
    </p:spTree>
    <p:extLst>
      <p:ext uri="{BB962C8B-B14F-4D97-AF65-F5344CB8AC3E}">
        <p14:creationId xmlns:p14="http://schemas.microsoft.com/office/powerpoint/2010/main" val="414181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wipe(down)">
                                      <p:cBhvr>
                                        <p:cTn id="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defRPr/>
            </a:pPr>
            <a:r>
              <a:rPr lang="en-US" dirty="0"/>
              <a:t>Candy Bar for Your Password?</a:t>
            </a:r>
          </a:p>
        </p:txBody>
      </p:sp>
      <p:sp>
        <p:nvSpPr>
          <p:cNvPr id="14339" name="Content Placeholder 2"/>
          <p:cNvSpPr>
            <a:spLocks noGrp="1"/>
          </p:cNvSpPr>
          <p:nvPr>
            <p:ph idx="1"/>
          </p:nvPr>
        </p:nvSpPr>
        <p:spPr>
          <a:xfrm>
            <a:off x="390525" y="1600200"/>
            <a:ext cx="8448675" cy="4525963"/>
          </a:xfrm>
        </p:spPr>
        <p:txBody>
          <a:bodyPr/>
          <a:lstStyle/>
          <a:p>
            <a:pPr eaLnBrk="1" hangingPunct="1"/>
            <a:endParaRPr lang="en-US" sz="3200" dirty="0"/>
          </a:p>
          <a:p>
            <a:pPr eaLnBrk="1" hangingPunct="1"/>
            <a:endParaRPr lang="en-US" sz="3200" dirty="0"/>
          </a:p>
          <a:p>
            <a:pPr eaLnBrk="1" hangingPunct="1"/>
            <a:endParaRPr lang="en-US" sz="3200" dirty="0"/>
          </a:p>
          <a:p>
            <a:pPr eaLnBrk="1" hangingPunct="1"/>
            <a:endParaRPr lang="en-US" sz="3200" dirty="0"/>
          </a:p>
          <a:p>
            <a:pPr eaLnBrk="1" hangingPunct="1"/>
            <a:endParaRPr lang="en-US" sz="3200" dirty="0"/>
          </a:p>
          <a:p>
            <a:pPr eaLnBrk="1" hangingPunct="1"/>
            <a:r>
              <a:rPr lang="en-US" sz="3200" dirty="0"/>
              <a:t>70% of respondents reveal their password in exchange for a bar of chocolate</a:t>
            </a:r>
          </a:p>
          <a:p>
            <a:pPr eaLnBrk="1" hangingPunct="1"/>
            <a:r>
              <a:rPr lang="en-US" sz="3200" dirty="0"/>
              <a:t>34% of respondents offered their password when asked without even needing to be bribed!</a:t>
            </a:r>
          </a:p>
        </p:txBody>
      </p:sp>
      <p:pic>
        <p:nvPicPr>
          <p:cNvPr id="40961" name="Picture 1" descr="Chocolate bar with the words &quot;Password Please&quot; on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219200"/>
            <a:ext cx="5383213" cy="2819400"/>
          </a:xfrm>
          <a:prstGeom prst="rect">
            <a:avLst/>
          </a:prstGeom>
          <a:noFill/>
          <a:ln w="9525">
            <a:noFill/>
            <a:miter lim="800000"/>
            <a:headEnd/>
            <a:tailEnd/>
          </a:ln>
        </p:spPr>
      </p:pic>
    </p:spTree>
    <p:extLst>
      <p:ext uri="{BB962C8B-B14F-4D97-AF65-F5344CB8AC3E}">
        <p14:creationId xmlns:p14="http://schemas.microsoft.com/office/powerpoint/2010/main" val="284623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fade">
                                      <p:cBhvr>
                                        <p:cTn id="7" dur="2000"/>
                                        <p:tgtEl>
                                          <p:spTgt spid="40961"/>
                                        </p:tgtEl>
                                      </p:cBhvr>
                                    </p:animEffect>
                                    <p:anim calcmode="lin" valueType="num">
                                      <p:cBhvr>
                                        <p:cTn id="8" dur="2000" fill="hold"/>
                                        <p:tgtEl>
                                          <p:spTgt spid="40961"/>
                                        </p:tgtEl>
                                        <p:attrNameLst>
                                          <p:attrName>style.rotation</p:attrName>
                                        </p:attrNameLst>
                                      </p:cBhvr>
                                      <p:tavLst>
                                        <p:tav tm="0">
                                          <p:val>
                                            <p:fltVal val="720"/>
                                          </p:val>
                                        </p:tav>
                                        <p:tav tm="100000">
                                          <p:val>
                                            <p:fltVal val="0"/>
                                          </p:val>
                                        </p:tav>
                                      </p:tavLst>
                                    </p:anim>
                                    <p:anim calcmode="lin" valueType="num">
                                      <p:cBhvr>
                                        <p:cTn id="9" dur="2000" fill="hold"/>
                                        <p:tgtEl>
                                          <p:spTgt spid="40961"/>
                                        </p:tgtEl>
                                        <p:attrNameLst>
                                          <p:attrName>ppt_h</p:attrName>
                                        </p:attrNameLst>
                                      </p:cBhvr>
                                      <p:tavLst>
                                        <p:tav tm="0">
                                          <p:val>
                                            <p:fltVal val="0"/>
                                          </p:val>
                                        </p:tav>
                                        <p:tav tm="100000">
                                          <p:val>
                                            <p:strVal val="#ppt_h"/>
                                          </p:val>
                                        </p:tav>
                                      </p:tavLst>
                                    </p:anim>
                                    <p:anim calcmode="lin" valueType="num">
                                      <p:cBhvr>
                                        <p:cTn id="10" dur="2000" fill="hold"/>
                                        <p:tgtEl>
                                          <p:spTgt spid="4096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animEffect transition="in" filter="wipe(down)">
                                      <p:cBhvr>
                                        <p:cTn id="15" dur="500"/>
                                        <p:tgtEl>
                                          <p:spTgt spid="1433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339">
                                            <p:txEl>
                                              <p:pRg st="6" end="6"/>
                                            </p:txEl>
                                          </p:spTgt>
                                        </p:tgtEl>
                                        <p:attrNameLst>
                                          <p:attrName>style.visibility</p:attrName>
                                        </p:attrNameLst>
                                      </p:cBhvr>
                                      <p:to>
                                        <p:strVal val="visible"/>
                                      </p:to>
                                    </p:set>
                                    <p:animEffect transition="in" filter="wipe(down)">
                                      <p:cBhvr>
                                        <p:cTn id="20"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en-US" dirty="0"/>
              <a:t>Having a Proper Cybersecurity Mindset</a:t>
            </a:r>
          </a:p>
        </p:txBody>
      </p:sp>
      <p:sp>
        <p:nvSpPr>
          <p:cNvPr id="3" name="Content Placeholder 2"/>
          <p:cNvSpPr>
            <a:spLocks noGrp="1"/>
          </p:cNvSpPr>
          <p:nvPr>
            <p:ph idx="1"/>
          </p:nvPr>
        </p:nvSpPr>
        <p:spPr>
          <a:xfrm>
            <a:off x="231775" y="1460500"/>
            <a:ext cx="8656638" cy="4851400"/>
          </a:xfrm>
        </p:spPr>
        <p:txBody>
          <a:bodyPr/>
          <a:lstStyle/>
          <a:p>
            <a:pPr eaLnBrk="1" hangingPunct="1">
              <a:spcBef>
                <a:spcPct val="0"/>
              </a:spcBef>
              <a:spcAft>
                <a:spcPts val="2400"/>
              </a:spcAft>
            </a:pPr>
            <a:r>
              <a:rPr lang="en-US" sz="3600" dirty="0">
                <a:solidFill>
                  <a:schemeClr val="accent3">
                    <a:lumMod val="85000"/>
                  </a:schemeClr>
                </a:solidFill>
              </a:rPr>
              <a:t>There is no such thing as 100% security</a:t>
            </a:r>
          </a:p>
          <a:p>
            <a:pPr eaLnBrk="1" hangingPunct="1">
              <a:spcBef>
                <a:spcPct val="0"/>
              </a:spcBef>
              <a:spcAft>
                <a:spcPts val="2400"/>
              </a:spcAft>
            </a:pPr>
            <a:r>
              <a:rPr lang="en-US" sz="3600" dirty="0">
                <a:solidFill>
                  <a:schemeClr val="accent3">
                    <a:lumMod val="85000"/>
                  </a:schemeClr>
                </a:solidFill>
              </a:rPr>
              <a:t>People are the weakest link in security</a:t>
            </a:r>
          </a:p>
          <a:p>
            <a:pPr eaLnBrk="1" hangingPunct="1">
              <a:spcBef>
                <a:spcPct val="0"/>
              </a:spcBef>
              <a:spcAft>
                <a:spcPts val="2400"/>
              </a:spcAft>
            </a:pPr>
            <a:r>
              <a:rPr lang="en-US" sz="3600" dirty="0"/>
              <a:t>Risks can be diminished with:</a:t>
            </a:r>
          </a:p>
          <a:p>
            <a:pPr lvl="1" eaLnBrk="1" hangingPunct="1">
              <a:spcBef>
                <a:spcPct val="0"/>
              </a:spcBef>
              <a:spcAft>
                <a:spcPts val="2400"/>
              </a:spcAft>
            </a:pPr>
            <a:r>
              <a:rPr lang="en-US" sz="3200" dirty="0"/>
              <a:t>Common Sense</a:t>
            </a:r>
          </a:p>
          <a:p>
            <a:pPr lvl="1" eaLnBrk="1" hangingPunct="1">
              <a:spcBef>
                <a:spcPct val="0"/>
              </a:spcBef>
              <a:spcAft>
                <a:spcPts val="2400"/>
              </a:spcAft>
            </a:pPr>
            <a:r>
              <a:rPr lang="en-US" sz="3200" dirty="0"/>
              <a:t>A Little Knowledge </a:t>
            </a:r>
          </a:p>
          <a:p>
            <a:pPr lvl="1" eaLnBrk="1" hangingPunct="1">
              <a:spcBef>
                <a:spcPct val="0"/>
              </a:spcBef>
              <a:spcAft>
                <a:spcPts val="2400"/>
              </a:spcAft>
            </a:pPr>
            <a:r>
              <a:rPr lang="en-US" sz="3200" dirty="0"/>
              <a:t>Preventative Measures</a:t>
            </a:r>
            <a:endParaRPr lang="en-US" sz="4000" dirty="0"/>
          </a:p>
        </p:txBody>
      </p:sp>
    </p:spTree>
    <p:extLst>
      <p:ext uri="{BB962C8B-B14F-4D97-AF65-F5344CB8AC3E}">
        <p14:creationId xmlns:p14="http://schemas.microsoft.com/office/powerpoint/2010/main" val="18443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A69D61A-650D-45A2-A17F-D472FC2C78DE}"/>
              </a:ext>
            </a:extLst>
          </p:cNvPr>
          <p:cNvSpPr>
            <a:spLocks noGrp="1" noChangeArrowheads="1"/>
          </p:cNvSpPr>
          <p:nvPr>
            <p:ph type="title"/>
          </p:nvPr>
        </p:nvSpPr>
        <p:spPr/>
        <p:txBody>
          <a:bodyPr/>
          <a:lstStyle/>
          <a:p>
            <a:r>
              <a:rPr lang="en-US" altLang="en-US" dirty="0"/>
              <a:t>Information Security Triad - CIA</a:t>
            </a:r>
            <a:endParaRPr lang="en-US" altLang="en-US" sz="2400" dirty="0"/>
          </a:p>
        </p:txBody>
      </p:sp>
      <p:pic>
        <p:nvPicPr>
          <p:cNvPr id="5" name="Graphic 4" descr="CIA triad including Confidentiality, Integrity and Availability.">
            <a:extLst>
              <a:ext uri="{FF2B5EF4-FFF2-40B4-BE49-F238E27FC236}">
                <a16:creationId xmlns:a16="http://schemas.microsoft.com/office/drawing/2014/main" id="{5A084AAF-C09A-4ECA-97FB-2B2F1C66F1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4877" y="1315906"/>
            <a:ext cx="6174245" cy="5351831"/>
          </a:xfrm>
          <a:prstGeom prst="rect">
            <a:avLst/>
          </a:prstGeom>
        </p:spPr>
      </p:pic>
    </p:spTree>
    <p:extLst>
      <p:ext uri="{BB962C8B-B14F-4D97-AF65-F5344CB8AC3E}">
        <p14:creationId xmlns:p14="http://schemas.microsoft.com/office/powerpoint/2010/main" val="382005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E0AA596-9122-4EE7-9F53-F8BDC90BC85B}"/>
              </a:ext>
            </a:extLst>
          </p:cNvPr>
          <p:cNvSpPr>
            <a:spLocks noGrp="1" noChangeArrowheads="1"/>
          </p:cNvSpPr>
          <p:nvPr>
            <p:ph type="body" idx="1"/>
          </p:nvPr>
        </p:nvSpPr>
        <p:spPr>
          <a:xfrm>
            <a:off x="381000" y="1579418"/>
            <a:ext cx="8305800" cy="4516582"/>
          </a:xfrm>
        </p:spPr>
        <p:txBody>
          <a:bodyPr/>
          <a:lstStyle/>
          <a:p>
            <a:pPr>
              <a:spcBef>
                <a:spcPts val="600"/>
              </a:spcBef>
            </a:pPr>
            <a:r>
              <a:rPr lang="en-US" altLang="en-US" sz="3200" dirty="0"/>
              <a:t>To handle information in a responsible way you must understand:</a:t>
            </a:r>
          </a:p>
          <a:p>
            <a:pPr lvl="1">
              <a:spcBef>
                <a:spcPts val="600"/>
              </a:spcBef>
            </a:pPr>
            <a:r>
              <a:rPr lang="en-US" altLang="en-US" sz="2800" dirty="0"/>
              <a:t>The importance of ethics in the ownership and use of information.</a:t>
            </a:r>
          </a:p>
          <a:p>
            <a:pPr lvl="1">
              <a:spcBef>
                <a:spcPts val="600"/>
              </a:spcBef>
            </a:pPr>
            <a:r>
              <a:rPr lang="en-US" altLang="en-US" sz="2800" dirty="0"/>
              <a:t>The importance to people of personal privacy and the ways in which it can be compromised.</a:t>
            </a:r>
          </a:p>
          <a:p>
            <a:pPr lvl="1">
              <a:spcBef>
                <a:spcPts val="600"/>
              </a:spcBef>
            </a:pPr>
            <a:r>
              <a:rPr lang="en-US" altLang="en-US" sz="2800" dirty="0"/>
              <a:t>The value of information to an organization.</a:t>
            </a:r>
          </a:p>
          <a:p>
            <a:pPr lvl="1">
              <a:spcBef>
                <a:spcPts val="600"/>
              </a:spcBef>
            </a:pPr>
            <a:r>
              <a:rPr lang="en-US" altLang="en-US" sz="2800" dirty="0"/>
              <a:t>Threats to information and how to protect against them (security).</a:t>
            </a:r>
          </a:p>
        </p:txBody>
      </p:sp>
      <p:sp>
        <p:nvSpPr>
          <p:cNvPr id="9219" name="Rectangle 3">
            <a:extLst>
              <a:ext uri="{FF2B5EF4-FFF2-40B4-BE49-F238E27FC236}">
                <a16:creationId xmlns:a16="http://schemas.microsoft.com/office/drawing/2014/main" id="{38BE5FC4-2336-4383-8E69-CBA0017FCEF0}"/>
              </a:ext>
            </a:extLst>
          </p:cNvPr>
          <p:cNvSpPr>
            <a:spLocks noGrp="1" noChangeArrowheads="1"/>
          </p:cNvSpPr>
          <p:nvPr>
            <p:ph type="title"/>
          </p:nvPr>
        </p:nvSpPr>
        <p:spPr>
          <a:noFill/>
        </p:spPr>
        <p:txBody>
          <a:bodyPr/>
          <a:lstStyle/>
          <a:p>
            <a:r>
              <a:rPr lang="en-US" altLang="en-US" dirty="0"/>
              <a:t>Introduction</a:t>
            </a:r>
          </a:p>
        </p:txBody>
      </p:sp>
    </p:spTree>
    <p:extLst>
      <p:ext uri="{BB962C8B-B14F-4D97-AF65-F5344CB8AC3E}">
        <p14:creationId xmlns:p14="http://schemas.microsoft.com/office/powerpoint/2010/main" val="8382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23"/>
            <a:ext cx="8305800" cy="914400"/>
          </a:xfrm>
        </p:spPr>
        <p:txBody>
          <a:bodyPr/>
          <a:lstStyle/>
          <a:p>
            <a:r>
              <a:rPr lang="en-US" dirty="0"/>
              <a:t>Incident Classification Trends</a:t>
            </a:r>
          </a:p>
        </p:txBody>
      </p:sp>
      <p:pic>
        <p:nvPicPr>
          <p:cNvPr id="6" name="Picture 5" descr="Chart showing incident classification trends from 2017 to 2023.  The largest is Denial of Service.  Also included are System Intrusion, Web Application Attacks, Social Engineering, Lost and Stolen Assets, Miscellaneous Errors, Privilege Misuse and Everything else.">
            <a:extLst>
              <a:ext uri="{FF2B5EF4-FFF2-40B4-BE49-F238E27FC236}">
                <a16:creationId xmlns:a16="http://schemas.microsoft.com/office/drawing/2014/main" id="{B5B1B3F1-31D5-4571-A15C-2286DA7BDC14}"/>
              </a:ext>
            </a:extLst>
          </p:cNvPr>
          <p:cNvPicPr>
            <a:picLocks noChangeAspect="1"/>
          </p:cNvPicPr>
          <p:nvPr/>
        </p:nvPicPr>
        <p:blipFill rotWithShape="1">
          <a:blip r:embed="rId3"/>
          <a:srcRect l="2657" r="1874"/>
          <a:stretch/>
        </p:blipFill>
        <p:spPr>
          <a:xfrm>
            <a:off x="42863" y="1432427"/>
            <a:ext cx="9032702" cy="4368298"/>
          </a:xfrm>
          <a:prstGeom prst="rect">
            <a:avLst/>
          </a:prstGeom>
        </p:spPr>
      </p:pic>
    </p:spTree>
    <p:extLst>
      <p:ext uri="{BB962C8B-B14F-4D97-AF65-F5344CB8AC3E}">
        <p14:creationId xmlns:p14="http://schemas.microsoft.com/office/powerpoint/2010/main" val="47007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56FDD32D-51E5-4450-A14C-2CFDC7813B5A}"/>
              </a:ext>
            </a:extLst>
          </p:cNvPr>
          <p:cNvSpPr>
            <a:spLocks noGrp="1" noChangeArrowheads="1"/>
          </p:cNvSpPr>
          <p:nvPr>
            <p:ph type="body" idx="1"/>
          </p:nvPr>
        </p:nvSpPr>
        <p:spPr>
          <a:xfrm>
            <a:off x="381000" y="1482435"/>
            <a:ext cx="8305800" cy="4987637"/>
          </a:xfrm>
        </p:spPr>
        <p:txBody>
          <a:bodyPr/>
          <a:lstStyle/>
          <a:p>
            <a:pPr>
              <a:spcBef>
                <a:spcPts val="600"/>
              </a:spcBef>
              <a:spcAft>
                <a:spcPts val="600"/>
              </a:spcAft>
            </a:pPr>
            <a:r>
              <a:rPr lang="en-US" altLang="en-US" sz="3000" b="1" i="1" dirty="0"/>
              <a:t>Computer virus </a:t>
            </a:r>
            <a:r>
              <a:rPr lang="en-US" altLang="en-US" sz="3000" dirty="0"/>
              <a:t>- software that is written with malicious intent to cause annoyance or damage.</a:t>
            </a:r>
          </a:p>
          <a:p>
            <a:pPr>
              <a:spcBef>
                <a:spcPts val="600"/>
              </a:spcBef>
              <a:spcAft>
                <a:spcPts val="600"/>
              </a:spcAft>
            </a:pPr>
            <a:r>
              <a:rPr lang="en-US" altLang="en-US" sz="3000" b="1" i="1" dirty="0"/>
              <a:t>Worm</a:t>
            </a:r>
            <a:r>
              <a:rPr lang="en-US" altLang="en-US" sz="3000" dirty="0"/>
              <a:t> - a type of virus that spreads itself, not just from file to file, but from computer to computer via e-mail and other Internet traffic. </a:t>
            </a:r>
          </a:p>
          <a:p>
            <a:pPr>
              <a:spcBef>
                <a:spcPts val="600"/>
              </a:spcBef>
              <a:spcAft>
                <a:spcPts val="600"/>
              </a:spcAft>
            </a:pPr>
            <a:r>
              <a:rPr lang="en-US" altLang="en-US" sz="3000" b="1" i="1" dirty="0"/>
              <a:t>Distributed Denial-of-service attack (DDoS) </a:t>
            </a:r>
            <a:r>
              <a:rPr lang="en-US" altLang="en-US" sz="3000" dirty="0"/>
              <a:t>- floods a Web site with so many requests for service that it slows down or crashes.</a:t>
            </a:r>
          </a:p>
        </p:txBody>
      </p:sp>
      <p:sp>
        <p:nvSpPr>
          <p:cNvPr id="2" name="Title 1"/>
          <p:cNvSpPr>
            <a:spLocks noGrp="1"/>
          </p:cNvSpPr>
          <p:nvPr>
            <p:ph type="title"/>
          </p:nvPr>
        </p:nvSpPr>
        <p:spPr/>
        <p:txBody>
          <a:bodyPr/>
          <a:lstStyle/>
          <a:p>
            <a:r>
              <a:rPr lang="en-US" dirty="0"/>
              <a:t>Cybersecurity Threats</a:t>
            </a:r>
          </a:p>
        </p:txBody>
      </p:sp>
    </p:spTree>
    <p:extLst>
      <p:ext uri="{BB962C8B-B14F-4D97-AF65-F5344CB8AC3E}">
        <p14:creationId xmlns:p14="http://schemas.microsoft.com/office/powerpoint/2010/main" val="70711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2B69D8E9-F3B1-45D8-A1E4-7B020E4A0C79}"/>
              </a:ext>
            </a:extLst>
          </p:cNvPr>
          <p:cNvSpPr>
            <a:spLocks noGrp="1" noChangeArrowheads="1"/>
          </p:cNvSpPr>
          <p:nvPr>
            <p:ph type="body" idx="1"/>
          </p:nvPr>
        </p:nvSpPr>
        <p:spPr>
          <a:xfrm>
            <a:off x="381000" y="1510145"/>
            <a:ext cx="8305800" cy="4814455"/>
          </a:xfrm>
        </p:spPr>
        <p:txBody>
          <a:bodyPr/>
          <a:lstStyle/>
          <a:p>
            <a:pPr marL="609600" indent="-609600"/>
            <a:r>
              <a:rPr lang="en-US" altLang="en-US" sz="3000" b="1" i="1" dirty="0"/>
              <a:t>Key logger</a:t>
            </a:r>
            <a:r>
              <a:rPr lang="en-US" altLang="en-US" sz="3000" i="1" dirty="0"/>
              <a:t> </a:t>
            </a:r>
            <a:r>
              <a:rPr lang="en-US" altLang="en-US" sz="3000" dirty="0"/>
              <a:t>-</a:t>
            </a:r>
            <a:r>
              <a:rPr lang="en-US" altLang="en-US" sz="3000" i="1" dirty="0"/>
              <a:t> </a:t>
            </a:r>
            <a:r>
              <a:rPr lang="en-US" altLang="en-US" sz="3000" dirty="0"/>
              <a:t>software, when installed on a computer, records every keystroke and mouse click</a:t>
            </a:r>
            <a:r>
              <a:rPr lang="en-US" altLang="en-US" sz="3000" i="1" dirty="0"/>
              <a:t>. </a:t>
            </a:r>
          </a:p>
          <a:p>
            <a:pPr marL="609600" indent="-609600"/>
            <a:r>
              <a:rPr lang="en-US" altLang="en-US" sz="3000" b="1" i="1" dirty="0"/>
              <a:t>Spyware</a:t>
            </a:r>
            <a:r>
              <a:rPr lang="en-US" altLang="en-US" sz="3000" dirty="0"/>
              <a:t> - software hidden in “free” software and tracks your online movements, mines the information stored on your computer, or uses your computer’s CPU and storage without your permission. </a:t>
            </a:r>
          </a:p>
          <a:p>
            <a:pPr marL="609600" indent="-609600"/>
            <a:r>
              <a:rPr lang="en-US" altLang="en-US" sz="3000" b="1" i="1" dirty="0"/>
              <a:t>Trojan-horse software </a:t>
            </a:r>
            <a:r>
              <a:rPr lang="en-US" altLang="en-US" sz="3000" dirty="0"/>
              <a:t>- software you don’t want, hidden inside software you do want. </a:t>
            </a:r>
          </a:p>
        </p:txBody>
      </p:sp>
      <p:sp>
        <p:nvSpPr>
          <p:cNvPr id="2" name="Title 1"/>
          <p:cNvSpPr>
            <a:spLocks noGrp="1"/>
          </p:cNvSpPr>
          <p:nvPr>
            <p:ph type="title"/>
          </p:nvPr>
        </p:nvSpPr>
        <p:spPr/>
        <p:txBody>
          <a:bodyPr/>
          <a:lstStyle/>
          <a:p>
            <a:r>
              <a:rPr lang="en-US" dirty="0"/>
              <a:t>Cybersecurity Threats</a:t>
            </a:r>
          </a:p>
        </p:txBody>
      </p:sp>
    </p:spTree>
    <p:extLst>
      <p:ext uri="{BB962C8B-B14F-4D97-AF65-F5344CB8AC3E}">
        <p14:creationId xmlns:p14="http://schemas.microsoft.com/office/powerpoint/2010/main" val="103298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2B69D8E9-F3B1-45D8-A1E4-7B020E4A0C79}"/>
              </a:ext>
            </a:extLst>
          </p:cNvPr>
          <p:cNvSpPr>
            <a:spLocks noGrp="1" noChangeArrowheads="1"/>
          </p:cNvSpPr>
          <p:nvPr>
            <p:ph type="body" idx="1"/>
          </p:nvPr>
        </p:nvSpPr>
        <p:spPr>
          <a:xfrm>
            <a:off x="381000" y="1510145"/>
            <a:ext cx="8305800" cy="4814455"/>
          </a:xfrm>
        </p:spPr>
        <p:txBody>
          <a:bodyPr/>
          <a:lstStyle/>
          <a:p>
            <a:pPr marL="609600" indent="-609600"/>
            <a:r>
              <a:rPr lang="en-US" altLang="en-US" sz="3000" b="1" i="1" dirty="0"/>
              <a:t>Ransomware </a:t>
            </a:r>
            <a:r>
              <a:rPr lang="en-US" altLang="en-US" sz="3000" dirty="0"/>
              <a:t>-</a:t>
            </a:r>
            <a:r>
              <a:rPr lang="en-US" altLang="en-US" sz="3000" i="1" dirty="0"/>
              <a:t> </a:t>
            </a:r>
            <a:r>
              <a:rPr lang="en-US" altLang="en-US" sz="3000" dirty="0"/>
              <a:t>malicious software that encrypts computer files and prevents access to them until a cryptocurrency ransom is paid.  These crippling attacks often spread to entire networks of computers.</a:t>
            </a:r>
            <a:endParaRPr lang="en-US" altLang="en-US" sz="3000" b="1" i="1" dirty="0"/>
          </a:p>
          <a:p>
            <a:pPr marL="609600" indent="-609600"/>
            <a:endParaRPr lang="en-US" altLang="en-US" sz="3000" b="1" i="1" dirty="0"/>
          </a:p>
          <a:p>
            <a:pPr marL="609600" indent="-609600"/>
            <a:r>
              <a:rPr lang="en-US" altLang="en-US" sz="3000" b="1" i="1" dirty="0"/>
              <a:t>Social Engineering </a:t>
            </a:r>
            <a:r>
              <a:rPr lang="en-US" altLang="en-US" sz="3000" dirty="0"/>
              <a:t>-</a:t>
            </a:r>
            <a:r>
              <a:rPr lang="en-US" altLang="en-US" sz="3000" i="1" dirty="0"/>
              <a:t> </a:t>
            </a:r>
            <a:r>
              <a:rPr lang="en-US" altLang="en-US" sz="3000" dirty="0"/>
              <a:t>tricking a user into performing an activity (e.g. clicking link) or sharing information.</a:t>
            </a:r>
            <a:endParaRPr lang="en-US" altLang="en-US" sz="3000" i="1" dirty="0"/>
          </a:p>
          <a:p>
            <a:pPr marL="609600" indent="-609600"/>
            <a:endParaRPr lang="en-US" altLang="en-US" sz="3000" i="1" dirty="0"/>
          </a:p>
        </p:txBody>
      </p:sp>
      <p:sp>
        <p:nvSpPr>
          <p:cNvPr id="2" name="Title 1"/>
          <p:cNvSpPr>
            <a:spLocks noGrp="1"/>
          </p:cNvSpPr>
          <p:nvPr>
            <p:ph type="title"/>
          </p:nvPr>
        </p:nvSpPr>
        <p:spPr/>
        <p:txBody>
          <a:bodyPr/>
          <a:lstStyle/>
          <a:p>
            <a:r>
              <a:rPr lang="en-US" dirty="0"/>
              <a:t>Cybersecurity Threats</a:t>
            </a:r>
          </a:p>
        </p:txBody>
      </p:sp>
    </p:spTree>
    <p:extLst>
      <p:ext uri="{BB962C8B-B14F-4D97-AF65-F5344CB8AC3E}">
        <p14:creationId xmlns:p14="http://schemas.microsoft.com/office/powerpoint/2010/main" val="4138069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effectLst>
            <a:outerShdw dist="13470" dir="2700000" algn="ctr" rotWithShape="0">
              <a:schemeClr val="bg2"/>
            </a:outerShdw>
          </a:effectLst>
        </p:spPr>
        <p:txBody>
          <a:bodyPr lIns="90488" tIns="44450" rIns="90488" bIns="44450"/>
          <a:lstStyle/>
          <a:p>
            <a:pPr>
              <a:defRPr/>
            </a:pPr>
            <a:r>
              <a:rPr lang="en-US" dirty="0"/>
              <a:t>Cybersecurity Best Practices</a:t>
            </a:r>
            <a:endParaRPr lang="en-US" dirty="0">
              <a:effectLst>
                <a:outerShdw blurRad="38100" dist="38100" dir="2700000" algn="tl">
                  <a:srgbClr val="C0C0C0"/>
                </a:outerShdw>
              </a:effectLst>
            </a:endParaRPr>
          </a:p>
        </p:txBody>
      </p:sp>
      <p:sp>
        <p:nvSpPr>
          <p:cNvPr id="34819" name="Rectangle 3"/>
          <p:cNvSpPr>
            <a:spLocks noGrp="1" noChangeArrowheads="1"/>
          </p:cNvSpPr>
          <p:nvPr>
            <p:ph type="body" idx="1"/>
          </p:nvPr>
        </p:nvSpPr>
        <p:spPr>
          <a:xfrm>
            <a:off x="381000" y="1329004"/>
            <a:ext cx="8305800" cy="5224196"/>
          </a:xfrm>
          <a:noFill/>
        </p:spPr>
        <p:txBody>
          <a:bodyPr lIns="90488" tIns="44450" rIns="90488" bIns="44450"/>
          <a:lstStyle/>
          <a:p>
            <a:pPr>
              <a:lnSpc>
                <a:spcPct val="125000"/>
              </a:lnSpc>
            </a:pPr>
            <a:r>
              <a:rPr lang="en-US" altLang="en-US" sz="3600" dirty="0"/>
              <a:t>Authentication</a:t>
            </a:r>
          </a:p>
          <a:p>
            <a:pPr lvl="1">
              <a:lnSpc>
                <a:spcPct val="125000"/>
              </a:lnSpc>
            </a:pPr>
            <a:r>
              <a:rPr lang="en-US" altLang="en-US" sz="3200" dirty="0"/>
              <a:t>Something you know - password</a:t>
            </a:r>
          </a:p>
          <a:p>
            <a:pPr lvl="1">
              <a:lnSpc>
                <a:spcPct val="125000"/>
              </a:lnSpc>
            </a:pPr>
            <a:r>
              <a:rPr lang="en-US" altLang="en-US" sz="3200" dirty="0"/>
              <a:t>Something you have - MFA</a:t>
            </a:r>
          </a:p>
          <a:p>
            <a:pPr lvl="1">
              <a:lnSpc>
                <a:spcPct val="125000"/>
              </a:lnSpc>
            </a:pPr>
            <a:r>
              <a:rPr lang="en-US" altLang="en-US" sz="3200" dirty="0"/>
              <a:t>Something you are - Biometric</a:t>
            </a:r>
          </a:p>
          <a:p>
            <a:pPr>
              <a:lnSpc>
                <a:spcPct val="125000"/>
              </a:lnSpc>
            </a:pPr>
            <a:r>
              <a:rPr lang="en-US" altLang="en-US" sz="3600" dirty="0"/>
              <a:t>Authorization / Access Control	</a:t>
            </a:r>
          </a:p>
          <a:p>
            <a:pPr lvl="1">
              <a:lnSpc>
                <a:spcPct val="125000"/>
              </a:lnSpc>
            </a:pPr>
            <a:r>
              <a:rPr lang="en-US" altLang="en-US" sz="3200" dirty="0"/>
              <a:t>Read, Write, Add, Delete Permissions</a:t>
            </a:r>
          </a:p>
          <a:p>
            <a:pPr lvl="1">
              <a:lnSpc>
                <a:spcPct val="125000"/>
              </a:lnSpc>
            </a:pPr>
            <a:r>
              <a:rPr lang="en-US" altLang="en-US" sz="3200" dirty="0"/>
              <a:t>ACL versus Role Based Access Control</a:t>
            </a:r>
          </a:p>
          <a:p>
            <a:pPr>
              <a:lnSpc>
                <a:spcPct val="125000"/>
              </a:lnSpc>
            </a:pPr>
            <a:r>
              <a:rPr lang="en-US" altLang="en-US" sz="3600" dirty="0"/>
              <a:t>Updates (patching) and Antivirus</a:t>
            </a:r>
          </a:p>
          <a:p>
            <a:pPr>
              <a:lnSpc>
                <a:spcPct val="125000"/>
              </a:lnSpc>
            </a:pPr>
            <a:r>
              <a:rPr lang="en-US" altLang="en-US" sz="3600" dirty="0"/>
              <a:t>Intrusion Detection Systems</a:t>
            </a:r>
          </a:p>
          <a:p>
            <a:pPr>
              <a:lnSpc>
                <a:spcPct val="125000"/>
              </a:lnSpc>
            </a:pPr>
            <a:r>
              <a:rPr lang="en-US" altLang="en-US" sz="3600" dirty="0"/>
              <a:t>Data Encryption</a:t>
            </a:r>
          </a:p>
          <a:p>
            <a:pPr>
              <a:lnSpc>
                <a:spcPct val="125000"/>
              </a:lnSpc>
            </a:pPr>
            <a:r>
              <a:rPr lang="en-US" altLang="en-US" sz="3600" dirty="0"/>
              <a:t>Backups</a:t>
            </a:r>
          </a:p>
          <a:p>
            <a:pPr>
              <a:lnSpc>
                <a:spcPct val="125000"/>
              </a:lnSpc>
            </a:pPr>
            <a:r>
              <a:rPr lang="en-US" altLang="en-US" sz="3600" dirty="0"/>
              <a:t>Security Awareness Training &amp; Education</a:t>
            </a:r>
          </a:p>
        </p:txBody>
      </p:sp>
    </p:spTree>
    <p:extLst>
      <p:ext uri="{BB962C8B-B14F-4D97-AF65-F5344CB8AC3E}">
        <p14:creationId xmlns:p14="http://schemas.microsoft.com/office/powerpoint/2010/main" val="21560788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US" dirty="0"/>
              <a:t>Backup Important Data</a:t>
            </a:r>
          </a:p>
        </p:txBody>
      </p:sp>
      <p:sp>
        <p:nvSpPr>
          <p:cNvPr id="11267" name="Content Placeholder 2"/>
          <p:cNvSpPr>
            <a:spLocks noGrp="1"/>
          </p:cNvSpPr>
          <p:nvPr>
            <p:ph idx="1"/>
          </p:nvPr>
        </p:nvSpPr>
        <p:spPr>
          <a:xfrm>
            <a:off x="228600" y="1434164"/>
            <a:ext cx="8458200" cy="4691999"/>
          </a:xfrm>
        </p:spPr>
        <p:txBody>
          <a:bodyPr/>
          <a:lstStyle/>
          <a:p>
            <a:pPr eaLnBrk="1" hangingPunct="1"/>
            <a:r>
              <a:rPr lang="en-US" sz="3200" dirty="0"/>
              <a:t>Backups are the one solution that can address nearly ALL cybersecurity problems</a:t>
            </a:r>
          </a:p>
          <a:p>
            <a:pPr eaLnBrk="1" hangingPunct="1"/>
            <a:endParaRPr lang="en-US" sz="3200" dirty="0"/>
          </a:p>
          <a:p>
            <a:pPr eaLnBrk="1" hangingPunct="1"/>
            <a:r>
              <a:rPr lang="en-US" sz="3200" dirty="0"/>
              <a:t>Consider local backups and offsite (cloud) backups</a:t>
            </a:r>
          </a:p>
          <a:p>
            <a:pPr eaLnBrk="1" hangingPunct="1"/>
            <a:endParaRPr lang="en-US" sz="3200" dirty="0"/>
          </a:p>
          <a:p>
            <a:pPr eaLnBrk="1" hangingPunct="1"/>
            <a:r>
              <a:rPr lang="en-US" sz="3200" dirty="0"/>
              <a:t>Best backup solutions run automatically</a:t>
            </a:r>
          </a:p>
          <a:p>
            <a:pPr eaLnBrk="1" hangingPunct="1"/>
            <a:endParaRPr lang="en-US" sz="3200" dirty="0"/>
          </a:p>
          <a:p>
            <a:pPr eaLnBrk="1" hangingPunct="1"/>
            <a:r>
              <a:rPr lang="en-US" sz="3200" dirty="0"/>
              <a:t>Consider incremental versus full backup</a:t>
            </a:r>
          </a:p>
          <a:p>
            <a:pPr marL="0" indent="0" eaLnBrk="1" hangingPunct="1">
              <a:buNone/>
            </a:pPr>
            <a:endParaRPr lang="en-US" sz="3200" dirty="0"/>
          </a:p>
          <a:p>
            <a:pPr marL="0" indent="0" eaLnBrk="1" hangingPunct="1">
              <a:buNone/>
            </a:pPr>
            <a:endParaRPr lang="en-US" sz="3200" dirty="0"/>
          </a:p>
        </p:txBody>
      </p:sp>
    </p:spTree>
    <p:extLst>
      <p:ext uri="{BB962C8B-B14F-4D97-AF65-F5344CB8AC3E}">
        <p14:creationId xmlns:p14="http://schemas.microsoft.com/office/powerpoint/2010/main" val="2477811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2DFFF354-DA8F-4E69-B49E-8254BDDB8A8B}"/>
              </a:ext>
            </a:extLst>
          </p:cNvPr>
          <p:cNvSpPr>
            <a:spLocks noGrp="1" noChangeArrowheads="1"/>
          </p:cNvSpPr>
          <p:nvPr>
            <p:ph type="body" idx="1"/>
          </p:nvPr>
        </p:nvSpPr>
        <p:spPr>
          <a:xfrm>
            <a:off x="381000" y="1482436"/>
            <a:ext cx="8305800" cy="4918364"/>
          </a:xfrm>
        </p:spPr>
        <p:txBody>
          <a:bodyPr/>
          <a:lstStyle/>
          <a:p>
            <a:pPr>
              <a:lnSpc>
                <a:spcPct val="105000"/>
              </a:lnSpc>
              <a:spcBef>
                <a:spcPct val="15000"/>
              </a:spcBef>
            </a:pPr>
            <a:r>
              <a:rPr lang="en-US" altLang="en-US" sz="2800" b="1" i="1" dirty="0"/>
              <a:t>Physical security </a:t>
            </a:r>
            <a:r>
              <a:rPr lang="en-US" altLang="en-US" sz="2800" dirty="0"/>
              <a:t>- locks, cabinets, etc.</a:t>
            </a:r>
          </a:p>
          <a:p>
            <a:pPr>
              <a:lnSpc>
                <a:spcPct val="105000"/>
              </a:lnSpc>
              <a:spcBef>
                <a:spcPct val="15000"/>
              </a:spcBef>
            </a:pPr>
            <a:r>
              <a:rPr lang="en-US" altLang="en-US" sz="2800" b="1" i="1" dirty="0"/>
              <a:t>Firewall</a:t>
            </a:r>
            <a:r>
              <a:rPr lang="en-US" altLang="en-US" sz="2800" dirty="0"/>
              <a:t> - hardware and/or software that protects computers from intruders.</a:t>
            </a:r>
          </a:p>
          <a:p>
            <a:pPr>
              <a:spcBef>
                <a:spcPct val="30000"/>
              </a:spcBef>
            </a:pPr>
            <a:r>
              <a:rPr lang="en-US" altLang="en-US" b="1" i="1" dirty="0"/>
              <a:t>Intrusion-detection software</a:t>
            </a:r>
            <a:r>
              <a:rPr lang="en-US" altLang="en-US" dirty="0"/>
              <a:t> - looks for people on the network who shouldn’t be there or who are acting suspiciously.</a:t>
            </a:r>
          </a:p>
          <a:p>
            <a:pPr>
              <a:spcBef>
                <a:spcPct val="30000"/>
              </a:spcBef>
            </a:pPr>
            <a:r>
              <a:rPr lang="en-US" altLang="en-US" b="1" i="1" dirty="0"/>
              <a:t>Security auditing software </a:t>
            </a:r>
            <a:r>
              <a:rPr lang="en-US" altLang="en-US" i="1" dirty="0"/>
              <a:t>- </a:t>
            </a:r>
            <a:r>
              <a:rPr lang="en-US" altLang="en-US" dirty="0"/>
              <a:t>checks out your computer or network for potential weaknesses.</a:t>
            </a:r>
          </a:p>
          <a:p>
            <a:pPr>
              <a:spcBef>
                <a:spcPct val="30000"/>
              </a:spcBef>
            </a:pPr>
            <a:endParaRPr lang="en-US" altLang="en-US" dirty="0"/>
          </a:p>
        </p:txBody>
      </p:sp>
      <p:sp>
        <p:nvSpPr>
          <p:cNvPr id="2" name="Title 1"/>
          <p:cNvSpPr>
            <a:spLocks noGrp="1"/>
          </p:cNvSpPr>
          <p:nvPr>
            <p:ph type="title"/>
          </p:nvPr>
        </p:nvSpPr>
        <p:spPr/>
        <p:txBody>
          <a:bodyPr/>
          <a:lstStyle/>
          <a:p>
            <a:r>
              <a:rPr lang="en-US" dirty="0"/>
              <a:t>Additional </a:t>
            </a:r>
            <a:r>
              <a:rPr lang="en-US" altLang="en-US" dirty="0"/>
              <a:t>Security Precautions</a:t>
            </a:r>
            <a:endParaRPr lang="en-US" dirty="0"/>
          </a:p>
        </p:txBody>
      </p:sp>
    </p:spTree>
    <p:extLst>
      <p:ext uri="{BB962C8B-B14F-4D97-AF65-F5344CB8AC3E}">
        <p14:creationId xmlns:p14="http://schemas.microsoft.com/office/powerpoint/2010/main" val="3458611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B361E98-EF93-48C6-BB45-D9AED6CD4ADD}"/>
              </a:ext>
            </a:extLst>
          </p:cNvPr>
          <p:cNvSpPr>
            <a:spLocks noGrp="1" noChangeArrowheads="1"/>
          </p:cNvSpPr>
          <p:nvPr>
            <p:ph type="body" idx="1"/>
          </p:nvPr>
        </p:nvSpPr>
        <p:spPr>
          <a:xfrm>
            <a:off x="554182" y="1562100"/>
            <a:ext cx="8056418" cy="4076700"/>
          </a:xfrm>
        </p:spPr>
        <p:txBody>
          <a:bodyPr/>
          <a:lstStyle/>
          <a:p>
            <a:r>
              <a:rPr lang="en-US" altLang="en-US" sz="2800" b="1" i="1" dirty="0"/>
              <a:t>Encryption</a:t>
            </a:r>
            <a:r>
              <a:rPr lang="en-US" altLang="en-US" sz="2800" dirty="0"/>
              <a:t> </a:t>
            </a:r>
            <a:r>
              <a:rPr lang="en-US" altLang="en-US" dirty="0"/>
              <a:t>-</a:t>
            </a:r>
            <a:r>
              <a:rPr lang="en-US" altLang="en-US" sz="2800" dirty="0"/>
              <a:t> scrambles the contents of a file so that you can’t read it without having the right decryption key. </a:t>
            </a:r>
          </a:p>
          <a:p>
            <a:endParaRPr lang="en-US" altLang="en-US" sz="2800" b="1" i="1" dirty="0"/>
          </a:p>
          <a:p>
            <a:r>
              <a:rPr lang="en-US" altLang="en-US" sz="2800" b="1" i="1" dirty="0"/>
              <a:t>Public key encryption (PKE)</a:t>
            </a:r>
            <a:r>
              <a:rPr lang="en-US" altLang="en-US" sz="2800" dirty="0"/>
              <a:t> - an encryption system that uses two keys: a public key that everyone can have and a private key for only the recipient. </a:t>
            </a:r>
          </a:p>
          <a:p>
            <a:pPr>
              <a:lnSpc>
                <a:spcPct val="90000"/>
              </a:lnSpc>
            </a:pPr>
            <a:endParaRPr lang="en-US" altLang="en-US" sz="2800" dirty="0"/>
          </a:p>
        </p:txBody>
      </p:sp>
      <p:sp>
        <p:nvSpPr>
          <p:cNvPr id="2" name="Title 1"/>
          <p:cNvSpPr>
            <a:spLocks noGrp="1"/>
          </p:cNvSpPr>
          <p:nvPr>
            <p:ph type="title"/>
          </p:nvPr>
        </p:nvSpPr>
        <p:spPr/>
        <p:txBody>
          <a:bodyPr/>
          <a:lstStyle/>
          <a:p>
            <a:r>
              <a:rPr lang="en-US" dirty="0"/>
              <a:t>Additional Security Precautions</a:t>
            </a:r>
          </a:p>
        </p:txBody>
      </p:sp>
    </p:spTree>
    <p:extLst>
      <p:ext uri="{BB962C8B-B14F-4D97-AF65-F5344CB8AC3E}">
        <p14:creationId xmlns:p14="http://schemas.microsoft.com/office/powerpoint/2010/main" val="4186130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AACAD64-2E8E-42BA-82FE-10842F88C9F3}"/>
              </a:ext>
            </a:extLst>
          </p:cNvPr>
          <p:cNvSpPr>
            <a:spLocks noGrp="1" noChangeArrowheads="1"/>
          </p:cNvSpPr>
          <p:nvPr>
            <p:ph type="title"/>
          </p:nvPr>
        </p:nvSpPr>
        <p:spPr/>
        <p:txBody>
          <a:bodyPr/>
          <a:lstStyle/>
          <a:p>
            <a:r>
              <a:rPr lang="en-US" altLang="en-US" dirty="0"/>
              <a:t>Cryptography</a:t>
            </a:r>
            <a:endParaRPr lang="en-US" altLang="en-US" sz="2400" dirty="0"/>
          </a:p>
        </p:txBody>
      </p:sp>
      <p:sp>
        <p:nvSpPr>
          <p:cNvPr id="36867" name="Rectangle 3">
            <a:extLst>
              <a:ext uri="{FF2B5EF4-FFF2-40B4-BE49-F238E27FC236}">
                <a16:creationId xmlns:a16="http://schemas.microsoft.com/office/drawing/2014/main" id="{D02ACE8E-E7D2-4E94-9B8D-D9BFBEBBCFBC}"/>
              </a:ext>
            </a:extLst>
          </p:cNvPr>
          <p:cNvSpPr>
            <a:spLocks noGrp="1" noChangeArrowheads="1"/>
          </p:cNvSpPr>
          <p:nvPr>
            <p:ph type="body" idx="1"/>
          </p:nvPr>
        </p:nvSpPr>
        <p:spPr>
          <a:xfrm>
            <a:off x="393700" y="1460500"/>
            <a:ext cx="8293100" cy="5232400"/>
          </a:xfrm>
        </p:spPr>
        <p:txBody>
          <a:bodyPr/>
          <a:lstStyle/>
          <a:p>
            <a:pPr>
              <a:spcAft>
                <a:spcPct val="10000"/>
              </a:spcAft>
            </a:pPr>
            <a:r>
              <a:rPr lang="en-US" altLang="en-US" dirty="0"/>
              <a:t>The study of </a:t>
            </a:r>
            <a:r>
              <a:rPr lang="en-US" altLang="en-US" b="1" dirty="0"/>
              <a:t>secret</a:t>
            </a:r>
            <a:r>
              <a:rPr lang="en-US" altLang="en-US" dirty="0"/>
              <a:t> (crypto-) </a:t>
            </a:r>
            <a:r>
              <a:rPr lang="en-US" altLang="en-US" b="1" dirty="0"/>
              <a:t>writing</a:t>
            </a:r>
            <a:r>
              <a:rPr lang="en-US" altLang="en-US" dirty="0"/>
              <a:t> (-graphy) </a:t>
            </a:r>
          </a:p>
          <a:p>
            <a:pPr>
              <a:spcAft>
                <a:spcPct val="10000"/>
              </a:spcAft>
            </a:pPr>
            <a:endParaRPr lang="en-US" altLang="en-US" dirty="0"/>
          </a:p>
          <a:p>
            <a:pPr>
              <a:spcAft>
                <a:spcPct val="10000"/>
              </a:spcAft>
            </a:pPr>
            <a:r>
              <a:rPr lang="en-US" altLang="en-US" dirty="0"/>
              <a:t>Encryption: Method for scrambling or concealing  a message. Process of transforming plain text message into ciphertext (unreadable) message.</a:t>
            </a:r>
          </a:p>
          <a:p>
            <a:pPr>
              <a:spcAft>
                <a:spcPct val="10000"/>
              </a:spcAft>
            </a:pPr>
            <a:r>
              <a:rPr lang="en-US" altLang="en-US" dirty="0"/>
              <a:t>Decryption: process of transforming ciphertext message back to plain text message.</a:t>
            </a:r>
          </a:p>
          <a:p>
            <a:pPr>
              <a:spcAft>
                <a:spcPct val="10000"/>
              </a:spcAft>
            </a:pPr>
            <a:r>
              <a:rPr lang="en-US" altLang="en-US" dirty="0"/>
              <a:t>Cipher: any method used to encrypt a message </a:t>
            </a:r>
          </a:p>
          <a:p>
            <a:pPr>
              <a:spcAft>
                <a:spcPct val="10000"/>
              </a:spcAft>
            </a:pPr>
            <a:r>
              <a:rPr lang="en-US" altLang="en-US" dirty="0">
                <a:cs typeface="Arial" panose="020B0604020202020204" pitchFamily="34" charset="0"/>
              </a:rPr>
              <a:t>Key: random and secret value placed with the cipher to encrypt or decrypt messages.</a:t>
            </a:r>
          </a:p>
        </p:txBody>
      </p:sp>
    </p:spTree>
    <p:extLst>
      <p:ext uri="{BB962C8B-B14F-4D97-AF65-F5344CB8AC3E}">
        <p14:creationId xmlns:p14="http://schemas.microsoft.com/office/powerpoint/2010/main" val="143310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A69D61A-650D-45A2-A17F-D472FC2C78DE}"/>
              </a:ext>
            </a:extLst>
          </p:cNvPr>
          <p:cNvSpPr>
            <a:spLocks noGrp="1" noChangeArrowheads="1"/>
          </p:cNvSpPr>
          <p:nvPr>
            <p:ph type="title"/>
          </p:nvPr>
        </p:nvSpPr>
        <p:spPr/>
        <p:txBody>
          <a:bodyPr/>
          <a:lstStyle/>
          <a:p>
            <a:r>
              <a:rPr lang="en-US" altLang="en-US" sz="2800" dirty="0"/>
              <a:t>The letter “a” encrypted using PGP (Pretty Good Privacy)</a:t>
            </a:r>
            <a:endParaRPr lang="en-US" altLang="en-US" sz="2000" dirty="0"/>
          </a:p>
        </p:txBody>
      </p:sp>
      <p:sp>
        <p:nvSpPr>
          <p:cNvPr id="38915" name="Rectangle 3">
            <a:extLst>
              <a:ext uri="{FF2B5EF4-FFF2-40B4-BE49-F238E27FC236}">
                <a16:creationId xmlns:a16="http://schemas.microsoft.com/office/drawing/2014/main" id="{AD75956E-2132-4913-B13F-E53BF87753EA}"/>
              </a:ext>
            </a:extLst>
          </p:cNvPr>
          <p:cNvSpPr>
            <a:spLocks noGrp="1" noChangeArrowheads="1"/>
          </p:cNvSpPr>
          <p:nvPr>
            <p:ph type="body" idx="1"/>
          </p:nvPr>
        </p:nvSpPr>
        <p:spPr>
          <a:xfrm>
            <a:off x="438150" y="1466850"/>
            <a:ext cx="8401050" cy="5076825"/>
          </a:xfrm>
        </p:spPr>
        <p:txBody>
          <a:bodyPr/>
          <a:lstStyle/>
          <a:p>
            <a:pPr>
              <a:buFont typeface="Wingdings" panose="05000000000000000000" pitchFamily="2" charset="2"/>
              <a:buNone/>
            </a:pPr>
            <a:r>
              <a:rPr lang="en-US" altLang="en-US" sz="1600" b="1" dirty="0">
                <a:latin typeface="Courier New" panose="02070309020205020404" pitchFamily="49" charset="0"/>
              </a:rPr>
              <a:t>-----BEGIN PGP MESSAGE-----</a:t>
            </a:r>
          </a:p>
          <a:p>
            <a:pPr>
              <a:buFont typeface="Wingdings" panose="05000000000000000000" pitchFamily="2" charset="2"/>
              <a:buNone/>
            </a:pPr>
            <a:r>
              <a:rPr lang="en-US" altLang="en-US" sz="1600" b="1" dirty="0">
                <a:latin typeface="Courier New" panose="02070309020205020404" pitchFamily="49" charset="0"/>
              </a:rPr>
              <a:t>Version: PGP 8.1 - not licensed for commercial use: www.pgp.com</a:t>
            </a:r>
          </a:p>
          <a:p>
            <a:pPr>
              <a:buFont typeface="Wingdings" panose="05000000000000000000" pitchFamily="2" charset="2"/>
              <a:buNone/>
            </a:pPr>
            <a:endParaRPr lang="en-US" altLang="en-US" sz="1600" b="1" dirty="0">
              <a:latin typeface="Courier New" panose="02070309020205020404" pitchFamily="49" charset="0"/>
            </a:endParaRPr>
          </a:p>
          <a:p>
            <a:pPr>
              <a:buFont typeface="Wingdings" panose="05000000000000000000" pitchFamily="2" charset="2"/>
              <a:buNone/>
            </a:pPr>
            <a:r>
              <a:rPr lang="en-US" altLang="en-US" sz="1600" b="1" dirty="0">
                <a:latin typeface="Courier New" panose="02070309020205020404" pitchFamily="49" charset="0"/>
              </a:rPr>
              <a:t>qANQR1DBwU4D6wFAfd5jppEQB/9Pn621c49E/o8NjtkhTOFOgDSUeepk51pdYNTD</a:t>
            </a:r>
          </a:p>
          <a:p>
            <a:pPr>
              <a:buFont typeface="Wingdings" panose="05000000000000000000" pitchFamily="2" charset="2"/>
              <a:buNone/>
            </a:pPr>
            <a:r>
              <a:rPr lang="en-US" altLang="en-US" sz="1600" b="1" dirty="0">
                <a:latin typeface="Courier New" panose="02070309020205020404" pitchFamily="49" charset="0"/>
              </a:rPr>
              <a:t>oog7I9brllfOybQffvgAimjJTBVm6F44s4vY+T6CBKaAbbrFOkWBKxKaZmPzpJaS</a:t>
            </a:r>
          </a:p>
          <a:p>
            <a:pPr>
              <a:buFont typeface="Wingdings" panose="05000000000000000000" pitchFamily="2" charset="2"/>
              <a:buNone/>
            </a:pPr>
            <a:r>
              <a:rPr lang="en-US" altLang="en-US" sz="1600" b="1" dirty="0">
                <a:latin typeface="Courier New" panose="02070309020205020404" pitchFamily="49" charset="0"/>
              </a:rPr>
              <a:t>j4tZyE9CwjAE/1+EymggqIcNvoLUVkHv0nFUMtLmyWk1jvMz/M95g1cxMBtx0JED</a:t>
            </a:r>
          </a:p>
          <a:p>
            <a:pPr>
              <a:buFont typeface="Wingdings" panose="05000000000000000000" pitchFamily="2" charset="2"/>
              <a:buNone/>
            </a:pPr>
            <a:r>
              <a:rPr lang="en-US" altLang="en-US" sz="1600" b="1" dirty="0">
                <a:latin typeface="Courier New" panose="02070309020205020404" pitchFamily="49" charset="0"/>
              </a:rPr>
              <a:t>95a1wC2fTX1kwtdWLGKZ3iw172QkBMqju3kPpdG3zHO7rrho36ptV6iuN726qjMi</a:t>
            </a:r>
          </a:p>
          <a:p>
            <a:pPr>
              <a:buFont typeface="Wingdings" panose="05000000000000000000" pitchFamily="2" charset="2"/>
              <a:buNone/>
            </a:pPr>
            <a:r>
              <a:rPr lang="en-US" altLang="en-US" sz="1600" b="1" dirty="0">
                <a:latin typeface="Courier New" panose="02070309020205020404" pitchFamily="49" charset="0"/>
              </a:rPr>
              <a:t>vSOTSQn3ALsoKieO03sFmNyeW3OXXDUUyc3olsZwfINCMUVTt8kH3HxentI2H09N</a:t>
            </a:r>
          </a:p>
          <a:p>
            <a:pPr>
              <a:buFont typeface="Wingdings" panose="05000000000000000000" pitchFamily="2" charset="2"/>
              <a:buNone/>
            </a:pPr>
            <a:r>
              <a:rPr lang="en-US" altLang="en-US" sz="1600" b="1" dirty="0">
                <a:latin typeface="Courier New" panose="02070309020205020404" pitchFamily="49" charset="0"/>
              </a:rPr>
              <a:t>GEd8fh3plNEGxXAQ2f6sb8DcfAJppPERzhPAMAyfPBCyYQ2PCACyYJb/VI8gsF68</a:t>
            </a:r>
          </a:p>
          <a:p>
            <a:pPr>
              <a:buFont typeface="Wingdings" panose="05000000000000000000" pitchFamily="2" charset="2"/>
              <a:buNone/>
            </a:pPr>
            <a:r>
              <a:rPr lang="en-US" altLang="en-US" sz="1600" b="1" dirty="0">
                <a:latin typeface="Courier New" panose="02070309020205020404" pitchFamily="49" charset="0"/>
              </a:rPr>
              <a:t>7gneCpukS8HW/ob0JxFzv6iSeXf7NybmoAxIsSUxLUXUW4IOvtQ3VtCSgrKnetGi</a:t>
            </a:r>
          </a:p>
          <a:p>
            <a:pPr>
              <a:buFont typeface="Wingdings" panose="05000000000000000000" pitchFamily="2" charset="2"/>
              <a:buNone/>
            </a:pPr>
            <a:r>
              <a:rPr lang="en-US" altLang="en-US" sz="1600" b="1" dirty="0">
                <a:latin typeface="Courier New" panose="02070309020205020404" pitchFamily="49" charset="0"/>
              </a:rPr>
              <a:t>96Zw+1hXLUMstWOF5FTCos0MAjMWQtyNHql1L6Dnk+Mz842Tl7iA42mewtpOxcWN</a:t>
            </a:r>
          </a:p>
          <a:p>
            <a:pPr>
              <a:buFont typeface="Wingdings" panose="05000000000000000000" pitchFamily="2" charset="2"/>
              <a:buNone/>
            </a:pPr>
            <a:r>
              <a:rPr lang="en-US" altLang="en-US" sz="1600" b="1" dirty="0">
                <a:latin typeface="Courier New" panose="02070309020205020404" pitchFamily="49" charset="0"/>
              </a:rPr>
              <a:t>pwFq9UPF74vvPUBF7pnvCejyKCn8I3FezL6luOs07LP1exsLjcUZV75McBOVLrDg</a:t>
            </a:r>
          </a:p>
          <a:p>
            <a:pPr>
              <a:buFont typeface="Wingdings" panose="05000000000000000000" pitchFamily="2" charset="2"/>
              <a:buNone/>
            </a:pPr>
            <a:r>
              <a:rPr lang="en-US" altLang="en-US" sz="1600" b="1" dirty="0">
                <a:latin typeface="Courier New" panose="02070309020205020404" pitchFamily="49" charset="0"/>
              </a:rPr>
              <a:t>pXqE1ZUGJskIqSIEje8XX+J3XJhDE7T5b1/wg6C/cmPRjuvlxHfbTf5Y039pYb1B</a:t>
            </a:r>
          </a:p>
          <a:p>
            <a:pPr>
              <a:buFont typeface="Wingdings" panose="05000000000000000000" pitchFamily="2" charset="2"/>
              <a:buNone/>
            </a:pPr>
            <a:r>
              <a:rPr lang="en-US" altLang="en-US" sz="1600" b="1" dirty="0">
                <a:latin typeface="Courier New" panose="02070309020205020404" pitchFamily="49" charset="0"/>
              </a:rPr>
              <a:t>XRRoJX93BGR1NKLxI38LJ5YH0wHTm/2jXdGXzMFiKaPkw01Xskl01LvHBdnN+uzK</a:t>
            </a:r>
          </a:p>
          <a:p>
            <a:pPr>
              <a:buFont typeface="Wingdings" panose="05000000000000000000" pitchFamily="2" charset="2"/>
              <a:buNone/>
            </a:pPr>
            <a:r>
              <a:rPr lang="en-US" altLang="en-US" sz="1600" b="1" dirty="0">
                <a:latin typeface="Courier New" panose="02070309020205020404" pitchFamily="49" charset="0"/>
              </a:rPr>
              <a:t>w+i8X8Zs0jcBFy5ZiHXsLSYcDaCRexawn0H66dtBDpCG/xsZnqmwMYQT9d2Dsh5i</a:t>
            </a:r>
          </a:p>
          <a:p>
            <a:pPr>
              <a:buFont typeface="Wingdings" panose="05000000000000000000" pitchFamily="2" charset="2"/>
              <a:buNone/>
            </a:pPr>
            <a:r>
              <a:rPr lang="en-US" altLang="en-US" sz="1600" b="1" dirty="0">
                <a:latin typeface="Courier New" panose="02070309020205020404" pitchFamily="49" charset="0"/>
              </a:rPr>
              <a:t>YOKozWGEFRu53in9swF1</a:t>
            </a:r>
          </a:p>
          <a:p>
            <a:pPr>
              <a:buFont typeface="Wingdings" panose="05000000000000000000" pitchFamily="2" charset="2"/>
              <a:buNone/>
            </a:pPr>
            <a:r>
              <a:rPr lang="en-US" altLang="en-US" sz="1600" b="1" dirty="0">
                <a:latin typeface="Courier New" panose="02070309020205020404" pitchFamily="49" charset="0"/>
              </a:rPr>
              <a:t>=7Yws</a:t>
            </a:r>
          </a:p>
          <a:p>
            <a:pPr>
              <a:buFont typeface="Wingdings" panose="05000000000000000000" pitchFamily="2" charset="2"/>
              <a:buNone/>
            </a:pPr>
            <a:r>
              <a:rPr lang="en-US" altLang="en-US" sz="1600" b="1" dirty="0">
                <a:latin typeface="Courier New" panose="02070309020205020404" pitchFamily="49" charset="0"/>
              </a:rPr>
              <a:t>-----END PGP MESSAGE-----</a:t>
            </a:r>
            <a:endParaRPr lang="en-US" altLang="en-US" sz="1600" b="1" dirty="0">
              <a:latin typeface="Courier New" panose="02070309020205020404" pitchFamily="49" charset="0"/>
              <a:cs typeface="Arial" panose="020B0604020202020204" pitchFamily="34" charset="0"/>
            </a:endParaRPr>
          </a:p>
        </p:txBody>
      </p:sp>
    </p:spTree>
    <p:extLst>
      <p:ext uri="{BB962C8B-B14F-4D97-AF65-F5344CB8AC3E}">
        <p14:creationId xmlns:p14="http://schemas.microsoft.com/office/powerpoint/2010/main" val="145731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5875BD9-F4D8-40D1-ADF5-DD1259613FE6}"/>
              </a:ext>
            </a:extLst>
          </p:cNvPr>
          <p:cNvSpPr>
            <a:spLocks noGrp="1" noChangeArrowheads="1"/>
          </p:cNvSpPr>
          <p:nvPr>
            <p:ph type="title"/>
          </p:nvPr>
        </p:nvSpPr>
        <p:spPr/>
        <p:txBody>
          <a:bodyPr/>
          <a:lstStyle/>
          <a:p>
            <a:r>
              <a:rPr lang="en-US" altLang="en-US" dirty="0"/>
              <a:t>Ethics</a:t>
            </a:r>
            <a:endParaRPr lang="en-US" altLang="en-US" sz="3200" i="1" dirty="0"/>
          </a:p>
        </p:txBody>
      </p:sp>
      <p:sp>
        <p:nvSpPr>
          <p:cNvPr id="10243" name="Rectangle 3">
            <a:extLst>
              <a:ext uri="{FF2B5EF4-FFF2-40B4-BE49-F238E27FC236}">
                <a16:creationId xmlns:a16="http://schemas.microsoft.com/office/drawing/2014/main" id="{F6C83FA0-6A51-40AA-B2EF-AB697FD688CD}"/>
              </a:ext>
            </a:extLst>
          </p:cNvPr>
          <p:cNvSpPr>
            <a:spLocks noGrp="1" noChangeArrowheads="1"/>
          </p:cNvSpPr>
          <p:nvPr>
            <p:ph type="body" idx="1"/>
          </p:nvPr>
        </p:nvSpPr>
        <p:spPr/>
        <p:txBody>
          <a:bodyPr/>
          <a:lstStyle/>
          <a:p>
            <a:pPr>
              <a:spcBef>
                <a:spcPts val="600"/>
              </a:spcBef>
              <a:spcAft>
                <a:spcPts val="600"/>
              </a:spcAft>
            </a:pPr>
            <a:r>
              <a:rPr lang="en-US" altLang="en-US" sz="3200" b="1" i="1" dirty="0"/>
              <a:t>Ethics</a:t>
            </a:r>
            <a:r>
              <a:rPr lang="en-US" altLang="en-US" sz="3200" dirty="0"/>
              <a:t> - the principles and standards that guide our behavior toward other people.</a:t>
            </a:r>
          </a:p>
          <a:p>
            <a:pPr lvl="1">
              <a:spcBef>
                <a:spcPts val="600"/>
              </a:spcBef>
              <a:spcAft>
                <a:spcPts val="600"/>
              </a:spcAft>
            </a:pPr>
            <a:r>
              <a:rPr lang="en-US" altLang="en-US" sz="2800" dirty="0"/>
              <a:t>Your basic ethical structure, which you developed as you grew up.</a:t>
            </a:r>
          </a:p>
          <a:p>
            <a:pPr lvl="1">
              <a:spcBef>
                <a:spcPts val="600"/>
              </a:spcBef>
              <a:spcAft>
                <a:spcPts val="600"/>
              </a:spcAft>
            </a:pPr>
            <a:r>
              <a:rPr lang="en-US" altLang="en-US" sz="2800" dirty="0"/>
              <a:t>The set of practical circumstances involved in the decision that you’re trying to make. </a:t>
            </a:r>
          </a:p>
          <a:p>
            <a:pPr lvl="2">
              <a:spcBef>
                <a:spcPts val="600"/>
              </a:spcBef>
              <a:spcAft>
                <a:spcPts val="600"/>
              </a:spcAft>
            </a:pPr>
            <a:r>
              <a:rPr lang="en-US" altLang="en-US" dirty="0"/>
              <a:t>Consequences, Society’s opinion, Likelihood of effect, Time to consequences, Relatedness and Reach of result</a:t>
            </a:r>
          </a:p>
        </p:txBody>
      </p:sp>
    </p:spTree>
    <p:extLst>
      <p:ext uri="{BB962C8B-B14F-4D97-AF65-F5344CB8AC3E}">
        <p14:creationId xmlns:p14="http://schemas.microsoft.com/office/powerpoint/2010/main" val="3592719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A69D61A-650D-45A2-A17F-D472FC2C78DE}"/>
              </a:ext>
            </a:extLst>
          </p:cNvPr>
          <p:cNvSpPr>
            <a:spLocks noGrp="1" noChangeArrowheads="1"/>
          </p:cNvSpPr>
          <p:nvPr>
            <p:ph type="title"/>
          </p:nvPr>
        </p:nvSpPr>
        <p:spPr/>
        <p:txBody>
          <a:bodyPr/>
          <a:lstStyle/>
          <a:p>
            <a:r>
              <a:rPr lang="en-US" altLang="en-US" dirty="0"/>
              <a:t>Public Key Encryption</a:t>
            </a:r>
            <a:endParaRPr lang="en-US" altLang="en-US" sz="2400" dirty="0"/>
          </a:p>
        </p:txBody>
      </p:sp>
      <p:pic>
        <p:nvPicPr>
          <p:cNvPr id="2" name="Picture 1" descr="Illustration of sender, communication channel and recipient and how public and private keys secure communication.  To send a message the sender acquires the recipient public key to encrypt plaintext message into ciphertext.  The recipient then uses their private key to decrypt the ciphertext back to plaintext.">
            <a:extLst>
              <a:ext uri="{FF2B5EF4-FFF2-40B4-BE49-F238E27FC236}">
                <a16:creationId xmlns:a16="http://schemas.microsoft.com/office/drawing/2014/main" id="{644CF99A-4933-4B7E-91D0-9F4E6496881C}"/>
              </a:ext>
            </a:extLst>
          </p:cNvPr>
          <p:cNvPicPr>
            <a:picLocks noChangeAspect="1"/>
          </p:cNvPicPr>
          <p:nvPr/>
        </p:nvPicPr>
        <p:blipFill>
          <a:blip r:embed="rId3"/>
          <a:stretch>
            <a:fillRect/>
          </a:stretch>
        </p:blipFill>
        <p:spPr>
          <a:xfrm>
            <a:off x="242922" y="1315380"/>
            <a:ext cx="8658155" cy="5375138"/>
          </a:xfrm>
          <a:prstGeom prst="rect">
            <a:avLst/>
          </a:prstGeom>
        </p:spPr>
      </p:pic>
    </p:spTree>
    <p:extLst>
      <p:ext uri="{BB962C8B-B14F-4D97-AF65-F5344CB8AC3E}">
        <p14:creationId xmlns:p14="http://schemas.microsoft.com/office/powerpoint/2010/main" val="337980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5A7C29F-5D32-4061-BA18-14DBA505D752}"/>
              </a:ext>
            </a:extLst>
          </p:cNvPr>
          <p:cNvSpPr>
            <a:spLocks noGrp="1" noChangeArrowheads="1"/>
          </p:cNvSpPr>
          <p:nvPr>
            <p:ph type="title"/>
          </p:nvPr>
        </p:nvSpPr>
        <p:spPr/>
        <p:txBody>
          <a:bodyPr/>
          <a:lstStyle/>
          <a:p>
            <a:r>
              <a:rPr lang="en-US" altLang="en-US" dirty="0"/>
              <a:t>Making Ethical Decisions</a:t>
            </a:r>
            <a:endParaRPr lang="en-US" altLang="en-US" sz="3200" i="1" dirty="0"/>
          </a:p>
        </p:txBody>
      </p:sp>
      <p:sp>
        <p:nvSpPr>
          <p:cNvPr id="11267" name="Rectangle 3">
            <a:extLst>
              <a:ext uri="{FF2B5EF4-FFF2-40B4-BE49-F238E27FC236}">
                <a16:creationId xmlns:a16="http://schemas.microsoft.com/office/drawing/2014/main" id="{43E88EEC-7DE9-4BBA-83A6-EDD082C4FC2D}"/>
              </a:ext>
            </a:extLst>
          </p:cNvPr>
          <p:cNvSpPr>
            <a:spLocks noGrp="1" noChangeArrowheads="1"/>
          </p:cNvSpPr>
          <p:nvPr>
            <p:ph type="body" idx="1"/>
          </p:nvPr>
        </p:nvSpPr>
        <p:spPr/>
        <p:txBody>
          <a:bodyPr/>
          <a:lstStyle/>
          <a:p>
            <a:pPr marL="0" indent="0" algn="ctr">
              <a:spcBef>
                <a:spcPts val="600"/>
              </a:spcBef>
              <a:spcAft>
                <a:spcPts val="600"/>
              </a:spcAft>
              <a:buNone/>
            </a:pPr>
            <a:r>
              <a:rPr lang="en-US" sz="2400" dirty="0"/>
              <a:t>“We can afford to lose money - even a lot of money. But we can’t afford to lose reputation - even a shred of reputation. We must continue to measure every act against not only what is legal but also what we would be happy to have written about on the front page of a national newspaper in an article written by an unfriendly but intelligent reporter.”</a:t>
            </a:r>
          </a:p>
          <a:p>
            <a:pPr marL="0" indent="0" algn="ctr">
              <a:spcBef>
                <a:spcPts val="600"/>
              </a:spcBef>
              <a:spcAft>
                <a:spcPts val="600"/>
              </a:spcAft>
              <a:buNone/>
            </a:pPr>
            <a:endParaRPr lang="en-US" sz="2400" dirty="0"/>
          </a:p>
          <a:p>
            <a:pPr marL="0" indent="0" algn="ctr">
              <a:spcBef>
                <a:spcPts val="600"/>
              </a:spcBef>
              <a:spcAft>
                <a:spcPts val="600"/>
              </a:spcAft>
              <a:buNone/>
            </a:pPr>
            <a:r>
              <a:rPr lang="en-US" sz="2400" dirty="0"/>
              <a:t>“Your attitude on such matters, expressed by behavior as well as words, will be the most important factor in how the culture of your business develops. Culture, more than rule books, determines how an organization behaves.”</a:t>
            </a:r>
          </a:p>
          <a:p>
            <a:pPr marL="0" indent="0">
              <a:spcBef>
                <a:spcPts val="600"/>
              </a:spcBef>
              <a:spcAft>
                <a:spcPts val="600"/>
              </a:spcAft>
              <a:buNone/>
            </a:pPr>
            <a:r>
              <a:rPr lang="en-US" altLang="en-US" sz="2400" dirty="0"/>
              <a:t>- Warren Buffett</a:t>
            </a:r>
          </a:p>
        </p:txBody>
      </p:sp>
    </p:spTree>
    <p:extLst>
      <p:ext uri="{BB962C8B-B14F-4D97-AF65-F5344CB8AC3E}">
        <p14:creationId xmlns:p14="http://schemas.microsoft.com/office/powerpoint/2010/main" val="39826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haa19472_0803">
            <a:extLst>
              <a:ext uri="{FF2B5EF4-FFF2-40B4-BE49-F238E27FC236}">
                <a16:creationId xmlns:a16="http://schemas.microsoft.com/office/drawing/2014/main" id="{04780FE6-FF19-4D71-95BD-1E50630AB5E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95059" y="1533649"/>
            <a:ext cx="8279656" cy="4831525"/>
          </a:xfrm>
          <a:noFill/>
        </p:spPr>
      </p:pic>
      <p:sp>
        <p:nvSpPr>
          <p:cNvPr id="2" name="Title 1"/>
          <p:cNvSpPr>
            <a:spLocks noGrp="1"/>
          </p:cNvSpPr>
          <p:nvPr>
            <p:ph type="title"/>
          </p:nvPr>
        </p:nvSpPr>
        <p:spPr/>
        <p:txBody>
          <a:bodyPr/>
          <a:lstStyle/>
          <a:p>
            <a:r>
              <a:rPr lang="en-US" altLang="en-US" dirty="0"/>
              <a:t>Ethical Guidelines</a:t>
            </a:r>
            <a:endParaRPr lang="en-US" dirty="0"/>
          </a:p>
        </p:txBody>
      </p:sp>
    </p:spTree>
    <p:extLst>
      <p:ext uri="{BB962C8B-B14F-4D97-AF65-F5344CB8AC3E}">
        <p14:creationId xmlns:p14="http://schemas.microsoft.com/office/powerpoint/2010/main" val="108206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4190B8C9-21BD-4EEC-B3CE-61B64EC5B529}"/>
              </a:ext>
            </a:extLst>
          </p:cNvPr>
          <p:cNvSpPr>
            <a:spLocks noGrp="1" noChangeArrowheads="1"/>
          </p:cNvSpPr>
          <p:nvPr>
            <p:ph type="body" idx="1"/>
          </p:nvPr>
        </p:nvSpPr>
        <p:spPr>
          <a:xfrm>
            <a:off x="439387" y="1581150"/>
            <a:ext cx="8323613" cy="5048250"/>
          </a:xfrm>
        </p:spPr>
        <p:txBody>
          <a:bodyPr/>
          <a:lstStyle/>
          <a:p>
            <a:pPr>
              <a:spcBef>
                <a:spcPts val="600"/>
              </a:spcBef>
              <a:spcAft>
                <a:spcPts val="600"/>
              </a:spcAft>
            </a:pPr>
            <a:r>
              <a:rPr lang="en-US" altLang="en-US" sz="3200" b="1" i="1" dirty="0"/>
              <a:t>Intellectual property</a:t>
            </a:r>
            <a:r>
              <a:rPr lang="en-US" altLang="en-US" sz="3200" dirty="0"/>
              <a:t> - intangible creative work that is embodied in physical form.</a:t>
            </a:r>
          </a:p>
          <a:p>
            <a:pPr>
              <a:spcBef>
                <a:spcPts val="600"/>
              </a:spcBef>
              <a:spcAft>
                <a:spcPts val="600"/>
              </a:spcAft>
            </a:pPr>
            <a:r>
              <a:rPr lang="en-US" altLang="en-US" sz="3200" b="1" i="1" dirty="0"/>
              <a:t>Copyright </a:t>
            </a:r>
            <a:r>
              <a:rPr lang="en-US" altLang="en-US" sz="3200" dirty="0"/>
              <a:t>- protection afforded an expression of an idea (song, video game, some proprietary documents)</a:t>
            </a:r>
          </a:p>
          <a:p>
            <a:pPr>
              <a:spcBef>
                <a:spcPts val="600"/>
              </a:spcBef>
              <a:spcAft>
                <a:spcPts val="600"/>
              </a:spcAft>
            </a:pPr>
            <a:r>
              <a:rPr lang="en-US" altLang="en-US" sz="3200" b="1" i="1" dirty="0"/>
              <a:t>Fair Use Doctrine</a:t>
            </a:r>
            <a:r>
              <a:rPr lang="en-US" altLang="en-US" sz="3200" dirty="0"/>
              <a:t> - says that you may use copyrighted material in certain situations (creation of new work or within certain limits, for teaching purposes)</a:t>
            </a:r>
          </a:p>
        </p:txBody>
      </p:sp>
      <p:sp>
        <p:nvSpPr>
          <p:cNvPr id="2" name="Title 1"/>
          <p:cNvSpPr>
            <a:spLocks noGrp="1"/>
          </p:cNvSpPr>
          <p:nvPr>
            <p:ph type="title"/>
          </p:nvPr>
        </p:nvSpPr>
        <p:spPr/>
        <p:txBody>
          <a:bodyPr/>
          <a:lstStyle/>
          <a:p>
            <a:r>
              <a:rPr lang="en-US" altLang="en-US" dirty="0"/>
              <a:t>Intellectual Property</a:t>
            </a:r>
            <a:endParaRPr lang="en-US" dirty="0"/>
          </a:p>
        </p:txBody>
      </p:sp>
    </p:spTree>
    <p:extLst>
      <p:ext uri="{BB962C8B-B14F-4D97-AF65-F5344CB8AC3E}">
        <p14:creationId xmlns:p14="http://schemas.microsoft.com/office/powerpoint/2010/main" val="269610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7A241339-5052-4B42-B220-BEA5C3D8B99A}"/>
              </a:ext>
            </a:extLst>
          </p:cNvPr>
          <p:cNvSpPr>
            <a:spLocks noGrp="1" noChangeArrowheads="1"/>
          </p:cNvSpPr>
          <p:nvPr>
            <p:ph type="body" idx="1"/>
          </p:nvPr>
        </p:nvSpPr>
        <p:spPr>
          <a:xfrm>
            <a:off x="463138" y="1581150"/>
            <a:ext cx="8299862" cy="5048250"/>
          </a:xfrm>
        </p:spPr>
        <p:txBody>
          <a:bodyPr/>
          <a:lstStyle/>
          <a:p>
            <a:pPr>
              <a:spcBef>
                <a:spcPts val="600"/>
              </a:spcBef>
              <a:spcAft>
                <a:spcPts val="600"/>
              </a:spcAft>
            </a:pPr>
            <a:r>
              <a:rPr lang="en-US" altLang="en-US" sz="3200" b="1" i="1" dirty="0"/>
              <a:t>Pirated software</a:t>
            </a:r>
            <a:r>
              <a:rPr lang="en-US" altLang="en-US" sz="3200" dirty="0"/>
              <a:t> - the unauthorized use, duplication, distribution or sale of copyrighted software.</a:t>
            </a:r>
          </a:p>
          <a:p>
            <a:pPr>
              <a:spcBef>
                <a:spcPts val="600"/>
              </a:spcBef>
              <a:spcAft>
                <a:spcPts val="600"/>
              </a:spcAft>
            </a:pPr>
            <a:r>
              <a:rPr lang="en-US" altLang="en-US" sz="3200" b="1" i="1" dirty="0"/>
              <a:t>Counterfeit software</a:t>
            </a:r>
            <a:r>
              <a:rPr lang="en-US" altLang="en-US" sz="3200" dirty="0"/>
              <a:t> - software that is manufactured to look like the real thing and sold as such.</a:t>
            </a:r>
          </a:p>
          <a:p>
            <a:pPr>
              <a:spcBef>
                <a:spcPts val="600"/>
              </a:spcBef>
              <a:spcAft>
                <a:spcPts val="600"/>
              </a:spcAft>
            </a:pPr>
            <a:endParaRPr lang="en-US" altLang="en-US" sz="3200" dirty="0"/>
          </a:p>
          <a:p>
            <a:pPr>
              <a:spcBef>
                <a:spcPts val="600"/>
              </a:spcBef>
              <a:spcAft>
                <a:spcPts val="600"/>
              </a:spcAft>
            </a:pPr>
            <a:r>
              <a:rPr lang="en-US" altLang="en-US" sz="3200" dirty="0"/>
              <a:t>Proper software licensing is important</a:t>
            </a:r>
          </a:p>
        </p:txBody>
      </p:sp>
      <p:sp>
        <p:nvSpPr>
          <p:cNvPr id="2" name="Title 1"/>
          <p:cNvSpPr>
            <a:spLocks noGrp="1"/>
          </p:cNvSpPr>
          <p:nvPr>
            <p:ph type="title"/>
          </p:nvPr>
        </p:nvSpPr>
        <p:spPr/>
        <p:txBody>
          <a:bodyPr/>
          <a:lstStyle/>
          <a:p>
            <a:r>
              <a:rPr lang="en-US" altLang="en-US" dirty="0"/>
              <a:t>Intellectual Property</a:t>
            </a:r>
            <a:endParaRPr lang="en-US" dirty="0"/>
          </a:p>
        </p:txBody>
      </p:sp>
    </p:spTree>
    <p:extLst>
      <p:ext uri="{BB962C8B-B14F-4D97-AF65-F5344CB8AC3E}">
        <p14:creationId xmlns:p14="http://schemas.microsoft.com/office/powerpoint/2010/main" val="391514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these companies have in common?</a:t>
            </a:r>
          </a:p>
        </p:txBody>
      </p:sp>
      <p:pic>
        <p:nvPicPr>
          <p:cNvPr id="1026" name="Picture 2" descr="Yahoo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89" t="31443" r="8782" b="29711"/>
          <a:stretch/>
        </p:blipFill>
        <p:spPr bwMode="auto">
          <a:xfrm>
            <a:off x="2152744" y="1462309"/>
            <a:ext cx="2804615" cy="747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them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9366" y="2666148"/>
            <a:ext cx="2483822" cy="6760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p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0731" y="1427617"/>
            <a:ext cx="1835339" cy="14274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ony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1180" y="3456605"/>
            <a:ext cx="2745581" cy="49334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target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6952" y="4780561"/>
            <a:ext cx="1721147" cy="172114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ome Depot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6257" y="1501570"/>
            <a:ext cx="1530931" cy="15309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jp morgan chase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2286" y="5978616"/>
            <a:ext cx="4756920" cy="53143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ebay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52110" y="3273370"/>
            <a:ext cx="2202230" cy="88089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adobe logo"/>
          <p:cNvPicPr>
            <a:picLocks noChangeAspect="1" noChangeArrowheads="1"/>
          </p:cNvPicPr>
          <p:nvPr/>
        </p:nvPicPr>
        <p:blipFill rotWithShape="1">
          <a:blip r:embed="rId11">
            <a:extLst>
              <a:ext uri="{28A0092B-C50C-407E-A947-70E740481C1C}">
                <a14:useLocalDpi xmlns:a14="http://schemas.microsoft.com/office/drawing/2010/main" val="0"/>
              </a:ext>
            </a:extLst>
          </a:blip>
          <a:srcRect l="25950" r="18402"/>
          <a:stretch/>
        </p:blipFill>
        <p:spPr bwMode="auto">
          <a:xfrm>
            <a:off x="256645" y="2666147"/>
            <a:ext cx="1224209" cy="172414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equifax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51230" y="4426033"/>
            <a:ext cx="3190840" cy="63069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myspace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22869" y="5458138"/>
            <a:ext cx="3419201" cy="5183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pital One logo">
            <a:extLst>
              <a:ext uri="{FF2B5EF4-FFF2-40B4-BE49-F238E27FC236}">
                <a16:creationId xmlns:a16="http://schemas.microsoft.com/office/drawing/2014/main" id="{3C0263A5-C77C-4A23-92E2-3142B6170B94}"/>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074" t="23886" r="3927" b="25085"/>
          <a:stretch/>
        </p:blipFill>
        <p:spPr bwMode="auto">
          <a:xfrm>
            <a:off x="337931" y="1501570"/>
            <a:ext cx="1683610" cy="747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marriott logo&quot;">
            <a:extLst>
              <a:ext uri="{FF2B5EF4-FFF2-40B4-BE49-F238E27FC236}">
                <a16:creationId xmlns:a16="http://schemas.microsoft.com/office/drawing/2014/main" id="{50858636-418C-4504-97F8-67364D425300}"/>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74" t="12877" b="19905"/>
          <a:stretch/>
        </p:blipFill>
        <p:spPr bwMode="auto">
          <a:xfrm>
            <a:off x="139486" y="5258661"/>
            <a:ext cx="3217121" cy="7533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acebook logo&quot;">
            <a:extLst>
              <a:ext uri="{FF2B5EF4-FFF2-40B4-BE49-F238E27FC236}">
                <a16:creationId xmlns:a16="http://schemas.microsoft.com/office/drawing/2014/main" id="{5D507485-BE0C-42F8-B182-17F40C731FE1}"/>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9304" t="15565" r="28680" b="16747"/>
          <a:stretch/>
        </p:blipFill>
        <p:spPr bwMode="auto">
          <a:xfrm>
            <a:off x="1750619" y="3679520"/>
            <a:ext cx="1294499" cy="125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1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1000"/>
                                        <p:tgtEl>
                                          <p:spTgt spid="1028"/>
                                        </p:tgtEl>
                                      </p:cBhvr>
                                    </p:animEffect>
                                  </p:childTnLst>
                                </p:cTn>
                              </p:par>
                              <p:par>
                                <p:cTn id="11" presetID="6" presetClass="entr" presetSubtype="16"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circle(in)">
                                      <p:cBhvr>
                                        <p:cTn id="13" dur="1000"/>
                                        <p:tgtEl>
                                          <p:spTgt spid="1030"/>
                                        </p:tgtEl>
                                      </p:cBhvr>
                                    </p:animEffect>
                                  </p:childTnLst>
                                </p:cTn>
                              </p:par>
                              <p:par>
                                <p:cTn id="14" presetID="6" presetClass="entr" presetSubtype="16"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circle(in)">
                                      <p:cBhvr>
                                        <p:cTn id="16" dur="1000"/>
                                        <p:tgtEl>
                                          <p:spTgt spid="1032"/>
                                        </p:tgtEl>
                                      </p:cBhvr>
                                    </p:animEffect>
                                  </p:childTnLst>
                                </p:cTn>
                              </p:par>
                              <p:par>
                                <p:cTn id="17" presetID="6" presetClass="entr" presetSubtype="16" fill="hold" nodeType="withEffect">
                                  <p:stCondLst>
                                    <p:cond delay="0"/>
                                  </p:stCondLst>
                                  <p:childTnLst>
                                    <p:set>
                                      <p:cBhvr>
                                        <p:cTn id="18" dur="1" fill="hold">
                                          <p:stCondLst>
                                            <p:cond delay="0"/>
                                          </p:stCondLst>
                                        </p:cTn>
                                        <p:tgtEl>
                                          <p:spTgt spid="1040"/>
                                        </p:tgtEl>
                                        <p:attrNameLst>
                                          <p:attrName>style.visibility</p:attrName>
                                        </p:attrNameLst>
                                      </p:cBhvr>
                                      <p:to>
                                        <p:strVal val="visible"/>
                                      </p:to>
                                    </p:set>
                                    <p:animEffect transition="in" filter="circle(in)">
                                      <p:cBhvr>
                                        <p:cTn id="19" dur="1000"/>
                                        <p:tgtEl>
                                          <p:spTgt spid="1040"/>
                                        </p:tgtEl>
                                      </p:cBhvr>
                                    </p:animEffect>
                                  </p:childTnLst>
                                </p:cTn>
                              </p:par>
                              <p:par>
                                <p:cTn id="20" presetID="6" presetClass="entr" presetSubtype="16" fill="hold" nodeType="with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circle(in)">
                                      <p:cBhvr>
                                        <p:cTn id="22" dur="1000"/>
                                        <p:tgtEl>
                                          <p:spTgt spid="1042"/>
                                        </p:tgtEl>
                                      </p:cBhvr>
                                    </p:animEffect>
                                  </p:childTnLst>
                                </p:cTn>
                              </p:par>
                              <p:par>
                                <p:cTn id="23" presetID="6" presetClass="entr" presetSubtype="16" fill="hold" nodeType="withEffect">
                                  <p:stCondLst>
                                    <p:cond delay="0"/>
                                  </p:stCondLst>
                                  <p:childTnLst>
                                    <p:set>
                                      <p:cBhvr>
                                        <p:cTn id="24" dur="1" fill="hold">
                                          <p:stCondLst>
                                            <p:cond delay="0"/>
                                          </p:stCondLst>
                                        </p:cTn>
                                        <p:tgtEl>
                                          <p:spTgt spid="1044"/>
                                        </p:tgtEl>
                                        <p:attrNameLst>
                                          <p:attrName>style.visibility</p:attrName>
                                        </p:attrNameLst>
                                      </p:cBhvr>
                                      <p:to>
                                        <p:strVal val="visible"/>
                                      </p:to>
                                    </p:set>
                                    <p:animEffect transition="in" filter="circle(in)">
                                      <p:cBhvr>
                                        <p:cTn id="25" dur="1000"/>
                                        <p:tgtEl>
                                          <p:spTgt spid="1044"/>
                                        </p:tgtEl>
                                      </p:cBhvr>
                                    </p:animEffect>
                                  </p:childTnLst>
                                </p:cTn>
                              </p:par>
                              <p:par>
                                <p:cTn id="26" presetID="6" presetClass="entr" presetSubtype="16" fill="hold" nodeType="withEffect">
                                  <p:stCondLst>
                                    <p:cond delay="0"/>
                                  </p:stCondLst>
                                  <p:childTnLst>
                                    <p:set>
                                      <p:cBhvr>
                                        <p:cTn id="27" dur="1" fill="hold">
                                          <p:stCondLst>
                                            <p:cond delay="0"/>
                                          </p:stCondLst>
                                        </p:cTn>
                                        <p:tgtEl>
                                          <p:spTgt spid="1046"/>
                                        </p:tgtEl>
                                        <p:attrNameLst>
                                          <p:attrName>style.visibility</p:attrName>
                                        </p:attrNameLst>
                                      </p:cBhvr>
                                      <p:to>
                                        <p:strVal val="visible"/>
                                      </p:to>
                                    </p:set>
                                    <p:animEffect transition="in" filter="circle(in)">
                                      <p:cBhvr>
                                        <p:cTn id="28" dur="1000"/>
                                        <p:tgtEl>
                                          <p:spTgt spid="1046"/>
                                        </p:tgtEl>
                                      </p:cBhvr>
                                    </p:animEffect>
                                  </p:childTnLst>
                                </p:cTn>
                              </p:par>
                              <p:par>
                                <p:cTn id="29" presetID="6" presetClass="entr" presetSubtype="16" fill="hold" nodeType="withEffect">
                                  <p:stCondLst>
                                    <p:cond delay="0"/>
                                  </p:stCondLst>
                                  <p:childTnLst>
                                    <p:set>
                                      <p:cBhvr>
                                        <p:cTn id="30" dur="1" fill="hold">
                                          <p:stCondLst>
                                            <p:cond delay="0"/>
                                          </p:stCondLst>
                                        </p:cTn>
                                        <p:tgtEl>
                                          <p:spTgt spid="1048"/>
                                        </p:tgtEl>
                                        <p:attrNameLst>
                                          <p:attrName>style.visibility</p:attrName>
                                        </p:attrNameLst>
                                      </p:cBhvr>
                                      <p:to>
                                        <p:strVal val="visible"/>
                                      </p:to>
                                    </p:set>
                                    <p:animEffect transition="in" filter="circle(in)">
                                      <p:cBhvr>
                                        <p:cTn id="31" dur="1000"/>
                                        <p:tgtEl>
                                          <p:spTgt spid="1048"/>
                                        </p:tgtEl>
                                      </p:cBhvr>
                                    </p:animEffect>
                                  </p:childTnLst>
                                </p:cTn>
                              </p:par>
                              <p:par>
                                <p:cTn id="32" presetID="6" presetClass="entr" presetSubtype="16" fill="hold" nodeType="withEffect">
                                  <p:stCondLst>
                                    <p:cond delay="0"/>
                                  </p:stCondLst>
                                  <p:childTnLst>
                                    <p:set>
                                      <p:cBhvr>
                                        <p:cTn id="33" dur="1" fill="hold">
                                          <p:stCondLst>
                                            <p:cond delay="0"/>
                                          </p:stCondLst>
                                        </p:cTn>
                                        <p:tgtEl>
                                          <p:spTgt spid="1050"/>
                                        </p:tgtEl>
                                        <p:attrNameLst>
                                          <p:attrName>style.visibility</p:attrName>
                                        </p:attrNameLst>
                                      </p:cBhvr>
                                      <p:to>
                                        <p:strVal val="visible"/>
                                      </p:to>
                                    </p:set>
                                    <p:animEffect transition="in" filter="circle(in)">
                                      <p:cBhvr>
                                        <p:cTn id="34" dur="1000"/>
                                        <p:tgtEl>
                                          <p:spTgt spid="1050"/>
                                        </p:tgtEl>
                                      </p:cBhvr>
                                    </p:animEffect>
                                  </p:childTnLst>
                                </p:cTn>
                              </p:par>
                              <p:par>
                                <p:cTn id="35" presetID="6" presetClass="entr" presetSubtype="16" fill="hold" nodeType="withEffect">
                                  <p:stCondLst>
                                    <p:cond delay="0"/>
                                  </p:stCondLst>
                                  <p:childTnLst>
                                    <p:set>
                                      <p:cBhvr>
                                        <p:cTn id="36" dur="1" fill="hold">
                                          <p:stCondLst>
                                            <p:cond delay="0"/>
                                          </p:stCondLst>
                                        </p:cTn>
                                        <p:tgtEl>
                                          <p:spTgt spid="1052"/>
                                        </p:tgtEl>
                                        <p:attrNameLst>
                                          <p:attrName>style.visibility</p:attrName>
                                        </p:attrNameLst>
                                      </p:cBhvr>
                                      <p:to>
                                        <p:strVal val="visible"/>
                                      </p:to>
                                    </p:set>
                                    <p:animEffect transition="in" filter="circle(in)">
                                      <p:cBhvr>
                                        <p:cTn id="37" dur="1000"/>
                                        <p:tgtEl>
                                          <p:spTgt spid="1052"/>
                                        </p:tgtEl>
                                      </p:cBhvr>
                                    </p:animEffect>
                                  </p:childTnLst>
                                </p:cTn>
                              </p:par>
                              <p:par>
                                <p:cTn id="38" presetID="6" presetClass="entr" presetSubtype="16"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ircle(in)">
                                      <p:cBhvr>
                                        <p:cTn id="40" dur="1000"/>
                                        <p:tgtEl>
                                          <p:spTgt spid="3"/>
                                        </p:tgtEl>
                                      </p:cBhvr>
                                    </p:animEffect>
                                  </p:childTnLst>
                                </p:cTn>
                              </p:par>
                              <p:par>
                                <p:cTn id="41" presetID="6" presetClass="entr" presetSubtype="16"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1000"/>
                                        <p:tgtEl>
                                          <p:spTgt spid="4"/>
                                        </p:tgtEl>
                                      </p:cBhvr>
                                    </p:animEffect>
                                  </p:childTnLst>
                                </p:cTn>
                              </p:par>
                              <p:par>
                                <p:cTn id="44" presetID="6" presetClass="entr" presetSubtype="16" fill="hold" nodeType="withEffect">
                                  <p:stCondLst>
                                    <p:cond delay="0"/>
                                  </p:stCondLst>
                                  <p:childTnLst>
                                    <p:set>
                                      <p:cBhvr>
                                        <p:cTn id="45" dur="1" fill="hold">
                                          <p:stCondLst>
                                            <p:cond delay="0"/>
                                          </p:stCondLst>
                                        </p:cTn>
                                        <p:tgtEl>
                                          <p:spTgt spid="1038"/>
                                        </p:tgtEl>
                                        <p:attrNameLst>
                                          <p:attrName>style.visibility</p:attrName>
                                        </p:attrNameLst>
                                      </p:cBhvr>
                                      <p:to>
                                        <p:strVal val="visible"/>
                                      </p:to>
                                    </p:set>
                                    <p:animEffect transition="in" filter="circle(in)">
                                      <p:cBhvr>
                                        <p:cTn id="46" dur="1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0</TotalTime>
  <Words>1818</Words>
  <Application>Microsoft Office PowerPoint</Application>
  <PresentationFormat>On-screen Show (4:3)</PresentationFormat>
  <Paragraphs>287</Paragraphs>
  <Slides>40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PMingLiU</vt:lpstr>
      <vt:lpstr>Arial</vt:lpstr>
      <vt:lpstr>Calibri</vt:lpstr>
      <vt:lpstr>Courier New</vt:lpstr>
      <vt:lpstr>Times New Roman</vt:lpstr>
      <vt:lpstr>Wingdings</vt:lpstr>
      <vt:lpstr>Blank Presentation</vt:lpstr>
      <vt:lpstr>Intro to MIS - MGS351</vt:lpstr>
      <vt:lpstr>Overview</vt:lpstr>
      <vt:lpstr>Introduction</vt:lpstr>
      <vt:lpstr>Ethics</vt:lpstr>
      <vt:lpstr>Making Ethical Decisions</vt:lpstr>
      <vt:lpstr>Ethical Guidelines</vt:lpstr>
      <vt:lpstr>Intellectual Property</vt:lpstr>
      <vt:lpstr>Intellectual Property</vt:lpstr>
      <vt:lpstr>What do these companies have in common?</vt:lpstr>
      <vt:lpstr>Data Breach Statistics</vt:lpstr>
      <vt:lpstr>Monitor breaches and credit report</vt:lpstr>
      <vt:lpstr>Who and Why: Threat Actors and Motivation</vt:lpstr>
      <vt:lpstr>Who: Threat Actors</vt:lpstr>
      <vt:lpstr>How: Data Breach Initial Steps</vt:lpstr>
      <vt:lpstr>Having a Proper Cybersecurity Mindset</vt:lpstr>
      <vt:lpstr>PowerPoint Presentation</vt:lpstr>
      <vt:lpstr>PowerPoint Presentation</vt:lpstr>
      <vt:lpstr>How secure are passwords?</vt:lpstr>
      <vt:lpstr>Password Recommendations</vt:lpstr>
      <vt:lpstr>Having a Proper Cybersecurity Mindset</vt:lpstr>
      <vt:lpstr>Social Engineering</vt:lpstr>
      <vt:lpstr>Receipt for your payment</vt:lpstr>
      <vt:lpstr>Faculty Message Phishing</vt:lpstr>
      <vt:lpstr>Phishing &amp; Spear Phishing</vt:lpstr>
      <vt:lpstr>Protect yourself from Phishing</vt:lpstr>
      <vt:lpstr>PowerPoint Presentation</vt:lpstr>
      <vt:lpstr>Candy Bar for Your Password?</vt:lpstr>
      <vt:lpstr>Having a Proper Cybersecurity Mindset</vt:lpstr>
      <vt:lpstr>Information Security Triad - CIA</vt:lpstr>
      <vt:lpstr>Incident Classification Trends</vt:lpstr>
      <vt:lpstr>Cybersecurity Threats</vt:lpstr>
      <vt:lpstr>Cybersecurity Threats</vt:lpstr>
      <vt:lpstr>Cybersecurity Threats</vt:lpstr>
      <vt:lpstr>Cybersecurity Best Practices</vt:lpstr>
      <vt:lpstr>Backup Important Data</vt:lpstr>
      <vt:lpstr>Additional Security Precautions</vt:lpstr>
      <vt:lpstr>Additional Security Precautions</vt:lpstr>
      <vt:lpstr>Cryptography</vt:lpstr>
      <vt:lpstr>The letter “a” encrypted using PGP (Pretty Good Privacy)</vt:lpstr>
      <vt:lpstr>Public Key Encryption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2018-01-13T02:26:20Z</dcterms:created>
  <dcterms:modified xsi:type="dcterms:W3CDTF">2026-03-03T05:22:22Z</dcterms:modified>
</cp:coreProperties>
</file>