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0"/>
  </p:notesMasterIdLst>
  <p:handoutMasterIdLst>
    <p:handoutMasterId r:id="rId31"/>
  </p:handoutMasterIdLst>
  <p:sldIdLst>
    <p:sldId id="619" r:id="rId2"/>
    <p:sldId id="652" r:id="rId3"/>
    <p:sldId id="667" r:id="rId4"/>
    <p:sldId id="675" r:id="rId5"/>
    <p:sldId id="676" r:id="rId6"/>
    <p:sldId id="685" r:id="rId7"/>
    <p:sldId id="670" r:id="rId8"/>
    <p:sldId id="687" r:id="rId9"/>
    <p:sldId id="664" r:id="rId10"/>
    <p:sldId id="688" r:id="rId11"/>
    <p:sldId id="689" r:id="rId12"/>
    <p:sldId id="661" r:id="rId13"/>
    <p:sldId id="677" r:id="rId14"/>
    <p:sldId id="654" r:id="rId15"/>
    <p:sldId id="655" r:id="rId16"/>
    <p:sldId id="656" r:id="rId17"/>
    <p:sldId id="657" r:id="rId18"/>
    <p:sldId id="658" r:id="rId19"/>
    <p:sldId id="662" r:id="rId20"/>
    <p:sldId id="663" r:id="rId21"/>
    <p:sldId id="674" r:id="rId22"/>
    <p:sldId id="659" r:id="rId23"/>
    <p:sldId id="660" r:id="rId24"/>
    <p:sldId id="684" r:id="rId25"/>
    <p:sldId id="672" r:id="rId26"/>
    <p:sldId id="668" r:id="rId27"/>
    <p:sldId id="669" r:id="rId28"/>
    <p:sldId id="673" r:id="rId29"/>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CCECFF"/>
    <a:srgbClr val="FFFFCC"/>
    <a:srgbClr val="008080"/>
    <a:srgbClr val="66CCFF"/>
    <a:srgbClr val="66FFCC"/>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8" autoAdjust="0"/>
    <p:restoredTop sz="84294" autoAdjust="0"/>
  </p:normalViewPr>
  <p:slideViewPr>
    <p:cSldViewPr snapToGrid="0">
      <p:cViewPr varScale="1">
        <p:scale>
          <a:sx n="102" d="100"/>
          <a:sy n="102" d="100"/>
        </p:scale>
        <p:origin x="723" y="65"/>
      </p:cViewPr>
      <p:guideLst>
        <p:guide orient="horz" pos="216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00"/>
    </p:cViewPr>
  </p:sorterViewPr>
  <p:notesViewPr>
    <p:cSldViewPr snapToGrid="0">
      <p:cViewPr varScale="1">
        <p:scale>
          <a:sx n="103" d="100"/>
          <a:sy n="103" d="100"/>
        </p:scale>
        <p:origin x="-2514" y="-84"/>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680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680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8E90B2-7FC4-4896-8617-23D9992C46FC}" type="slidenum">
              <a:rPr lang="en-US"/>
              <a:pPr>
                <a:defRPr/>
              </a:pPr>
              <a:t>‹#›</a:t>
            </a:fld>
            <a:endParaRPr lang="en-US"/>
          </a:p>
        </p:txBody>
      </p:sp>
    </p:spTree>
    <p:extLst>
      <p:ext uri="{BB962C8B-B14F-4D97-AF65-F5344CB8AC3E}">
        <p14:creationId xmlns:p14="http://schemas.microsoft.com/office/powerpoint/2010/main" val="317564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475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6BCFC9-3494-43C9-BDC6-E2B0004A9C42}" type="slidenum">
              <a:rPr lang="en-US" altLang="en-US"/>
              <a:pPr>
                <a:defRPr/>
              </a:pPr>
              <a:t>‹#›</a:t>
            </a:fld>
            <a:endParaRPr lang="en-US" altLang="en-US"/>
          </a:p>
        </p:txBody>
      </p:sp>
    </p:spTree>
    <p:extLst>
      <p:ext uri="{BB962C8B-B14F-4D97-AF65-F5344CB8AC3E}">
        <p14:creationId xmlns:p14="http://schemas.microsoft.com/office/powerpoint/2010/main" val="19427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4017898B-A80B-452D-A283-CEE48A1EA7E2}" type="slidenum">
              <a:rPr lang="en-US" smtClean="0">
                <a:latin typeface="Arial" pitchFamily="34" charset="0"/>
              </a:rPr>
              <a:pPr/>
              <a:t>1</a:t>
            </a:fld>
            <a:endParaRPr lang="en-US">
              <a:latin typeface="Arial" pitchFamily="34" charset="0"/>
            </a:endParaRPr>
          </a:p>
        </p:txBody>
      </p:sp>
    </p:spTree>
    <p:extLst>
      <p:ext uri="{BB962C8B-B14F-4D97-AF65-F5344CB8AC3E}">
        <p14:creationId xmlns:p14="http://schemas.microsoft.com/office/powerpoint/2010/main" val="203284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96025E-5292-4302-947A-D7DC9676B294}" type="slidenum">
              <a:rPr lang="en-US" altLang="en-US" sz="1200" smtClean="0"/>
              <a:pPr/>
              <a:t>17</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304800" y="4343400"/>
            <a:ext cx="62484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7658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4685F3-8C28-4B36-9EAB-244A24A1DC59}" type="slidenum">
              <a:rPr lang="en-US" altLang="en-US" sz="1200" smtClean="0"/>
              <a:pPr/>
              <a:t>18</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533400" y="4343400"/>
            <a:ext cx="5943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4646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0F5BD6D-79FB-4AE7-990E-CB411312A30F}" type="slidenum">
              <a:rPr lang="en-US" altLang="en-US" sz="1200" smtClean="0"/>
              <a:pPr/>
              <a:t>19</a:t>
            </a:fld>
            <a:endParaRPr lang="en-US" altLang="en-US" sz="1200"/>
          </a:p>
        </p:txBody>
      </p:sp>
      <p:sp>
        <p:nvSpPr>
          <p:cNvPr id="2560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
        <p:nvSpPr>
          <p:cNvPr id="25604"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68140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B9F455-8572-4D6F-8EBB-522F49419D09}" type="slidenum">
              <a:rPr lang="en-US" altLang="en-US" sz="1200" smtClean="0"/>
              <a:pPr/>
              <a:t>20</a:t>
            </a:fld>
            <a:endParaRPr lang="en-US" altLang="en-US" sz="1200"/>
          </a:p>
        </p:txBody>
      </p:sp>
      <p:sp>
        <p:nvSpPr>
          <p:cNvPr id="2765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
        <p:nvSpPr>
          <p:cNvPr id="27652"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323339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27903F-966D-4B69-B64D-6E613CE26402}" type="slidenum">
              <a:rPr lang="en-US" altLang="en-US" sz="1200" smtClean="0"/>
              <a:pPr/>
              <a:t>21</a:t>
            </a:fld>
            <a:endParaRPr lang="en-US" altLang="en-US" sz="1200"/>
          </a:p>
        </p:txBody>
      </p:sp>
      <p:sp>
        <p:nvSpPr>
          <p:cNvPr id="2969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
        <p:nvSpPr>
          <p:cNvPr id="29700"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72974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71A2F37-5A79-4B44-9EBD-2EDDD15900F1}" type="slidenum">
              <a:rPr lang="en-US" altLang="en-US" sz="1200" smtClean="0"/>
              <a:pPr/>
              <a:t>22</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7688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A3DAA2-6929-4CA6-80B7-BCFF755C2672}" type="slidenum">
              <a:rPr lang="en-US" altLang="en-US" sz="1200" smtClean="0"/>
              <a:pPr/>
              <a:t>23</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0610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27903F-966D-4B69-B64D-6E613CE26402}" type="slidenum">
              <a:rPr lang="en-US" altLang="en-US" sz="1200" smtClean="0"/>
              <a:pPr/>
              <a:t>25</a:t>
            </a:fld>
            <a:endParaRPr lang="en-US" altLang="en-US" sz="1200"/>
          </a:p>
        </p:txBody>
      </p:sp>
      <p:sp>
        <p:nvSpPr>
          <p:cNvPr id="2969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
        <p:nvSpPr>
          <p:cNvPr id="29700"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99555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0C1105F-DA10-48A4-BC8C-CE4C274143E1}" type="slidenum">
              <a:rPr lang="en-US" altLang="en-US" sz="1200" smtClean="0"/>
              <a:pPr/>
              <a:t>26</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6271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9FBC78-1075-4B4E-A07B-1C067E016EDB}" type="slidenum">
              <a:rPr lang="en-US" altLang="en-US" sz="1200" smtClean="0"/>
              <a:pPr/>
              <a:t>27</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7177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0888" indent="-287338">
              <a:defRPr sz="2400">
                <a:solidFill>
                  <a:schemeClr val="tx1"/>
                </a:solidFill>
                <a:latin typeface="Times New Roman" panose="02020603050405020304" pitchFamily="18" charset="0"/>
              </a:defRPr>
            </a:lvl2pPr>
            <a:lvl3pPr marL="1154113" indent="-230188">
              <a:defRPr sz="2400">
                <a:solidFill>
                  <a:schemeClr val="tx1"/>
                </a:solidFill>
                <a:latin typeface="Times New Roman" panose="02020603050405020304" pitchFamily="18" charset="0"/>
              </a:defRPr>
            </a:lvl3pPr>
            <a:lvl4pPr marL="1617663" indent="-230188">
              <a:defRPr sz="2400">
                <a:solidFill>
                  <a:schemeClr val="tx1"/>
                </a:solidFill>
                <a:latin typeface="Times New Roman" panose="02020603050405020304" pitchFamily="18" charset="0"/>
              </a:defRPr>
            </a:lvl4pPr>
            <a:lvl5pPr marL="2079625" indent="-230188">
              <a:defRPr sz="2400">
                <a:solidFill>
                  <a:schemeClr val="tx1"/>
                </a:solidFill>
                <a:latin typeface="Times New Roman" panose="02020603050405020304" pitchFamily="18" charset="0"/>
              </a:defRPr>
            </a:lvl5pPr>
            <a:lvl6pPr marL="2536825" indent="-230188" eaLnBrk="0" fontAlgn="base" hangingPunct="0">
              <a:spcBef>
                <a:spcPct val="0"/>
              </a:spcBef>
              <a:spcAft>
                <a:spcPct val="0"/>
              </a:spcAft>
              <a:defRPr sz="2400">
                <a:solidFill>
                  <a:schemeClr val="tx1"/>
                </a:solidFill>
                <a:latin typeface="Times New Roman" panose="02020603050405020304" pitchFamily="18" charset="0"/>
              </a:defRPr>
            </a:lvl6pPr>
            <a:lvl7pPr marL="2994025" indent="-230188" eaLnBrk="0" fontAlgn="base" hangingPunct="0">
              <a:spcBef>
                <a:spcPct val="0"/>
              </a:spcBef>
              <a:spcAft>
                <a:spcPct val="0"/>
              </a:spcAft>
              <a:defRPr sz="2400">
                <a:solidFill>
                  <a:schemeClr val="tx1"/>
                </a:solidFill>
                <a:latin typeface="Times New Roman" panose="02020603050405020304" pitchFamily="18" charset="0"/>
              </a:defRPr>
            </a:lvl7pPr>
            <a:lvl8pPr marL="3451225" indent="-230188" eaLnBrk="0" fontAlgn="base" hangingPunct="0">
              <a:spcBef>
                <a:spcPct val="0"/>
              </a:spcBef>
              <a:spcAft>
                <a:spcPct val="0"/>
              </a:spcAft>
              <a:defRPr sz="2400">
                <a:solidFill>
                  <a:schemeClr val="tx1"/>
                </a:solidFill>
                <a:latin typeface="Times New Roman" panose="02020603050405020304" pitchFamily="18" charset="0"/>
              </a:defRPr>
            </a:lvl8pPr>
            <a:lvl9pPr marL="3908425"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7E5C90EF-19E8-4ADF-95A6-F0C792A0F1EC}" type="slidenum">
              <a:rPr lang="en-US" altLang="en-US" sz="1200" smtClean="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6892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27903F-966D-4B69-B64D-6E613CE26402}" type="slidenum">
              <a:rPr lang="en-US" altLang="en-US" sz="1200" smtClean="0"/>
              <a:pPr/>
              <a:t>28</a:t>
            </a:fld>
            <a:endParaRPr lang="en-US" altLang="en-US" sz="1200"/>
          </a:p>
        </p:txBody>
      </p:sp>
      <p:sp>
        <p:nvSpPr>
          <p:cNvPr id="2969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IaaS: Amazon Web Services (AWS), MS Azure, Google Compute Engine</a:t>
            </a:r>
          </a:p>
          <a:p>
            <a:r>
              <a:rPr lang="en-US" altLang="en-US" dirty="0"/>
              <a:t>PaaS: </a:t>
            </a:r>
            <a:r>
              <a:rPr lang="en-US" sz="1200" b="0" i="0" kern="1200" dirty="0">
                <a:solidFill>
                  <a:schemeClr val="tx1"/>
                </a:solidFill>
                <a:effectLst/>
                <a:latin typeface="Times New Roman" pitchFamily="18" charset="0"/>
                <a:ea typeface="+mn-ea"/>
                <a:cs typeface="+mn-cs"/>
              </a:rPr>
              <a:t>Amazon Web Services (AWS) Elastic Beanstalk, Force.com (Salesforce), Google App Engine</a:t>
            </a:r>
            <a:endParaRPr lang="en-US" altLang="en-US" dirty="0"/>
          </a:p>
          <a:p>
            <a:r>
              <a:rPr lang="en-US" altLang="en-US" dirty="0"/>
              <a:t>SaaS: Google Suite, Canva, Salesforce</a:t>
            </a:r>
          </a:p>
          <a:p>
            <a:r>
              <a:rPr lang="en-US" altLang="en-US" dirty="0"/>
              <a:t>Questions about vendor lock in, support levels, security/privacy, vendor roadmap</a:t>
            </a:r>
          </a:p>
          <a:p>
            <a:r>
              <a:rPr lang="en-US" altLang="en-US" dirty="0"/>
              <a:t> </a:t>
            </a:r>
          </a:p>
        </p:txBody>
      </p:sp>
      <p:sp>
        <p:nvSpPr>
          <p:cNvPr id="29700"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330954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6BCFC9-3494-43C9-BDC6-E2B0004A9C42}" type="slidenum">
              <a:rPr lang="en-US" altLang="en-US" smtClean="0"/>
              <a:pPr>
                <a:defRPr/>
              </a:pPr>
              <a:t>5</a:t>
            </a:fld>
            <a:endParaRPr lang="en-US" altLang="en-US"/>
          </a:p>
        </p:txBody>
      </p:sp>
    </p:spTree>
    <p:extLst>
      <p:ext uri="{BB962C8B-B14F-4D97-AF65-F5344CB8AC3E}">
        <p14:creationId xmlns:p14="http://schemas.microsoft.com/office/powerpoint/2010/main" val="137608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6BCFC9-3494-43C9-BDC6-E2B0004A9C42}" type="slidenum">
              <a:rPr lang="en-US" altLang="en-US" smtClean="0"/>
              <a:pPr>
                <a:defRPr/>
              </a:pPr>
              <a:t>6</a:t>
            </a:fld>
            <a:endParaRPr lang="en-US" altLang="en-US"/>
          </a:p>
        </p:txBody>
      </p:sp>
    </p:spTree>
    <p:extLst>
      <p:ext uri="{BB962C8B-B14F-4D97-AF65-F5344CB8AC3E}">
        <p14:creationId xmlns:p14="http://schemas.microsoft.com/office/powerpoint/2010/main" val="174483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5, Cat 5e or Cat 6 cable - a better-constructed version of the phone twisted-pair cable.</a:t>
            </a:r>
          </a:p>
          <a:p>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8</a:t>
            </a:fld>
            <a:endParaRPr lang="en-US" altLang="en-US"/>
          </a:p>
        </p:txBody>
      </p:sp>
    </p:spTree>
    <p:extLst>
      <p:ext uri="{BB962C8B-B14F-4D97-AF65-F5344CB8AC3E}">
        <p14:creationId xmlns:p14="http://schemas.microsoft.com/office/powerpoint/2010/main" val="79037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4E45557-211D-46BB-825D-517043F2C10A}" type="slidenum">
              <a:rPr lang="en-US" altLang="en-US" sz="1200" smtClean="0"/>
              <a:pPr/>
              <a:t>12</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2790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C657CB-4973-4407-A5AA-86E90DF05C2B}" type="slidenum">
              <a:rPr lang="en-US" altLang="en-US" sz="1200" smtClean="0"/>
              <a:pPr/>
              <a:t>14</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255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03D081-D578-48C4-83E0-F963750EAA5B}" type="slidenum">
              <a:rPr lang="en-US" altLang="en-US" sz="1200" smtClean="0"/>
              <a:pPr/>
              <a:t>15</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http://www.internetworldstats.com/stats.htm</a:t>
            </a:r>
          </a:p>
        </p:txBody>
      </p:sp>
    </p:spTree>
    <p:extLst>
      <p:ext uri="{BB962C8B-B14F-4D97-AF65-F5344CB8AC3E}">
        <p14:creationId xmlns:p14="http://schemas.microsoft.com/office/powerpoint/2010/main" val="53177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E906B8-BB66-4D54-8271-7CA246D0F6C8}" type="slidenum">
              <a:rPr lang="en-US" altLang="en-US" sz="1200" smtClean="0"/>
              <a:pPr/>
              <a:t>16</a:t>
            </a:fld>
            <a:endParaRPr lang="en-US" altLang="en-US" sz="1200"/>
          </a:p>
        </p:txBody>
      </p:sp>
      <p:sp>
        <p:nvSpPr>
          <p:cNvPr id="13315" name="Rectangle 2"/>
          <p:cNvSpPr>
            <a:spLocks noGrp="1" noRot="1" noChangeAspect="1" noChangeArrowheads="1" noTextEdit="1"/>
          </p:cNvSpPr>
          <p:nvPr>
            <p:ph type="sldImg"/>
          </p:nvPr>
        </p:nvSpPr>
        <p:spPr>
          <a:solidFill>
            <a:srgbClr val="FFFFFF"/>
          </a:solidFill>
          <a:ln/>
        </p:spPr>
      </p:sp>
      <p:sp>
        <p:nvSpPr>
          <p:cNvPr id="13316" name="Rectangle 3"/>
          <p:cNvSpPr>
            <a:spLocks noGrp="1" noChangeArrowheads="1"/>
          </p:cNvSpPr>
          <p:nvPr>
            <p:ph type="body" idx="1"/>
          </p:nvPr>
        </p:nvSpPr>
        <p:spPr>
          <a:solidFill>
            <a:srgbClr val="FFFFFF"/>
          </a:solidFill>
          <a:ln>
            <a:solidFill>
              <a:srgbClr val="000000"/>
            </a:solidFill>
          </a:ln>
        </p:spPr>
        <p:txBody>
          <a:bodyPr/>
          <a:lstStyle/>
          <a:p>
            <a:r>
              <a:rPr lang="en-US" altLang="en-US" dirty="0"/>
              <a:t>http://www.isc.org/services/survey/</a:t>
            </a:r>
          </a:p>
        </p:txBody>
      </p:sp>
    </p:spTree>
    <p:extLst>
      <p:ext uri="{BB962C8B-B14F-4D97-AF65-F5344CB8AC3E}">
        <p14:creationId xmlns:p14="http://schemas.microsoft.com/office/powerpoint/2010/main" val="17057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3FDFD3B-99A3-4DAE-9FE7-E6247F727FAC}" type="slidenum">
              <a:rPr lang="en-US" altLang="en-US"/>
              <a:pPr>
                <a:defRPr/>
              </a:pPr>
              <a:t>‹#›</a:t>
            </a:fld>
            <a:endParaRPr lang="en-US" altLang="en-US"/>
          </a:p>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F4A18791-FC75-44CA-945F-6E0C193E2DAB}" type="slidenum">
              <a:rPr lang="en-US" altLang="en-US"/>
              <a:pPr>
                <a:defRPr/>
              </a:pPr>
              <a:t>‹#›</a:t>
            </a:fld>
            <a:endParaRPr lang="en-US" altLang="en-US"/>
          </a:p>
          <a:p>
            <a:pPr>
              <a:defRPr/>
            </a:pP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8900"/>
            <a:ext cx="2076450"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88900"/>
            <a:ext cx="6076950"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A08D03CA-4B2F-4FB2-9C5F-D2D9B2D2647F}" type="slidenum">
              <a:rPr lang="en-US" altLang="en-US"/>
              <a:pPr>
                <a:defRPr/>
              </a:pPr>
              <a:t>‹#›</a:t>
            </a:fld>
            <a:endParaRPr lang="en-US" altLang="en-US"/>
          </a:p>
          <a:p>
            <a:pPr>
              <a:defRPr/>
            </a:pPr>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0"/>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9370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0BEC39B-7CBB-44B4-B537-C4133E537E60}" type="slidenum">
              <a:rPr lang="en-US" altLang="en-US"/>
              <a:pPr>
                <a:defRPr/>
              </a:pPr>
              <a:t>‹#›</a:t>
            </a:fld>
            <a:endParaRPr lang="en-US" altLang="en-US"/>
          </a:p>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EA18B4B9-F708-4F6E-AED7-A0272BCD67B8}" type="slidenum">
              <a:rPr lang="en-US" altLang="en-US"/>
              <a:pPr>
                <a:defRPr/>
              </a:pPr>
              <a:t>‹#›</a:t>
            </a:fld>
            <a:endParaRPr lang="en-US" altLang="en-US"/>
          </a:p>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660FC66E-602B-49F2-A8F0-E3B10850C7F7}" type="slidenum">
              <a:rPr lang="en-US" altLang="en-US"/>
              <a:pPr>
                <a:defRPr/>
              </a:pPr>
              <a:t>‹#›</a:t>
            </a:fld>
            <a:endParaRPr lang="en-US" altLang="en-US"/>
          </a:p>
          <a:p>
            <a:pPr>
              <a:defRPr/>
            </a:pP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08D6C1C1-8414-4248-A471-6E7EDA6CA1CE}" type="slidenum">
              <a:rPr lang="en-US" altLang="en-US"/>
              <a:pPr>
                <a:defRPr/>
              </a:pPr>
              <a:t>‹#›</a:t>
            </a:fld>
            <a:endParaRPr lang="en-US" altLang="en-US"/>
          </a:p>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9E7B3C56-F787-447F-B464-8D7509A82BFE}" type="slidenum">
              <a:rPr lang="en-US" altLang="en-US"/>
              <a:pPr>
                <a:defRPr/>
              </a:pPr>
              <a:t>‹#›</a:t>
            </a:fld>
            <a:endParaRPr lang="en-US" altLang="en-US"/>
          </a:p>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8CE6381-5DF8-4387-997B-DB5B6D681A11}" type="slidenum">
              <a:rPr lang="en-US" altLang="en-US"/>
              <a:pPr>
                <a:defRPr/>
              </a:pPr>
              <a:t>‹#›</a:t>
            </a:fld>
            <a:endParaRPr lang="en-US" altLang="en-US"/>
          </a:p>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A8C3D30-F0FC-4D6E-A0BD-67F90ABE9A0A}" type="slidenum">
              <a:rPr lang="en-US" altLang="en-US"/>
              <a:pPr>
                <a:defRPr/>
              </a:pPr>
              <a:t>‹#›</a:t>
            </a:fld>
            <a:endParaRPr lang="en-US" altLang="en-US"/>
          </a:p>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7A8BC03F-1004-4240-9ACC-7AE767718500}" type="slidenum">
              <a:rPr lang="en-US" altLang="en-US"/>
              <a:pPr>
                <a:defRPr/>
              </a:pPr>
              <a:t>‹#›</a:t>
            </a:fld>
            <a:endParaRPr lang="en-US" altLang="en-US"/>
          </a:p>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3647E637-ADEF-4697-8E9A-BC30D72806C0}" type="slidenum">
              <a:rPr lang="en-US" altLang="en-US"/>
              <a:pPr>
                <a:defRPr/>
              </a:pPr>
              <a:t>‹#›</a:t>
            </a:fld>
            <a:endParaRPr lang="en-US" altLang="en-US"/>
          </a:p>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206500"/>
          </a:xfrm>
          <a:prstGeom prst="rect">
            <a:avLst/>
          </a:prstGeom>
          <a:gradFill rotWithShape="0">
            <a:gsLst>
              <a:gs pos="0">
                <a:srgbClr val="333399"/>
              </a:gs>
              <a:gs pos="100000">
                <a:srgbClr val="333399">
                  <a:gamma/>
                  <a:shade val="0"/>
                  <a:invGamma/>
                </a:srgbClr>
              </a:gs>
            </a:gsLst>
            <a:lin ang="27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381000" y="88900"/>
            <a:ext cx="83058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br>
              <a:rPr lang="en-US" altLang="en-US"/>
            </a:br>
            <a:endParaRPr lang="en-US" altLang="en-US"/>
          </a:p>
        </p:txBody>
      </p:sp>
      <p:sp>
        <p:nvSpPr>
          <p:cNvPr id="1028" name="Rectangle 3"/>
          <p:cNvSpPr>
            <a:spLocks noGrp="1" noChangeArrowheads="1"/>
          </p:cNvSpPr>
          <p:nvPr>
            <p:ph type="body" idx="1"/>
          </p:nvPr>
        </p:nvSpPr>
        <p:spPr bwMode="auto">
          <a:xfrm>
            <a:off x="393700" y="1460500"/>
            <a:ext cx="82931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239000" y="5905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r>
              <a:rPr lang="en-US" altLang="en-US"/>
              <a:t>v.1 </a:t>
            </a:r>
          </a:p>
          <a:p>
            <a:pPr>
              <a:defRPr/>
            </a:pPr>
            <a:fld id="{8EF4F7DA-5373-4A24-B1F2-0D4307511018}" type="slidenum">
              <a:rPr lang="en-US" altLang="en-US"/>
              <a:pPr>
                <a:defRPr/>
              </a:pPr>
              <a:t>‹#›</a:t>
            </a:fld>
            <a:endParaRPr lang="en-US" altLang="en-US"/>
          </a:p>
          <a:p>
            <a:pPr>
              <a:defRPr/>
            </a:pPr>
            <a:endParaRPr lang="en-US" altLang="en-US"/>
          </a:p>
        </p:txBody>
      </p:sp>
      <p:sp>
        <p:nvSpPr>
          <p:cNvPr id="1075" name="Rectangle 51"/>
          <p:cNvSpPr>
            <a:spLocks noChangeArrowheads="1"/>
          </p:cNvSpPr>
          <p:nvPr/>
        </p:nvSpPr>
        <p:spPr bwMode="auto">
          <a:xfrm>
            <a:off x="0" y="1131888"/>
            <a:ext cx="9144000" cy="74612"/>
          </a:xfrm>
          <a:prstGeom prst="rect">
            <a:avLst/>
          </a:prstGeom>
          <a:gradFill rotWithShape="0">
            <a:gsLst>
              <a:gs pos="0">
                <a:schemeClr val="folHlink"/>
              </a:gs>
              <a:gs pos="100000">
                <a:schemeClr val="folHlink">
                  <a:gamma/>
                  <a:shade val="0"/>
                  <a:invGamma/>
                </a:schemeClr>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0" fontAlgn="base" hangingPunct="0">
        <a:spcBef>
          <a:spcPct val="0"/>
        </a:spcBef>
        <a:spcAft>
          <a:spcPct val="0"/>
        </a:spcAft>
        <a:defRPr sz="3200" b="1">
          <a:solidFill>
            <a:schemeClr val="bg1"/>
          </a:solidFill>
          <a:latin typeface="Arial" charset="0"/>
        </a:defRPr>
      </a:lvl6pPr>
      <a:lvl7pPr marL="914400" algn="l" rtl="0" eaLnBrk="0" fontAlgn="base" hangingPunct="0">
        <a:spcBef>
          <a:spcPct val="0"/>
        </a:spcBef>
        <a:spcAft>
          <a:spcPct val="0"/>
        </a:spcAft>
        <a:defRPr sz="3200" b="1">
          <a:solidFill>
            <a:schemeClr val="bg1"/>
          </a:solidFill>
          <a:latin typeface="Arial" charset="0"/>
        </a:defRPr>
      </a:lvl7pPr>
      <a:lvl8pPr marL="1371600" algn="l" rtl="0" eaLnBrk="0" fontAlgn="base" hangingPunct="0">
        <a:spcBef>
          <a:spcPct val="0"/>
        </a:spcBef>
        <a:spcAft>
          <a:spcPct val="0"/>
        </a:spcAft>
        <a:defRPr sz="3200" b="1">
          <a:solidFill>
            <a:schemeClr val="bg1"/>
          </a:solidFill>
          <a:latin typeface="Arial" charset="0"/>
        </a:defRPr>
      </a:lvl8pPr>
      <a:lvl9pPr marL="1828800" algn="l" rtl="0" eaLnBrk="0" fontAlgn="base" hangingPunct="0">
        <a:spcBef>
          <a:spcPct val="0"/>
        </a:spcBef>
        <a:spcAft>
          <a:spcPct val="0"/>
        </a:spcAft>
        <a:defRPr sz="3200" b="1">
          <a:solidFill>
            <a:schemeClr val="bg1"/>
          </a:solidFill>
          <a:latin typeface="Arial" charset="0"/>
        </a:defRPr>
      </a:lvl9pPr>
    </p:titleStyle>
    <p:bodyStyle>
      <a:lvl1pPr marL="457200" indent="-457200" algn="l" rtl="0" eaLnBrk="0" fontAlgn="base" hangingPunct="0">
        <a:spcBef>
          <a:spcPct val="10000"/>
        </a:spcBef>
        <a:spcAft>
          <a:spcPct val="0"/>
        </a:spcAft>
        <a:buClr>
          <a:schemeClr val="accent2"/>
        </a:buClr>
        <a:buSzPct val="75000"/>
        <a:buFont typeface="Wingdings" pitchFamily="2" charset="2"/>
        <a:buChar char="l"/>
        <a:defRPr sz="2800">
          <a:solidFill>
            <a:schemeClr val="tx1"/>
          </a:solidFill>
          <a:latin typeface="+mn-lt"/>
          <a:ea typeface="+mn-ea"/>
          <a:cs typeface="+mn-cs"/>
        </a:defRPr>
      </a:lvl1pPr>
      <a:lvl2pPr marL="9144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2pPr>
      <a:lvl3pPr marL="13716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3pPr>
      <a:lvl4pPr marL="18288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4pPr>
      <a:lvl5pPr marL="22860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5pPr>
      <a:lvl6pPr marL="27432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6pPr>
      <a:lvl7pPr marL="32004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7pPr>
      <a:lvl8pPr marL="36576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8pPr>
      <a:lvl9pPr marL="41148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Intro to MIS - MGS351</a:t>
            </a:r>
          </a:p>
        </p:txBody>
      </p:sp>
      <p:sp>
        <p:nvSpPr>
          <p:cNvPr id="3075" name="Content Placeholder 2"/>
          <p:cNvSpPr>
            <a:spLocks noGrp="1"/>
          </p:cNvSpPr>
          <p:nvPr>
            <p:ph idx="1"/>
          </p:nvPr>
        </p:nvSpPr>
        <p:spPr/>
        <p:txBody>
          <a:bodyPr/>
          <a:lstStyle/>
          <a:p>
            <a:pPr algn="ctr" eaLnBrk="1" hangingPunct="1">
              <a:buFont typeface="Arial" pitchFamily="34" charset="0"/>
              <a:buNone/>
            </a:pPr>
            <a:endParaRPr lang="en-US" sz="3200" b="1" dirty="0"/>
          </a:p>
          <a:p>
            <a:pPr algn="ctr" eaLnBrk="1" hangingPunct="1">
              <a:buFont typeface="Arial" pitchFamily="34" charset="0"/>
              <a:buNone/>
            </a:pPr>
            <a:r>
              <a:rPr lang="en-US" sz="3600" dirty="0"/>
              <a:t>Networking and Communication</a:t>
            </a:r>
          </a:p>
          <a:p>
            <a:pPr algn="ctr" eaLnBrk="1" hangingPunct="1">
              <a:buFont typeface="Arial" pitchFamily="34" charset="0"/>
              <a:buNone/>
            </a:pPr>
            <a:endParaRPr lang="en-US" sz="3600" dirty="0"/>
          </a:p>
          <a:p>
            <a:pPr algn="ctr" eaLnBrk="1" hangingPunct="1">
              <a:buFont typeface="Arial" pitchFamily="34" charset="0"/>
              <a:buNone/>
            </a:pPr>
            <a:r>
              <a:rPr lang="en-US" sz="3600" dirty="0"/>
              <a:t>Chapter 5</a:t>
            </a:r>
          </a:p>
        </p:txBody>
      </p:sp>
    </p:spTree>
    <p:extLst>
      <p:ext uri="{BB962C8B-B14F-4D97-AF65-F5344CB8AC3E}">
        <p14:creationId xmlns:p14="http://schemas.microsoft.com/office/powerpoint/2010/main" val="443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CD56F2D-65CF-4663-A23A-AE87DB84FF50}"/>
              </a:ext>
            </a:extLst>
          </p:cNvPr>
          <p:cNvSpPr>
            <a:spLocks noGrp="1" noChangeArrowheads="1"/>
          </p:cNvSpPr>
          <p:nvPr>
            <p:ph type="title"/>
          </p:nvPr>
        </p:nvSpPr>
        <p:spPr/>
        <p:txBody>
          <a:bodyPr/>
          <a:lstStyle/>
          <a:p>
            <a:r>
              <a:rPr lang="en-US" altLang="en-US" dirty="0"/>
              <a:t>Networking Protocols</a:t>
            </a:r>
          </a:p>
        </p:txBody>
      </p:sp>
      <p:sp>
        <p:nvSpPr>
          <p:cNvPr id="14339" name="Rectangle 3">
            <a:extLst>
              <a:ext uri="{FF2B5EF4-FFF2-40B4-BE49-F238E27FC236}">
                <a16:creationId xmlns:a16="http://schemas.microsoft.com/office/drawing/2014/main" id="{2966D422-075E-462F-9FB1-2E64549DE5AA}"/>
              </a:ext>
            </a:extLst>
          </p:cNvPr>
          <p:cNvSpPr>
            <a:spLocks noGrp="1" noChangeArrowheads="1"/>
          </p:cNvSpPr>
          <p:nvPr>
            <p:ph type="body" idx="1"/>
          </p:nvPr>
        </p:nvSpPr>
        <p:spPr>
          <a:xfrm>
            <a:off x="381000" y="1555955"/>
            <a:ext cx="8229600" cy="4692445"/>
          </a:xfrm>
        </p:spPr>
        <p:txBody>
          <a:bodyPr/>
          <a:lstStyle/>
          <a:p>
            <a:pPr>
              <a:lnSpc>
                <a:spcPct val="135000"/>
              </a:lnSpc>
            </a:pPr>
            <a:r>
              <a:rPr lang="en-US" altLang="en-US" sz="3200" dirty="0"/>
              <a:t>Rules and formats that ensure efficient and error-free electronic communications between different devices/platforms.</a:t>
            </a:r>
          </a:p>
          <a:p>
            <a:pPr>
              <a:lnSpc>
                <a:spcPct val="135000"/>
              </a:lnSpc>
            </a:pPr>
            <a:r>
              <a:rPr lang="en-US" altLang="en-US" sz="3200" dirty="0"/>
              <a:t>TCP/IP, IPv6, </a:t>
            </a:r>
            <a:r>
              <a:rPr lang="en-US" altLang="en-US" sz="3200" dirty="0" err="1"/>
              <a:t>WiFi</a:t>
            </a:r>
            <a:r>
              <a:rPr lang="en-US" altLang="en-US" sz="3200" dirty="0"/>
              <a:t> 7 </a:t>
            </a:r>
          </a:p>
          <a:p>
            <a:pPr>
              <a:lnSpc>
                <a:spcPct val="135000"/>
              </a:lnSpc>
            </a:pPr>
            <a:r>
              <a:rPr lang="en-US" altLang="en-US" sz="3200" dirty="0"/>
              <a:t>Vary on reliability, speed, capabilities and ease of use</a:t>
            </a:r>
          </a:p>
        </p:txBody>
      </p:sp>
    </p:spTree>
    <p:extLst>
      <p:ext uri="{BB962C8B-B14F-4D97-AF65-F5344CB8AC3E}">
        <p14:creationId xmlns:p14="http://schemas.microsoft.com/office/powerpoint/2010/main" val="362592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93DA397-C680-47B4-98E0-6E8CFCD2187D}"/>
              </a:ext>
            </a:extLst>
          </p:cNvPr>
          <p:cNvSpPr>
            <a:spLocks noGrp="1" noChangeArrowheads="1"/>
          </p:cNvSpPr>
          <p:nvPr>
            <p:ph type="title"/>
          </p:nvPr>
        </p:nvSpPr>
        <p:spPr/>
        <p:txBody>
          <a:bodyPr/>
          <a:lstStyle/>
          <a:p>
            <a:r>
              <a:rPr lang="en-US" altLang="en-US" dirty="0"/>
              <a:t>Networking Protocols</a:t>
            </a:r>
          </a:p>
        </p:txBody>
      </p:sp>
      <p:sp>
        <p:nvSpPr>
          <p:cNvPr id="15363" name="Rectangle 3">
            <a:extLst>
              <a:ext uri="{FF2B5EF4-FFF2-40B4-BE49-F238E27FC236}">
                <a16:creationId xmlns:a16="http://schemas.microsoft.com/office/drawing/2014/main" id="{0174D4B4-E5E6-42EE-80A1-4464A80D591A}"/>
              </a:ext>
            </a:extLst>
          </p:cNvPr>
          <p:cNvSpPr>
            <a:spLocks noGrp="1" noChangeArrowheads="1"/>
          </p:cNvSpPr>
          <p:nvPr>
            <p:ph type="body" idx="1"/>
          </p:nvPr>
        </p:nvSpPr>
        <p:spPr>
          <a:xfrm>
            <a:off x="381000" y="1570703"/>
            <a:ext cx="8362950" cy="4791997"/>
          </a:xfrm>
        </p:spPr>
        <p:txBody>
          <a:bodyPr/>
          <a:lstStyle/>
          <a:p>
            <a:pPr marL="457200" indent="-457200">
              <a:spcBef>
                <a:spcPct val="50000"/>
              </a:spcBef>
            </a:pPr>
            <a:r>
              <a:rPr lang="en-US" altLang="en-US" sz="3200" dirty="0"/>
              <a:t>A set of characters that mean the same thing to both the sender and the receiver</a:t>
            </a:r>
          </a:p>
          <a:p>
            <a:pPr marL="457200" indent="-457200">
              <a:spcBef>
                <a:spcPct val="50000"/>
              </a:spcBef>
            </a:pPr>
            <a:r>
              <a:rPr lang="en-US" altLang="en-US" sz="3200" dirty="0"/>
              <a:t>A set of rules for timing and sequencing messages</a:t>
            </a:r>
          </a:p>
          <a:p>
            <a:pPr marL="457200" indent="-457200">
              <a:spcBef>
                <a:spcPct val="50000"/>
              </a:spcBef>
            </a:pPr>
            <a:r>
              <a:rPr lang="en-US" altLang="en-US" sz="3200" dirty="0"/>
              <a:t>A set of methods for detecting and correcting errors</a:t>
            </a:r>
          </a:p>
        </p:txBody>
      </p:sp>
    </p:spTree>
    <p:extLst>
      <p:ext uri="{BB962C8B-B14F-4D97-AF65-F5344CB8AC3E}">
        <p14:creationId xmlns:p14="http://schemas.microsoft.com/office/powerpoint/2010/main" val="293668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Internet Addresses and Domain Names</a:t>
            </a:r>
          </a:p>
        </p:txBody>
      </p:sp>
      <p:sp>
        <p:nvSpPr>
          <p:cNvPr id="22531" name="Rectangle 3"/>
          <p:cNvSpPr>
            <a:spLocks noGrp="1" noChangeArrowheads="1"/>
          </p:cNvSpPr>
          <p:nvPr>
            <p:ph type="body" idx="1"/>
          </p:nvPr>
        </p:nvSpPr>
        <p:spPr>
          <a:xfrm>
            <a:off x="393700" y="1338943"/>
            <a:ext cx="8293100" cy="4972957"/>
          </a:xfrm>
        </p:spPr>
        <p:txBody>
          <a:bodyPr/>
          <a:lstStyle/>
          <a:p>
            <a:pPr>
              <a:spcBef>
                <a:spcPts val="0"/>
              </a:spcBef>
              <a:spcAft>
                <a:spcPts val="600"/>
              </a:spcAft>
            </a:pPr>
            <a:r>
              <a:rPr lang="en-US" altLang="en-US" sz="3600" dirty="0"/>
              <a:t>IP (Internet protocol) address</a:t>
            </a:r>
          </a:p>
          <a:p>
            <a:pPr lvl="1">
              <a:spcBef>
                <a:spcPts val="0"/>
              </a:spcBef>
              <a:spcAft>
                <a:spcPts val="600"/>
              </a:spcAft>
            </a:pPr>
            <a:r>
              <a:rPr lang="en-US" altLang="en-US" sz="3200" dirty="0"/>
              <a:t>128.205.201.56  (IPv4)</a:t>
            </a:r>
          </a:p>
          <a:p>
            <a:pPr lvl="1">
              <a:spcBef>
                <a:spcPts val="0"/>
              </a:spcBef>
              <a:spcAft>
                <a:spcPts val="600"/>
              </a:spcAft>
            </a:pPr>
            <a:r>
              <a:rPr lang="en-US" altLang="en-US" sz="3200" dirty="0"/>
              <a:t>2620:cc:8000:1840::80cd:c938  (IPv6)</a:t>
            </a:r>
          </a:p>
          <a:p>
            <a:pPr lvl="2">
              <a:spcBef>
                <a:spcPts val="0"/>
              </a:spcBef>
              <a:spcAft>
                <a:spcPts val="600"/>
              </a:spcAft>
            </a:pPr>
            <a:r>
              <a:rPr lang="de-DE" altLang="en-US" sz="3200" dirty="0"/>
              <a:t>340 undecillion IPs versus 4.3 billion </a:t>
            </a:r>
            <a:r>
              <a:rPr lang="de-DE" altLang="en-US" sz="2000" dirty="0"/>
              <a:t>340,000,000,000,000,000,000,000,000,000,000,000,000</a:t>
            </a:r>
            <a:endParaRPr lang="en-US" altLang="en-US" sz="2000" dirty="0"/>
          </a:p>
          <a:p>
            <a:pPr>
              <a:spcBef>
                <a:spcPts val="0"/>
              </a:spcBef>
              <a:spcAft>
                <a:spcPts val="600"/>
              </a:spcAft>
            </a:pPr>
            <a:r>
              <a:rPr lang="en-US" altLang="en-US" sz="3600" dirty="0"/>
              <a:t>Domain name - </a:t>
            </a:r>
            <a:r>
              <a:rPr lang="en-US" altLang="en-US" sz="3200" dirty="0"/>
              <a:t>buffalo.edu</a:t>
            </a:r>
          </a:p>
          <a:p>
            <a:pPr>
              <a:spcBef>
                <a:spcPts val="0"/>
              </a:spcBef>
              <a:spcAft>
                <a:spcPts val="600"/>
              </a:spcAft>
            </a:pPr>
            <a:r>
              <a:rPr lang="en-US" altLang="en-US" sz="3600" dirty="0"/>
              <a:t>Domain Name System (DNS)</a:t>
            </a:r>
          </a:p>
          <a:p>
            <a:pPr>
              <a:spcBef>
                <a:spcPts val="0"/>
              </a:spcBef>
              <a:spcAft>
                <a:spcPts val="600"/>
              </a:spcAft>
            </a:pPr>
            <a:r>
              <a:rPr lang="en-US" altLang="en-US" sz="3600" dirty="0"/>
              <a:t>Domain name servers</a:t>
            </a:r>
          </a:p>
          <a:p>
            <a:pPr algn="ctr">
              <a:spcBef>
                <a:spcPts val="0"/>
              </a:spcBef>
              <a:spcAft>
                <a:spcPts val="600"/>
              </a:spcAft>
              <a:buFont typeface="Monotype Sorts" pitchFamily="2" charset="2"/>
              <a:buNone/>
            </a:pPr>
            <a:r>
              <a:rPr lang="en-US" altLang="en-US" sz="2800" dirty="0" err="1"/>
              <a:t>nslookup</a:t>
            </a:r>
            <a:r>
              <a:rPr lang="en-US" altLang="en-US" sz="2800" dirty="0"/>
              <a:t> &lt;hostname&gt; in Windows</a:t>
            </a:r>
          </a:p>
          <a:p>
            <a:pPr algn="ctr">
              <a:spcBef>
                <a:spcPts val="0"/>
              </a:spcBef>
              <a:spcAft>
                <a:spcPts val="600"/>
              </a:spcAft>
              <a:buFont typeface="Monotype Sorts" pitchFamily="2" charset="2"/>
              <a:buNone/>
            </a:pPr>
            <a:r>
              <a:rPr lang="en-US" altLang="en-US" sz="2800" dirty="0"/>
              <a:t>host &lt;hostname&gt; in UNIX</a:t>
            </a:r>
          </a:p>
        </p:txBody>
      </p:sp>
    </p:spTree>
    <p:extLst>
      <p:ext uri="{BB962C8B-B14F-4D97-AF65-F5344CB8AC3E}">
        <p14:creationId xmlns:p14="http://schemas.microsoft.com/office/powerpoint/2010/main" val="223277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6B14F48-0216-4C6D-8CC3-10909F75FC61}"/>
              </a:ext>
            </a:extLst>
          </p:cNvPr>
          <p:cNvSpPr>
            <a:spLocks noGrp="1" noChangeArrowheads="1"/>
          </p:cNvSpPr>
          <p:nvPr>
            <p:ph type="title"/>
          </p:nvPr>
        </p:nvSpPr>
        <p:spPr/>
        <p:txBody>
          <a:bodyPr/>
          <a:lstStyle/>
          <a:p>
            <a:r>
              <a:rPr lang="en-US" altLang="en-US" dirty="0"/>
              <a:t>Network Classifications</a:t>
            </a:r>
          </a:p>
        </p:txBody>
      </p:sp>
      <p:sp>
        <p:nvSpPr>
          <p:cNvPr id="33795" name="Rectangle 3">
            <a:extLst>
              <a:ext uri="{FF2B5EF4-FFF2-40B4-BE49-F238E27FC236}">
                <a16:creationId xmlns:a16="http://schemas.microsoft.com/office/drawing/2014/main" id="{22B6379F-B671-46FF-9ADF-67B4D0C9EE77}"/>
              </a:ext>
            </a:extLst>
          </p:cNvPr>
          <p:cNvSpPr>
            <a:spLocks noGrp="1" noChangeArrowheads="1"/>
          </p:cNvSpPr>
          <p:nvPr>
            <p:ph type="body" idx="1"/>
          </p:nvPr>
        </p:nvSpPr>
        <p:spPr>
          <a:xfrm>
            <a:off x="381000" y="1489587"/>
            <a:ext cx="8496300" cy="4796913"/>
          </a:xfrm>
        </p:spPr>
        <p:txBody>
          <a:bodyPr/>
          <a:lstStyle/>
          <a:p>
            <a:pPr>
              <a:lnSpc>
                <a:spcPct val="90000"/>
              </a:lnSpc>
              <a:spcBef>
                <a:spcPts val="600"/>
              </a:spcBef>
            </a:pPr>
            <a:r>
              <a:rPr lang="en-US" altLang="en-US" sz="3200" dirty="0"/>
              <a:t>Local area network (LAN) - covers a limited geographic distance, such as an office, building, or a group of buildings in close proximity to each other. </a:t>
            </a:r>
          </a:p>
          <a:p>
            <a:pPr marL="1200150" lvl="2">
              <a:lnSpc>
                <a:spcPct val="90000"/>
              </a:lnSpc>
              <a:spcBef>
                <a:spcPts val="600"/>
              </a:spcBef>
            </a:pPr>
            <a:endParaRPr lang="en-US" altLang="en-US" sz="3200" dirty="0">
              <a:ea typeface="+mn-ea"/>
              <a:cs typeface="+mn-cs"/>
            </a:endParaRPr>
          </a:p>
          <a:p>
            <a:pPr>
              <a:lnSpc>
                <a:spcPct val="90000"/>
              </a:lnSpc>
              <a:spcBef>
                <a:spcPts val="600"/>
              </a:spcBef>
            </a:pPr>
            <a:r>
              <a:rPr lang="en-US" altLang="en-US" sz="3200" dirty="0"/>
              <a:t>Municipal area network (MAN) - covers a metropolitan area.</a:t>
            </a:r>
          </a:p>
          <a:p>
            <a:pPr marL="1200150" lvl="2">
              <a:lnSpc>
                <a:spcPct val="90000"/>
              </a:lnSpc>
              <a:spcBef>
                <a:spcPts val="600"/>
              </a:spcBef>
            </a:pPr>
            <a:endParaRPr lang="en-US" altLang="en-US" sz="3200" dirty="0">
              <a:ea typeface="+mn-ea"/>
              <a:cs typeface="+mn-cs"/>
            </a:endParaRPr>
          </a:p>
          <a:p>
            <a:pPr>
              <a:lnSpc>
                <a:spcPct val="90000"/>
              </a:lnSpc>
              <a:spcBef>
                <a:spcPts val="600"/>
              </a:spcBef>
            </a:pPr>
            <a:r>
              <a:rPr lang="en-US" altLang="en-US" sz="3200" dirty="0"/>
              <a:t>Wide area network (WAN) - covers large geographic distances, such as a state, a country, or even the entire world.</a:t>
            </a:r>
          </a:p>
        </p:txBody>
      </p:sp>
    </p:spTree>
    <p:extLst>
      <p:ext uri="{BB962C8B-B14F-4D97-AF65-F5344CB8AC3E}">
        <p14:creationId xmlns:p14="http://schemas.microsoft.com/office/powerpoint/2010/main" val="355990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54842" y="1596788"/>
            <a:ext cx="8408158" cy="4270612"/>
          </a:xfrm>
        </p:spPr>
        <p:txBody>
          <a:bodyPr/>
          <a:lstStyle/>
          <a:p>
            <a:pPr>
              <a:buFont typeface="Monotype Sorts" pitchFamily="2" charset="2"/>
              <a:buNone/>
            </a:pPr>
            <a:r>
              <a:rPr lang="en-US" altLang="en-US" sz="3600" dirty="0"/>
              <a:t>“The Internet is one of the rare, if not unique, instances where ‘hype’ is accompanied by understatement, not overstatement…I don’t think we know what has hit us.”</a:t>
            </a:r>
          </a:p>
          <a:p>
            <a:pPr>
              <a:buClr>
                <a:schemeClr val="tx2"/>
              </a:buClr>
            </a:pPr>
            <a:endParaRPr lang="en-US" altLang="en-US" sz="3600" dirty="0"/>
          </a:p>
          <a:p>
            <a:pPr>
              <a:buClr>
                <a:schemeClr val="tx2"/>
              </a:buClr>
              <a:buFont typeface="Monotype Sorts" pitchFamily="2" charset="2"/>
              <a:buNone/>
            </a:pPr>
            <a:r>
              <a:rPr lang="en-US" altLang="en-US" sz="2000" dirty="0"/>
              <a:t>Nicholas Negroponte, Director, MIT Media Lab</a:t>
            </a:r>
            <a:endParaRPr lang="en-US" altLang="en-US" sz="3600" dirty="0"/>
          </a:p>
        </p:txBody>
      </p:sp>
      <p:sp>
        <p:nvSpPr>
          <p:cNvPr id="3" name="Rectangle 2">
            <a:extLst>
              <a:ext uri="{FF2B5EF4-FFF2-40B4-BE49-F238E27FC236}">
                <a16:creationId xmlns:a16="http://schemas.microsoft.com/office/drawing/2014/main" id="{D1CD4B2C-C1DC-418C-902C-CABA1F28C362}"/>
              </a:ext>
            </a:extLst>
          </p:cNvPr>
          <p:cNvSpPr>
            <a:spLocks noGrp="1" noChangeArrowheads="1"/>
          </p:cNvSpPr>
          <p:nvPr>
            <p:ph type="title"/>
          </p:nvPr>
        </p:nvSpPr>
        <p:spPr>
          <a:xfrm>
            <a:off x="381000" y="88900"/>
            <a:ext cx="8305800" cy="914400"/>
          </a:xfrm>
        </p:spPr>
        <p:txBody>
          <a:bodyPr/>
          <a:lstStyle/>
          <a:p>
            <a:r>
              <a:rPr lang="en-US" altLang="en-US" dirty="0"/>
              <a:t>The Largest Network</a:t>
            </a:r>
          </a:p>
        </p:txBody>
      </p:sp>
    </p:spTree>
    <p:extLst>
      <p:ext uri="{BB962C8B-B14F-4D97-AF65-F5344CB8AC3E}">
        <p14:creationId xmlns:p14="http://schemas.microsoft.com/office/powerpoint/2010/main" val="165554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What is the Internet?</a:t>
            </a:r>
          </a:p>
        </p:txBody>
      </p:sp>
      <p:sp>
        <p:nvSpPr>
          <p:cNvPr id="10243" name="Rectangle 3"/>
          <p:cNvSpPr>
            <a:spLocks noGrp="1" noChangeArrowheads="1"/>
          </p:cNvSpPr>
          <p:nvPr>
            <p:ph type="body" idx="1"/>
          </p:nvPr>
        </p:nvSpPr>
        <p:spPr>
          <a:xfrm>
            <a:off x="381000" y="1555845"/>
            <a:ext cx="8382000" cy="4311555"/>
          </a:xfrm>
        </p:spPr>
        <p:txBody>
          <a:bodyPr/>
          <a:lstStyle/>
          <a:p>
            <a:r>
              <a:rPr lang="en-US" altLang="en-US" sz="3200" dirty="0"/>
              <a:t>Two or more networks joined together (</a:t>
            </a:r>
            <a:r>
              <a:rPr lang="en-US" altLang="en-US" sz="3200" b="1" dirty="0" err="1"/>
              <a:t>i</a:t>
            </a:r>
            <a:r>
              <a:rPr lang="en-US" altLang="en-US" sz="3200" dirty="0"/>
              <a:t>)</a:t>
            </a:r>
          </a:p>
          <a:p>
            <a:r>
              <a:rPr lang="en-US" altLang="en-US" sz="3200" dirty="0"/>
              <a:t>Worldwide group of connected networks that allow </a:t>
            </a:r>
            <a:r>
              <a:rPr lang="en-US" altLang="en-US" sz="3200" i="1" dirty="0"/>
              <a:t>public</a:t>
            </a:r>
            <a:r>
              <a:rPr lang="en-US" altLang="en-US" sz="3200" dirty="0"/>
              <a:t> access to information and services (</a:t>
            </a:r>
            <a:r>
              <a:rPr lang="en-US" altLang="en-US" sz="3200" b="1" dirty="0"/>
              <a:t>I</a:t>
            </a:r>
            <a:r>
              <a:rPr lang="en-US" altLang="en-US" sz="3200" dirty="0"/>
              <a:t>)</a:t>
            </a:r>
          </a:p>
          <a:p>
            <a:r>
              <a:rPr lang="en-US" altLang="en-US" sz="3200" dirty="0"/>
              <a:t>No central governing body</a:t>
            </a:r>
          </a:p>
          <a:p>
            <a:r>
              <a:rPr lang="en-US" altLang="en-US" sz="3200" dirty="0"/>
              <a:t>Estimated 5.4 billion users</a:t>
            </a:r>
          </a:p>
          <a:p>
            <a:pPr lvl="2"/>
            <a:r>
              <a:rPr lang="en-US" altLang="en-US" sz="3200" dirty="0"/>
              <a:t>Roughly 67% of the world population</a:t>
            </a:r>
          </a:p>
        </p:txBody>
      </p:sp>
    </p:spTree>
    <p:extLst>
      <p:ext uri="{BB962C8B-B14F-4D97-AF65-F5344CB8AC3E}">
        <p14:creationId xmlns:p14="http://schemas.microsoft.com/office/powerpoint/2010/main" val="116261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r>
              <a:rPr lang="en-US" altLang="en-US"/>
              <a:t>Internet Statistics - Hosts</a:t>
            </a:r>
          </a:p>
        </p:txBody>
      </p:sp>
      <p:pic>
        <p:nvPicPr>
          <p:cNvPr id="30722" name="Picture 2" descr="Graph displaying the number of host devices connected to the internet from 1994 to 2017.  By 2017, the host count exceeded 1,0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261280"/>
            <a:ext cx="8462748" cy="546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63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Brief History of the Internet</a:t>
            </a:r>
          </a:p>
        </p:txBody>
      </p:sp>
      <p:sp>
        <p:nvSpPr>
          <p:cNvPr id="14339" name="Rectangle 3"/>
          <p:cNvSpPr>
            <a:spLocks noGrp="1" noChangeArrowheads="1"/>
          </p:cNvSpPr>
          <p:nvPr>
            <p:ph type="body" idx="1"/>
          </p:nvPr>
        </p:nvSpPr>
        <p:spPr>
          <a:xfrm>
            <a:off x="381000" y="1501254"/>
            <a:ext cx="8763000" cy="4366146"/>
          </a:xfrm>
        </p:spPr>
        <p:txBody>
          <a:bodyPr/>
          <a:lstStyle/>
          <a:p>
            <a:pPr>
              <a:lnSpc>
                <a:spcPct val="110000"/>
              </a:lnSpc>
            </a:pPr>
            <a:r>
              <a:rPr lang="en-US" altLang="en-US" sz="3000" dirty="0"/>
              <a:t>1969 - Network of four University computers (ARPANET)</a:t>
            </a:r>
          </a:p>
          <a:p>
            <a:pPr>
              <a:lnSpc>
                <a:spcPct val="110000"/>
              </a:lnSpc>
            </a:pPr>
            <a:r>
              <a:rPr lang="en-US" altLang="en-US" sz="3000" dirty="0"/>
              <a:t>1984 - Domain Name System introduced</a:t>
            </a:r>
          </a:p>
          <a:p>
            <a:pPr>
              <a:lnSpc>
                <a:spcPct val="110000"/>
              </a:lnSpc>
            </a:pPr>
            <a:r>
              <a:rPr lang="en-US" altLang="en-US" sz="3000" dirty="0"/>
              <a:t>1986 - </a:t>
            </a:r>
            <a:r>
              <a:rPr lang="en-US" altLang="en-US" sz="3000" dirty="0" err="1"/>
              <a:t>NSFnet</a:t>
            </a:r>
            <a:r>
              <a:rPr lang="en-US" altLang="en-US" sz="3000" dirty="0"/>
              <a:t> connects to ARPANET</a:t>
            </a:r>
          </a:p>
          <a:p>
            <a:pPr>
              <a:lnSpc>
                <a:spcPct val="110000"/>
              </a:lnSpc>
            </a:pPr>
            <a:r>
              <a:rPr lang="en-US" altLang="en-US" sz="3000" dirty="0"/>
              <a:t>1988 - Internet WORM affects 6,000 hosts</a:t>
            </a:r>
          </a:p>
          <a:p>
            <a:pPr>
              <a:lnSpc>
                <a:spcPct val="110000"/>
              </a:lnSpc>
            </a:pPr>
            <a:r>
              <a:rPr lang="en-US" altLang="en-US" sz="3000" dirty="0"/>
              <a:t>1991 - Gopher and WWW released</a:t>
            </a:r>
          </a:p>
          <a:p>
            <a:pPr>
              <a:lnSpc>
                <a:spcPct val="110000"/>
              </a:lnSpc>
            </a:pPr>
            <a:r>
              <a:rPr lang="en-US" altLang="en-US" sz="3000" dirty="0"/>
              <a:t>1993 - Mosaic is released</a:t>
            </a:r>
          </a:p>
          <a:p>
            <a:pPr>
              <a:lnSpc>
                <a:spcPct val="110000"/>
              </a:lnSpc>
            </a:pPr>
            <a:r>
              <a:rPr lang="en-US" altLang="en-US" sz="3000" dirty="0"/>
              <a:t>Various organizations help define standards</a:t>
            </a:r>
            <a:endParaRPr lang="en-US" altLang="en-US" dirty="0"/>
          </a:p>
        </p:txBody>
      </p:sp>
    </p:spTree>
    <p:extLst>
      <p:ext uri="{BB962C8B-B14F-4D97-AF65-F5344CB8AC3E}">
        <p14:creationId xmlns:p14="http://schemas.microsoft.com/office/powerpoint/2010/main" val="70951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Internet Services</a:t>
            </a:r>
          </a:p>
        </p:txBody>
      </p:sp>
      <p:sp>
        <p:nvSpPr>
          <p:cNvPr id="16387" name="Rectangle 3"/>
          <p:cNvSpPr>
            <a:spLocks noGrp="1" noChangeArrowheads="1"/>
          </p:cNvSpPr>
          <p:nvPr>
            <p:ph type="body" idx="1"/>
          </p:nvPr>
        </p:nvSpPr>
        <p:spPr>
          <a:xfrm>
            <a:off x="381000" y="1528549"/>
            <a:ext cx="8229600" cy="5177051"/>
          </a:xfrm>
        </p:spPr>
        <p:txBody>
          <a:bodyPr/>
          <a:lstStyle/>
          <a:p>
            <a:pPr>
              <a:lnSpc>
                <a:spcPct val="80000"/>
              </a:lnSpc>
              <a:spcBef>
                <a:spcPct val="40000"/>
              </a:spcBef>
            </a:pPr>
            <a:r>
              <a:rPr lang="en-US" altLang="en-US" sz="3600" dirty="0"/>
              <a:t>World Wide Web</a:t>
            </a:r>
          </a:p>
          <a:p>
            <a:pPr>
              <a:lnSpc>
                <a:spcPct val="80000"/>
              </a:lnSpc>
              <a:spcBef>
                <a:spcPct val="40000"/>
              </a:spcBef>
            </a:pPr>
            <a:r>
              <a:rPr lang="en-US" altLang="en-US" sz="3600" dirty="0"/>
              <a:t>E-mail</a:t>
            </a:r>
          </a:p>
          <a:p>
            <a:pPr>
              <a:lnSpc>
                <a:spcPct val="80000"/>
              </a:lnSpc>
              <a:spcBef>
                <a:spcPct val="40000"/>
              </a:spcBef>
            </a:pPr>
            <a:r>
              <a:rPr lang="en-US" altLang="en-US" sz="3600" dirty="0"/>
              <a:t>FTP (Archie)</a:t>
            </a:r>
          </a:p>
          <a:p>
            <a:pPr>
              <a:lnSpc>
                <a:spcPct val="80000"/>
              </a:lnSpc>
              <a:spcBef>
                <a:spcPct val="40000"/>
              </a:spcBef>
            </a:pPr>
            <a:r>
              <a:rPr lang="en-US" altLang="en-US" sz="3600" dirty="0"/>
              <a:t>Telnet and SSH</a:t>
            </a:r>
          </a:p>
          <a:p>
            <a:pPr>
              <a:lnSpc>
                <a:spcPct val="80000"/>
              </a:lnSpc>
              <a:spcBef>
                <a:spcPct val="40000"/>
              </a:spcBef>
            </a:pPr>
            <a:r>
              <a:rPr lang="en-US" altLang="en-US" sz="3600" dirty="0"/>
              <a:t>Chat Rooms (IRC)</a:t>
            </a:r>
          </a:p>
          <a:p>
            <a:pPr>
              <a:lnSpc>
                <a:spcPct val="80000"/>
              </a:lnSpc>
              <a:spcBef>
                <a:spcPct val="40000"/>
              </a:spcBef>
            </a:pPr>
            <a:r>
              <a:rPr lang="en-US" altLang="en-US" sz="3600" dirty="0"/>
              <a:t>Usenet</a:t>
            </a:r>
          </a:p>
          <a:p>
            <a:pPr>
              <a:lnSpc>
                <a:spcPct val="80000"/>
              </a:lnSpc>
              <a:spcBef>
                <a:spcPct val="40000"/>
              </a:spcBef>
            </a:pPr>
            <a:r>
              <a:rPr lang="en-US" altLang="en-US" sz="3600" dirty="0"/>
              <a:t>Gopher (Veronica and </a:t>
            </a:r>
            <a:r>
              <a:rPr lang="en-US" altLang="en-US" sz="3600" dirty="0" err="1"/>
              <a:t>Jughead</a:t>
            </a:r>
            <a:r>
              <a:rPr lang="en-US" altLang="en-US" sz="3600" dirty="0"/>
              <a:t>)</a:t>
            </a:r>
          </a:p>
        </p:txBody>
      </p:sp>
      <p:sp>
        <p:nvSpPr>
          <p:cNvPr id="16388" name="Rectangle 5"/>
          <p:cNvSpPr>
            <a:spLocks noChangeArrowheads="1"/>
          </p:cNvSpPr>
          <p:nvPr/>
        </p:nvSpPr>
        <p:spPr bwMode="auto">
          <a:xfrm>
            <a:off x="-79375" y="1736725"/>
            <a:ext cx="1841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35000"/>
              <a:buFont typeface="Monotype Sorts" pitchFamily="2" charset="2"/>
              <a:buChar char="m"/>
              <a:defRPr sz="3200">
                <a:solidFill>
                  <a:schemeClr val="tx1"/>
                </a:solidFill>
                <a:latin typeface="Arial" panose="020B0604020202020204" pitchFamily="34" charset="0"/>
              </a:defRPr>
            </a:lvl1pPr>
            <a:lvl2pPr marL="742950" indent="-285750">
              <a:spcBef>
                <a:spcPct val="20000"/>
              </a:spcBef>
              <a:buClr>
                <a:schemeClr val="bg2"/>
              </a:buClr>
              <a:buSzPct val="75000"/>
              <a:buChar char="–"/>
              <a:defRPr sz="2800">
                <a:solidFill>
                  <a:schemeClr val="tx1"/>
                </a:solidFill>
                <a:latin typeface="Arial" panose="020B0604020202020204" pitchFamily="34"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Arial" panose="020B0604020202020204" pitchFamily="34" charset="0"/>
              </a:defRPr>
            </a:lvl3pPr>
            <a:lvl4pPr marL="1600200" indent="-228600">
              <a:spcBef>
                <a:spcPct val="20000"/>
              </a:spcBef>
              <a:buClr>
                <a:schemeClr val="bg2"/>
              </a:buClr>
              <a:buSzPct val="75000"/>
              <a:buChar char="–"/>
              <a:defRPr sz="2000">
                <a:solidFill>
                  <a:schemeClr val="tx1"/>
                </a:solidFill>
                <a:latin typeface="Arial" panose="020B0604020202020204" pitchFamily="34" charset="0"/>
              </a:defRPr>
            </a:lvl4pPr>
            <a:lvl5pPr marL="2057400" indent="-228600">
              <a:spcBef>
                <a:spcPct val="20000"/>
              </a:spcBef>
              <a:buClr>
                <a:schemeClr val="bg2"/>
              </a:buClr>
              <a:buSzPct val="75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Arial" panose="020B0604020202020204" pitchFamily="34" charset="0"/>
              </a:defRPr>
            </a:lvl9pPr>
          </a:lstStyle>
          <a:p>
            <a:pPr>
              <a:lnSpc>
                <a:spcPct val="50000"/>
              </a:lnSpc>
              <a:spcBef>
                <a:spcPct val="65000"/>
              </a:spcBef>
              <a:buClrTx/>
              <a:buSzTx/>
              <a:buFontTx/>
              <a:buNone/>
            </a:pPr>
            <a:endParaRPr lang="en-US" altLang="en-US" sz="2800">
              <a:latin typeface="Times New Roman" panose="02020603050405020304" pitchFamily="18" charset="0"/>
            </a:endParaRPr>
          </a:p>
        </p:txBody>
      </p:sp>
    </p:spTree>
    <p:extLst>
      <p:ext uri="{BB962C8B-B14F-4D97-AF65-F5344CB8AC3E}">
        <p14:creationId xmlns:p14="http://schemas.microsoft.com/office/powerpoint/2010/main" val="264523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r>
              <a:rPr lang="en-US" dirty="0"/>
              <a:t>World Wide Web</a:t>
            </a:r>
          </a:p>
        </p:txBody>
      </p:sp>
      <p:sp>
        <p:nvSpPr>
          <p:cNvPr id="24579" name="Rectangle 3"/>
          <p:cNvSpPr>
            <a:spLocks noGrp="1" noChangeArrowheads="1"/>
          </p:cNvSpPr>
          <p:nvPr>
            <p:ph type="body" idx="1"/>
          </p:nvPr>
        </p:nvSpPr>
        <p:spPr>
          <a:xfrm>
            <a:off x="381000" y="1392072"/>
            <a:ext cx="8305800" cy="4657298"/>
          </a:xfrm>
          <a:noFill/>
        </p:spPr>
        <p:txBody>
          <a:bodyPr lIns="90488" tIns="44450" rIns="90488" bIns="44450"/>
          <a:lstStyle/>
          <a:p>
            <a:pPr>
              <a:lnSpc>
                <a:spcPct val="150000"/>
              </a:lnSpc>
            </a:pPr>
            <a:r>
              <a:rPr lang="en-US" altLang="en-US" sz="3600" dirty="0"/>
              <a:t>CERN - Where the Web was born</a:t>
            </a:r>
          </a:p>
          <a:p>
            <a:pPr lvl="1">
              <a:lnSpc>
                <a:spcPct val="150000"/>
              </a:lnSpc>
            </a:pPr>
            <a:r>
              <a:rPr lang="en-US" altLang="en-US" sz="3200" dirty="0" err="1"/>
              <a:t>home.cern</a:t>
            </a:r>
            <a:r>
              <a:rPr lang="en-US" altLang="en-US" sz="3200" dirty="0"/>
              <a:t>/science/computing/birth-web</a:t>
            </a:r>
          </a:p>
          <a:p>
            <a:pPr lvl="1">
              <a:lnSpc>
                <a:spcPct val="150000"/>
              </a:lnSpc>
            </a:pPr>
            <a:r>
              <a:rPr lang="en-US" altLang="en-US" sz="3200" dirty="0"/>
              <a:t>Tim Berners-Lee</a:t>
            </a:r>
          </a:p>
          <a:p>
            <a:pPr lvl="1">
              <a:lnSpc>
                <a:spcPct val="150000"/>
              </a:lnSpc>
            </a:pPr>
            <a:r>
              <a:rPr lang="en-US" altLang="en-US" sz="3200" dirty="0"/>
              <a:t>Designed for collaborative research</a:t>
            </a:r>
          </a:p>
          <a:p>
            <a:pPr lvl="1">
              <a:lnSpc>
                <a:spcPct val="150000"/>
              </a:lnSpc>
            </a:pPr>
            <a:r>
              <a:rPr lang="en-US" altLang="en-US" sz="3200" dirty="0"/>
              <a:t>Hyperlinked documents</a:t>
            </a:r>
          </a:p>
          <a:p>
            <a:pPr lvl="1">
              <a:lnSpc>
                <a:spcPct val="150000"/>
              </a:lnSpc>
            </a:pPr>
            <a:r>
              <a:rPr lang="en-US" altLang="en-US" sz="3200" dirty="0"/>
              <a:t>Defined URL’s, HTML, and HTTP</a:t>
            </a:r>
          </a:p>
        </p:txBody>
      </p:sp>
    </p:spTree>
    <p:extLst>
      <p:ext uri="{BB962C8B-B14F-4D97-AF65-F5344CB8AC3E}">
        <p14:creationId xmlns:p14="http://schemas.microsoft.com/office/powerpoint/2010/main" val="380283842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Overview</a:t>
            </a:r>
          </a:p>
        </p:txBody>
      </p:sp>
      <p:sp>
        <p:nvSpPr>
          <p:cNvPr id="6147" name="Rectangle 3"/>
          <p:cNvSpPr>
            <a:spLocks noGrp="1" noChangeArrowheads="1"/>
          </p:cNvSpPr>
          <p:nvPr>
            <p:ph type="body" idx="1"/>
          </p:nvPr>
        </p:nvSpPr>
        <p:spPr>
          <a:xfrm>
            <a:off x="381000" y="1514901"/>
            <a:ext cx="8534400" cy="4809699"/>
          </a:xfrm>
        </p:spPr>
        <p:txBody>
          <a:bodyPr/>
          <a:lstStyle/>
          <a:p>
            <a:r>
              <a:rPr lang="en-US" altLang="en-US" sz="3600" dirty="0"/>
              <a:t>Computer Network Building Blocks</a:t>
            </a:r>
          </a:p>
          <a:p>
            <a:pPr lvl="1"/>
            <a:r>
              <a:rPr lang="en-US" altLang="en-US" sz="3200" dirty="0"/>
              <a:t>Components, Media and Protocols</a:t>
            </a:r>
          </a:p>
          <a:p>
            <a:r>
              <a:rPr lang="en-US" altLang="en-US" sz="3600" dirty="0"/>
              <a:t>What is the Internet?</a:t>
            </a:r>
          </a:p>
          <a:p>
            <a:pPr lvl="1"/>
            <a:r>
              <a:rPr lang="en-US" altLang="en-US" sz="3200" dirty="0">
                <a:ea typeface="+mn-ea"/>
                <a:cs typeface="+mn-cs"/>
              </a:rPr>
              <a:t>Overview of various Internet Services</a:t>
            </a:r>
          </a:p>
          <a:p>
            <a:r>
              <a:rPr lang="en-US" altLang="en-US" sz="3600" dirty="0"/>
              <a:t>The World Wide Web</a:t>
            </a:r>
          </a:p>
          <a:p>
            <a:r>
              <a:rPr lang="en-US" altLang="en-US" sz="3600" dirty="0"/>
              <a:t>How does the Internet work?</a:t>
            </a:r>
          </a:p>
          <a:p>
            <a:r>
              <a:rPr lang="en-US" altLang="en-US" sz="3600" dirty="0"/>
              <a:t>Enterprise Impacts</a:t>
            </a:r>
          </a:p>
        </p:txBody>
      </p:sp>
    </p:spTree>
    <p:extLst>
      <p:ext uri="{BB962C8B-B14F-4D97-AF65-F5344CB8AC3E}">
        <p14:creationId xmlns:p14="http://schemas.microsoft.com/office/powerpoint/2010/main" val="135799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r>
              <a:rPr lang="en-US" dirty="0"/>
              <a:t>Anatomy of a Web Page</a:t>
            </a:r>
          </a:p>
        </p:txBody>
      </p:sp>
      <p:sp>
        <p:nvSpPr>
          <p:cNvPr id="26627" name="Rectangle 3"/>
          <p:cNvSpPr>
            <a:spLocks noGrp="1" noChangeArrowheads="1"/>
          </p:cNvSpPr>
          <p:nvPr>
            <p:ph type="body" idx="1"/>
          </p:nvPr>
        </p:nvSpPr>
        <p:spPr>
          <a:xfrm>
            <a:off x="381000" y="1542197"/>
            <a:ext cx="8382000" cy="4325203"/>
          </a:xfrm>
          <a:noFill/>
        </p:spPr>
        <p:txBody>
          <a:bodyPr lIns="90488" tIns="44450" rIns="90488" bIns="44450"/>
          <a:lstStyle/>
          <a:p>
            <a:pPr>
              <a:lnSpc>
                <a:spcPct val="90000"/>
              </a:lnSpc>
              <a:spcAft>
                <a:spcPts val="1200"/>
              </a:spcAft>
            </a:pPr>
            <a:r>
              <a:rPr lang="en-US" altLang="en-US" sz="3600" dirty="0"/>
              <a:t>Uniform Resource Locator (URL)</a:t>
            </a:r>
          </a:p>
          <a:p>
            <a:pPr>
              <a:lnSpc>
                <a:spcPct val="90000"/>
              </a:lnSpc>
              <a:spcBef>
                <a:spcPct val="35000"/>
              </a:spcBef>
              <a:spcAft>
                <a:spcPts val="1200"/>
              </a:spcAft>
            </a:pPr>
            <a:r>
              <a:rPr lang="en-US" altLang="en-US" sz="3600" dirty="0"/>
              <a:t>Hypertext transfer protocol (http://)</a:t>
            </a:r>
          </a:p>
          <a:p>
            <a:pPr>
              <a:lnSpc>
                <a:spcPct val="90000"/>
              </a:lnSpc>
              <a:spcBef>
                <a:spcPct val="35000"/>
              </a:spcBef>
              <a:spcAft>
                <a:spcPts val="1200"/>
              </a:spcAft>
            </a:pPr>
            <a:r>
              <a:rPr lang="en-US" altLang="en-US" sz="3600" dirty="0"/>
              <a:t>Hypertext markup language (HTML)</a:t>
            </a:r>
          </a:p>
          <a:p>
            <a:pPr>
              <a:lnSpc>
                <a:spcPct val="90000"/>
              </a:lnSpc>
              <a:spcBef>
                <a:spcPct val="45000"/>
              </a:spcBef>
              <a:spcAft>
                <a:spcPts val="1200"/>
              </a:spcAft>
            </a:pPr>
            <a:r>
              <a:rPr lang="en-US" altLang="en-US" sz="3600" dirty="0"/>
              <a:t>Hyperlinks</a:t>
            </a:r>
          </a:p>
        </p:txBody>
      </p:sp>
    </p:spTree>
    <p:extLst>
      <p:ext uri="{BB962C8B-B14F-4D97-AF65-F5344CB8AC3E}">
        <p14:creationId xmlns:p14="http://schemas.microsoft.com/office/powerpoint/2010/main" val="386869335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050"/>
          <p:cNvSpPr>
            <a:spLocks noGrp="1" noChangeArrowheads="1"/>
          </p:cNvSpPr>
          <p:nvPr>
            <p:ph type="title"/>
          </p:nvPr>
        </p:nvSpPr>
        <p:spPr>
          <a:effectLst>
            <a:outerShdw dist="13470" dir="2700000" algn="ctr" rotWithShape="0">
              <a:schemeClr val="bg2"/>
            </a:outerShdw>
          </a:effectLst>
        </p:spPr>
        <p:txBody>
          <a:bodyPr lIns="90488" tIns="44450" rIns="90488" bIns="44450"/>
          <a:lstStyle/>
          <a:p>
            <a:pPr>
              <a:defRPr/>
            </a:pPr>
            <a:r>
              <a:rPr lang="en-US">
                <a:effectLst>
                  <a:outerShdw blurRad="38100" dist="38100" dir="2700000" algn="tl">
                    <a:srgbClr val="C0C0C0"/>
                  </a:outerShdw>
                </a:effectLst>
              </a:rPr>
              <a:t>Uniform Resource Locator</a:t>
            </a:r>
          </a:p>
        </p:txBody>
      </p:sp>
      <p:sp>
        <p:nvSpPr>
          <p:cNvPr id="2" name="Rectangle 1">
            <a:extLst>
              <a:ext uri="{FF2B5EF4-FFF2-40B4-BE49-F238E27FC236}">
                <a16:creationId xmlns:a16="http://schemas.microsoft.com/office/drawing/2014/main" id="{7E4785F0-327D-472F-8F94-687C59A5B965}"/>
              </a:ext>
            </a:extLst>
          </p:cNvPr>
          <p:cNvSpPr/>
          <p:nvPr/>
        </p:nvSpPr>
        <p:spPr>
          <a:xfrm>
            <a:off x="0" y="3518569"/>
            <a:ext cx="9144000" cy="430887"/>
          </a:xfrm>
          <a:prstGeom prst="rect">
            <a:avLst/>
          </a:prstGeom>
        </p:spPr>
        <p:txBody>
          <a:bodyPr wrap="square">
            <a:spAutoFit/>
          </a:bodyPr>
          <a:lstStyle/>
          <a:p>
            <a:pPr algn="ctr"/>
            <a:r>
              <a:rPr lang="en-US" sz="2200" dirty="0">
                <a:latin typeface="Calibri" panose="020F0502020204030204" pitchFamily="34" charset="0"/>
                <a:cs typeface="Calibri" panose="020F0502020204030204" pitchFamily="34" charset="0"/>
              </a:rPr>
              <a:t>https://mgt2.buffalo.edu/Files/Faculty/MSS/djmurray/mgs351/links.html#ch5</a:t>
            </a:r>
          </a:p>
        </p:txBody>
      </p:sp>
      <p:sp>
        <p:nvSpPr>
          <p:cNvPr id="3" name="Left Brace 2">
            <a:extLst>
              <a:ext uri="{FF2B5EF4-FFF2-40B4-BE49-F238E27FC236}">
                <a16:creationId xmlns:a16="http://schemas.microsoft.com/office/drawing/2014/main" id="{0195A43D-6D59-40CF-9983-A0508F596670}"/>
              </a:ext>
            </a:extLst>
          </p:cNvPr>
          <p:cNvSpPr/>
          <p:nvPr/>
        </p:nvSpPr>
        <p:spPr bwMode="auto">
          <a:xfrm rot="16200000">
            <a:off x="1956105" y="3052316"/>
            <a:ext cx="135933" cy="1930213"/>
          </a:xfrm>
          <a:prstGeom prst="leftBrac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Callout: Line 4">
            <a:extLst>
              <a:ext uri="{FF2B5EF4-FFF2-40B4-BE49-F238E27FC236}">
                <a16:creationId xmlns:a16="http://schemas.microsoft.com/office/drawing/2014/main" id="{1E0A09F7-EB46-4C45-A165-65FE6BE879E5}"/>
              </a:ext>
            </a:extLst>
          </p:cNvPr>
          <p:cNvSpPr/>
          <p:nvPr/>
        </p:nvSpPr>
        <p:spPr bwMode="auto">
          <a:xfrm>
            <a:off x="262023" y="2038685"/>
            <a:ext cx="1176420" cy="490620"/>
          </a:xfrm>
          <a:prstGeom prst="borderCallout1">
            <a:avLst>
              <a:gd name="adj1" fmla="val 103764"/>
              <a:gd name="adj2" fmla="val 29946"/>
              <a:gd name="adj3" fmla="val 278309"/>
              <a:gd name="adj4" fmla="val 30065"/>
            </a:avLst>
          </a:prstGeom>
          <a:solidFill>
            <a:schemeClr val="accent3">
              <a:lumMod val="95000"/>
            </a:schemeClr>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Protocol</a:t>
            </a:r>
          </a:p>
        </p:txBody>
      </p:sp>
      <p:sp>
        <p:nvSpPr>
          <p:cNvPr id="8" name="Left Brace 7">
            <a:extLst>
              <a:ext uri="{FF2B5EF4-FFF2-40B4-BE49-F238E27FC236}">
                <a16:creationId xmlns:a16="http://schemas.microsoft.com/office/drawing/2014/main" id="{6A68CF7F-6A0D-4156-877E-85E7F36FE7C2}"/>
              </a:ext>
            </a:extLst>
          </p:cNvPr>
          <p:cNvSpPr/>
          <p:nvPr/>
        </p:nvSpPr>
        <p:spPr bwMode="auto">
          <a:xfrm rot="5400000">
            <a:off x="5101942" y="1382166"/>
            <a:ext cx="228829" cy="4229768"/>
          </a:xfrm>
          <a:prstGeom prst="leftBrace">
            <a:avLst/>
          </a:prstGeom>
          <a:no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9" name="Left Brace 8">
            <a:extLst>
              <a:ext uri="{FF2B5EF4-FFF2-40B4-BE49-F238E27FC236}">
                <a16:creationId xmlns:a16="http://schemas.microsoft.com/office/drawing/2014/main" id="{BFCA83FD-F940-4123-8F0C-CAF1F9BA6F18}"/>
              </a:ext>
            </a:extLst>
          </p:cNvPr>
          <p:cNvSpPr/>
          <p:nvPr/>
        </p:nvSpPr>
        <p:spPr bwMode="auto">
          <a:xfrm rot="16200000">
            <a:off x="7823412" y="3457285"/>
            <a:ext cx="135933" cy="1120273"/>
          </a:xfrm>
          <a:prstGeom prst="leftBrace">
            <a:avLst/>
          </a:prstGeom>
          <a:no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0" name="Left Brace 9">
            <a:extLst>
              <a:ext uri="{FF2B5EF4-FFF2-40B4-BE49-F238E27FC236}">
                <a16:creationId xmlns:a16="http://schemas.microsoft.com/office/drawing/2014/main" id="{41BB0B6D-428C-44FC-89AE-A01DD98351A3}"/>
              </a:ext>
            </a:extLst>
          </p:cNvPr>
          <p:cNvSpPr/>
          <p:nvPr/>
        </p:nvSpPr>
        <p:spPr bwMode="auto">
          <a:xfrm rot="5400000">
            <a:off x="520003" y="3033749"/>
            <a:ext cx="190075" cy="887847"/>
          </a:xfrm>
          <a:prstGeom prst="leftBrace">
            <a:avLst/>
          </a:prstGeom>
          <a:no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1" name="Callout: Line 10">
            <a:extLst>
              <a:ext uri="{FF2B5EF4-FFF2-40B4-BE49-F238E27FC236}">
                <a16:creationId xmlns:a16="http://schemas.microsoft.com/office/drawing/2014/main" id="{DA210203-7D63-4AEC-8E1B-7B85B1C38F25}"/>
              </a:ext>
            </a:extLst>
          </p:cNvPr>
          <p:cNvSpPr/>
          <p:nvPr/>
        </p:nvSpPr>
        <p:spPr bwMode="auto">
          <a:xfrm>
            <a:off x="7152627" y="2038685"/>
            <a:ext cx="1759170" cy="490620"/>
          </a:xfrm>
          <a:prstGeom prst="borderCallout1">
            <a:avLst>
              <a:gd name="adj1" fmla="val 102105"/>
              <a:gd name="adj2" fmla="val 87294"/>
              <a:gd name="adj3" fmla="val 294604"/>
              <a:gd name="adj4" fmla="val 87786"/>
            </a:avLst>
          </a:prstGeom>
          <a:solidFill>
            <a:schemeClr val="accent3">
              <a:lumMod val="95000"/>
            </a:schemeClr>
          </a:solid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200" dirty="0">
                <a:latin typeface="Calibri" panose="020F0502020204030204" pitchFamily="34" charset="0"/>
                <a:cs typeface="Calibri" panose="020F0502020204030204" pitchFamily="34" charset="0"/>
              </a:rPr>
              <a:t>Anchor Name</a:t>
            </a:r>
          </a:p>
        </p:txBody>
      </p:sp>
      <p:sp>
        <p:nvSpPr>
          <p:cNvPr id="12" name="Left Brace 11">
            <a:extLst>
              <a:ext uri="{FF2B5EF4-FFF2-40B4-BE49-F238E27FC236}">
                <a16:creationId xmlns:a16="http://schemas.microsoft.com/office/drawing/2014/main" id="{2B28E6C5-3B63-4600-A0EB-567DF58AF054}"/>
              </a:ext>
            </a:extLst>
          </p:cNvPr>
          <p:cNvSpPr/>
          <p:nvPr/>
        </p:nvSpPr>
        <p:spPr bwMode="auto">
          <a:xfrm rot="5400000">
            <a:off x="8608531" y="3284359"/>
            <a:ext cx="170089" cy="484123"/>
          </a:xfrm>
          <a:prstGeom prst="leftBrace">
            <a:avLst/>
          </a:prstGeom>
          <a:no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3" name="Callout: Line 12">
            <a:extLst>
              <a:ext uri="{FF2B5EF4-FFF2-40B4-BE49-F238E27FC236}">
                <a16:creationId xmlns:a16="http://schemas.microsoft.com/office/drawing/2014/main" id="{D5877022-0CE9-4C83-B08D-3239C9EBDB33}"/>
              </a:ext>
            </a:extLst>
          </p:cNvPr>
          <p:cNvSpPr/>
          <p:nvPr/>
        </p:nvSpPr>
        <p:spPr bwMode="auto">
          <a:xfrm>
            <a:off x="1090863" y="4799264"/>
            <a:ext cx="1844842" cy="490620"/>
          </a:xfrm>
          <a:prstGeom prst="borderCallout1">
            <a:avLst>
              <a:gd name="adj1" fmla="val -145392"/>
              <a:gd name="adj2" fmla="val 50517"/>
              <a:gd name="adj3" fmla="val -929"/>
              <a:gd name="adj4" fmla="val 50761"/>
            </a:avLst>
          </a:prstGeom>
          <a:solidFill>
            <a:schemeClr val="accent3">
              <a:lumMod val="95000"/>
            </a:schemeClr>
          </a:solid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200" dirty="0">
                <a:latin typeface="Calibri" panose="020F0502020204030204" pitchFamily="34" charset="0"/>
                <a:cs typeface="Calibri" panose="020F0502020204030204" pitchFamily="34" charset="0"/>
              </a:rPr>
              <a:t>Domain Name</a:t>
            </a:r>
          </a:p>
        </p:txBody>
      </p:sp>
      <p:sp>
        <p:nvSpPr>
          <p:cNvPr id="15" name="Callout: Line 14">
            <a:extLst>
              <a:ext uri="{FF2B5EF4-FFF2-40B4-BE49-F238E27FC236}">
                <a16:creationId xmlns:a16="http://schemas.microsoft.com/office/drawing/2014/main" id="{08AAF64B-FF4F-46D1-8185-2AB2014A6F9A}"/>
              </a:ext>
            </a:extLst>
          </p:cNvPr>
          <p:cNvSpPr/>
          <p:nvPr/>
        </p:nvSpPr>
        <p:spPr bwMode="auto">
          <a:xfrm>
            <a:off x="6961175" y="4799264"/>
            <a:ext cx="1844842" cy="490620"/>
          </a:xfrm>
          <a:prstGeom prst="borderCallout1">
            <a:avLst>
              <a:gd name="adj1" fmla="val -145392"/>
              <a:gd name="adj2" fmla="val 50517"/>
              <a:gd name="adj3" fmla="val -929"/>
              <a:gd name="adj4" fmla="val 50761"/>
            </a:avLst>
          </a:prstGeom>
          <a:solidFill>
            <a:schemeClr val="accent3">
              <a:lumMod val="95000"/>
            </a:schemeClr>
          </a:solid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dirty="0">
                <a:latin typeface="Calibri" panose="020F0502020204030204" pitchFamily="34" charset="0"/>
                <a:cs typeface="Calibri" panose="020F0502020204030204" pitchFamily="34" charset="0"/>
              </a:rPr>
              <a:t>Filename</a:t>
            </a:r>
          </a:p>
        </p:txBody>
      </p:sp>
      <p:sp>
        <p:nvSpPr>
          <p:cNvPr id="17" name="Callout: Line 16">
            <a:extLst>
              <a:ext uri="{FF2B5EF4-FFF2-40B4-BE49-F238E27FC236}">
                <a16:creationId xmlns:a16="http://schemas.microsoft.com/office/drawing/2014/main" id="{4EF21DA0-A6C3-4593-90F8-0B804BAD3F2C}"/>
              </a:ext>
            </a:extLst>
          </p:cNvPr>
          <p:cNvSpPr/>
          <p:nvPr/>
        </p:nvSpPr>
        <p:spPr bwMode="auto">
          <a:xfrm>
            <a:off x="4116745" y="2038685"/>
            <a:ext cx="2116739" cy="490620"/>
          </a:xfrm>
          <a:prstGeom prst="borderCallout1">
            <a:avLst>
              <a:gd name="adj1" fmla="val 98213"/>
              <a:gd name="adj2" fmla="val 51801"/>
              <a:gd name="adj3" fmla="val 271964"/>
              <a:gd name="adj4" fmla="val 51756"/>
            </a:avLst>
          </a:prstGeom>
          <a:solidFill>
            <a:schemeClr val="accent3">
              <a:lumMod val="95000"/>
            </a:schemeClr>
          </a:solid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200" dirty="0">
                <a:latin typeface="Calibri" panose="020F0502020204030204" pitchFamily="34" charset="0"/>
                <a:cs typeface="Calibri" panose="020F0502020204030204" pitchFamily="34" charset="0"/>
              </a:rPr>
              <a:t>Directory or Path</a:t>
            </a:r>
          </a:p>
        </p:txBody>
      </p:sp>
    </p:spTree>
    <p:extLst>
      <p:ext uri="{BB962C8B-B14F-4D97-AF65-F5344CB8AC3E}">
        <p14:creationId xmlns:p14="http://schemas.microsoft.com/office/powerpoint/2010/main" val="6366549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How does the Internet work?</a:t>
            </a:r>
          </a:p>
        </p:txBody>
      </p:sp>
      <p:sp>
        <p:nvSpPr>
          <p:cNvPr id="18435" name="Rectangle 3"/>
          <p:cNvSpPr>
            <a:spLocks noGrp="1" noChangeArrowheads="1"/>
          </p:cNvSpPr>
          <p:nvPr>
            <p:ph type="body" idx="1"/>
          </p:nvPr>
        </p:nvSpPr>
        <p:spPr>
          <a:xfrm>
            <a:off x="381000" y="1501254"/>
            <a:ext cx="8534400" cy="4366146"/>
          </a:xfrm>
        </p:spPr>
        <p:txBody>
          <a:bodyPr/>
          <a:lstStyle/>
          <a:p>
            <a:pPr>
              <a:lnSpc>
                <a:spcPct val="80000"/>
              </a:lnSpc>
              <a:spcBef>
                <a:spcPct val="40000"/>
              </a:spcBef>
            </a:pPr>
            <a:r>
              <a:rPr lang="en-US" altLang="en-US" sz="3600" dirty="0"/>
              <a:t>Clients</a:t>
            </a:r>
          </a:p>
          <a:p>
            <a:pPr>
              <a:lnSpc>
                <a:spcPct val="80000"/>
              </a:lnSpc>
              <a:spcBef>
                <a:spcPct val="40000"/>
              </a:spcBef>
            </a:pPr>
            <a:r>
              <a:rPr lang="en-US" altLang="en-US" sz="3600" dirty="0"/>
              <a:t>Web Servers (www.netcraft.com)</a:t>
            </a:r>
          </a:p>
          <a:p>
            <a:pPr>
              <a:lnSpc>
                <a:spcPct val="80000"/>
              </a:lnSpc>
              <a:spcBef>
                <a:spcPct val="40000"/>
              </a:spcBef>
            </a:pPr>
            <a:r>
              <a:rPr lang="en-US" altLang="en-US" sz="3600" dirty="0"/>
              <a:t>Packets</a:t>
            </a:r>
          </a:p>
          <a:p>
            <a:pPr>
              <a:lnSpc>
                <a:spcPct val="80000"/>
              </a:lnSpc>
              <a:spcBef>
                <a:spcPct val="40000"/>
              </a:spcBef>
            </a:pPr>
            <a:r>
              <a:rPr lang="en-US" altLang="en-US" sz="3600" dirty="0"/>
              <a:t>Routers</a:t>
            </a:r>
          </a:p>
          <a:p>
            <a:pPr>
              <a:lnSpc>
                <a:spcPct val="80000"/>
              </a:lnSpc>
              <a:spcBef>
                <a:spcPct val="40000"/>
              </a:spcBef>
            </a:pPr>
            <a:r>
              <a:rPr lang="en-US" altLang="en-US" sz="3600" dirty="0"/>
              <a:t>Packet Switching (TCP / IP)</a:t>
            </a:r>
          </a:p>
          <a:p>
            <a:pPr>
              <a:lnSpc>
                <a:spcPct val="80000"/>
              </a:lnSpc>
              <a:spcBef>
                <a:spcPct val="40000"/>
              </a:spcBef>
            </a:pPr>
            <a:r>
              <a:rPr lang="en-US" altLang="en-US" sz="3600" dirty="0"/>
              <a:t>Backbone</a:t>
            </a:r>
          </a:p>
          <a:p>
            <a:pPr>
              <a:lnSpc>
                <a:spcPct val="80000"/>
              </a:lnSpc>
              <a:spcBef>
                <a:spcPct val="40000"/>
              </a:spcBef>
            </a:pPr>
            <a:r>
              <a:rPr lang="en-US" altLang="en-US" sz="3600" dirty="0"/>
              <a:t>Network Access Point (NAP)</a:t>
            </a:r>
          </a:p>
        </p:txBody>
      </p:sp>
      <p:pic>
        <p:nvPicPr>
          <p:cNvPr id="2" name="Picture 1" descr="Screenshot of a portion of a packet capture from Wireshark.">
            <a:extLst>
              <a:ext uri="{FF2B5EF4-FFF2-40B4-BE49-F238E27FC236}">
                <a16:creationId xmlns:a16="http://schemas.microsoft.com/office/drawing/2014/main" id="{5103DFE1-857D-4D3B-9E38-70851ADEC11A}"/>
              </a:ext>
            </a:extLst>
          </p:cNvPr>
          <p:cNvPicPr>
            <a:picLocks noChangeAspect="1"/>
          </p:cNvPicPr>
          <p:nvPr/>
        </p:nvPicPr>
        <p:blipFill rotWithShape="1">
          <a:blip r:embed="rId3"/>
          <a:srcRect t="13685" b="1775"/>
          <a:stretch/>
        </p:blipFill>
        <p:spPr>
          <a:xfrm>
            <a:off x="2990850" y="3007922"/>
            <a:ext cx="5695950" cy="676405"/>
          </a:xfrm>
          <a:prstGeom prst="rect">
            <a:avLst/>
          </a:prstGeom>
        </p:spPr>
      </p:pic>
    </p:spTree>
    <p:extLst>
      <p:ext uri="{BB962C8B-B14F-4D97-AF65-F5344CB8AC3E}">
        <p14:creationId xmlns:p14="http://schemas.microsoft.com/office/powerpoint/2010/main" val="92087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Illustration of how a web request travels from a home computer, through data lines, local ISPs, National ISPs, local ISPs again, and to a server computer hosting the webpage.  The contents are then sent back to the requesting host in reverse 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69" y="163773"/>
            <a:ext cx="7265685" cy="669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57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4DB4A34-4729-4FA7-85CB-B10F89A4ABC8}"/>
              </a:ext>
            </a:extLst>
          </p:cNvPr>
          <p:cNvSpPr>
            <a:spLocks noGrp="1" noChangeArrowheads="1"/>
          </p:cNvSpPr>
          <p:nvPr>
            <p:ph type="title"/>
          </p:nvPr>
        </p:nvSpPr>
        <p:spPr/>
        <p:txBody>
          <a:bodyPr/>
          <a:lstStyle/>
          <a:p>
            <a:r>
              <a:rPr lang="en-US" altLang="en-US"/>
              <a:t>Packet Switching</a:t>
            </a:r>
          </a:p>
        </p:txBody>
      </p:sp>
      <p:pic>
        <p:nvPicPr>
          <p:cNvPr id="40965" name="Picture 15" descr="Illustration of how a single message of data is broken into packets which are potentially sent across different routes to the destination, where it is reassembled.">
            <a:extLst>
              <a:ext uri="{FF2B5EF4-FFF2-40B4-BE49-F238E27FC236}">
                <a16:creationId xmlns:a16="http://schemas.microsoft.com/office/drawing/2014/main" id="{52A17F0B-B0E1-4A50-AECB-4065A9F85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20838"/>
            <a:ext cx="8457642" cy="48487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3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050"/>
          <p:cNvSpPr>
            <a:spLocks noGrp="1" noChangeArrowheads="1"/>
          </p:cNvSpPr>
          <p:nvPr>
            <p:ph type="title"/>
          </p:nvPr>
        </p:nvSpPr>
        <p:spPr>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r>
              <a:rPr lang="en-US" dirty="0"/>
              <a:t>Organizational Networking</a:t>
            </a:r>
          </a:p>
        </p:txBody>
      </p:sp>
      <p:pic>
        <p:nvPicPr>
          <p:cNvPr id="2" name="Picture 1" descr="Concentric circles representing how web technologies are used by businesses.  On the outside is the internet, the next circle inside is the extranet and the innermost circle is the intranet.  This illustrates how the approaches are more progressively internally focused.">
            <a:extLst>
              <a:ext uri="{FF2B5EF4-FFF2-40B4-BE49-F238E27FC236}">
                <a16:creationId xmlns:a16="http://schemas.microsoft.com/office/drawing/2014/main" id="{D3A892A5-B168-4452-8DFE-2F698217882F}"/>
              </a:ext>
            </a:extLst>
          </p:cNvPr>
          <p:cNvPicPr>
            <a:picLocks noChangeAspect="1"/>
          </p:cNvPicPr>
          <p:nvPr/>
        </p:nvPicPr>
        <p:blipFill>
          <a:blip r:embed="rId3"/>
          <a:stretch>
            <a:fillRect/>
          </a:stretch>
        </p:blipFill>
        <p:spPr>
          <a:xfrm>
            <a:off x="1628364" y="1372625"/>
            <a:ext cx="5887272" cy="5115639"/>
          </a:xfrm>
          <a:prstGeom prst="rect">
            <a:avLst/>
          </a:prstGeom>
        </p:spPr>
      </p:pic>
    </p:spTree>
    <p:extLst>
      <p:ext uri="{BB962C8B-B14F-4D97-AF65-F5344CB8AC3E}">
        <p14:creationId xmlns:p14="http://schemas.microsoft.com/office/powerpoint/2010/main" val="368669677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r>
              <a:rPr lang="en-US" dirty="0"/>
              <a:t>Intranets (B2E)</a:t>
            </a:r>
          </a:p>
        </p:txBody>
      </p:sp>
      <p:sp>
        <p:nvSpPr>
          <p:cNvPr id="36867" name="Rectangle 3"/>
          <p:cNvSpPr>
            <a:spLocks noGrp="1" noChangeArrowheads="1"/>
          </p:cNvSpPr>
          <p:nvPr>
            <p:ph type="body" idx="1"/>
          </p:nvPr>
        </p:nvSpPr>
        <p:spPr>
          <a:xfrm>
            <a:off x="381000" y="1752600"/>
            <a:ext cx="8534400" cy="4114800"/>
          </a:xfrm>
          <a:noFill/>
        </p:spPr>
        <p:txBody>
          <a:bodyPr lIns="90488" tIns="44450" rIns="90488" bIns="44450"/>
          <a:lstStyle/>
          <a:p>
            <a:pPr>
              <a:lnSpc>
                <a:spcPct val="110000"/>
              </a:lnSpc>
              <a:buFont typeface="Monotype Sorts" pitchFamily="2" charset="2"/>
              <a:buNone/>
            </a:pPr>
            <a:r>
              <a:rPr lang="en-US" altLang="en-US" sz="4000" dirty="0"/>
              <a:t>“Private corporate network that uses Internet technology and is designed to meet the needs of employees”</a:t>
            </a:r>
            <a:endParaRPr lang="en-US" altLang="en-US" dirty="0"/>
          </a:p>
        </p:txBody>
      </p:sp>
    </p:spTree>
    <p:extLst>
      <p:ext uri="{BB962C8B-B14F-4D97-AF65-F5344CB8AC3E}">
        <p14:creationId xmlns:p14="http://schemas.microsoft.com/office/powerpoint/2010/main" val="42839396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r>
              <a:rPr lang="en-US" dirty="0"/>
              <a:t>Extranets (B2B)</a:t>
            </a:r>
          </a:p>
        </p:txBody>
      </p:sp>
      <p:sp>
        <p:nvSpPr>
          <p:cNvPr id="38915" name="Rectangle 3"/>
          <p:cNvSpPr>
            <a:spLocks noGrp="1" noChangeArrowheads="1"/>
          </p:cNvSpPr>
          <p:nvPr>
            <p:ph type="body" idx="1"/>
          </p:nvPr>
        </p:nvSpPr>
        <p:spPr>
          <a:xfrm>
            <a:off x="381000" y="1752600"/>
            <a:ext cx="8534400" cy="4114800"/>
          </a:xfrm>
          <a:noFill/>
        </p:spPr>
        <p:txBody>
          <a:bodyPr lIns="90488" tIns="44450" rIns="90488" bIns="44450"/>
          <a:lstStyle/>
          <a:p>
            <a:pPr>
              <a:lnSpc>
                <a:spcPct val="110000"/>
              </a:lnSpc>
              <a:buFont typeface="Monotype Sorts" pitchFamily="2" charset="2"/>
              <a:buNone/>
            </a:pPr>
            <a:r>
              <a:rPr lang="en-US" altLang="en-US" sz="4000" dirty="0"/>
              <a:t>“Private corporate network designed to meet the needs of external parties such as suppliers, customers, and stockholders”</a:t>
            </a:r>
            <a:endParaRPr lang="en-US" altLang="en-US" dirty="0"/>
          </a:p>
        </p:txBody>
      </p:sp>
    </p:spTree>
    <p:extLst>
      <p:ext uri="{BB962C8B-B14F-4D97-AF65-F5344CB8AC3E}">
        <p14:creationId xmlns:p14="http://schemas.microsoft.com/office/powerpoint/2010/main" val="39231721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050"/>
          <p:cNvSpPr>
            <a:spLocks noGrp="1" noChangeArrowheads="1"/>
          </p:cNvSpPr>
          <p:nvPr>
            <p:ph type="title"/>
          </p:nvPr>
        </p:nvSpPr>
        <p:spPr>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r>
              <a:rPr lang="en-US" dirty="0"/>
              <a:t>On-site, Infrastructure, Platform and Software as a Service Models</a:t>
            </a:r>
          </a:p>
        </p:txBody>
      </p:sp>
      <p:pic>
        <p:nvPicPr>
          <p:cNvPr id="1026" name="Picture 2" descr="Comparison grid of On-Site, IaaS, PaaS and SaaS models and if a company or service provider manages Applications, Data, Runtime, Middleware, O/S, Virtualization, Servers, Storage and Networking.  Companies manage everything in on-site and nothing in SaaS.">
            <a:extLst>
              <a:ext uri="{FF2B5EF4-FFF2-40B4-BE49-F238E27FC236}">
                <a16:creationId xmlns:a16="http://schemas.microsoft.com/office/drawing/2014/main" id="{1CEA738A-3AE9-4FB9-8C09-9FB322B47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91" y="1283879"/>
            <a:ext cx="7325217" cy="548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1060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00DDEFE-B039-44E6-855A-FD1773BEB6FB}"/>
              </a:ext>
            </a:extLst>
          </p:cNvPr>
          <p:cNvSpPr>
            <a:spLocks noGrp="1" noChangeArrowheads="1"/>
          </p:cNvSpPr>
          <p:nvPr>
            <p:ph type="title"/>
          </p:nvPr>
        </p:nvSpPr>
        <p:spPr>
          <a:noFill/>
        </p:spPr>
        <p:txBody>
          <a:bodyPr/>
          <a:lstStyle/>
          <a:p>
            <a:r>
              <a:rPr lang="en-US" altLang="en-US" dirty="0"/>
              <a:t>Why Computer Networks?</a:t>
            </a:r>
          </a:p>
        </p:txBody>
      </p:sp>
      <p:sp>
        <p:nvSpPr>
          <p:cNvPr id="21507" name="Rectangle 3">
            <a:extLst>
              <a:ext uri="{FF2B5EF4-FFF2-40B4-BE49-F238E27FC236}">
                <a16:creationId xmlns:a16="http://schemas.microsoft.com/office/drawing/2014/main" id="{BD6DA24A-5E70-4FDD-8ADA-6CD3ED67111B}"/>
              </a:ext>
            </a:extLst>
          </p:cNvPr>
          <p:cNvSpPr>
            <a:spLocks noGrp="1" noChangeArrowheads="1"/>
          </p:cNvSpPr>
          <p:nvPr>
            <p:ph type="body" sz="half" idx="1"/>
          </p:nvPr>
        </p:nvSpPr>
        <p:spPr>
          <a:xfrm>
            <a:off x="381000" y="1600200"/>
            <a:ext cx="8229600" cy="4495800"/>
          </a:xfrm>
        </p:spPr>
        <p:txBody>
          <a:bodyPr/>
          <a:lstStyle/>
          <a:p>
            <a:pPr marL="533400" indent="-533400">
              <a:lnSpc>
                <a:spcPct val="150000"/>
              </a:lnSpc>
              <a:spcBef>
                <a:spcPts val="600"/>
              </a:spcBef>
            </a:pPr>
            <a:r>
              <a:rPr lang="en-US" altLang="en-US" sz="3200" dirty="0"/>
              <a:t>Two or more computers connected so that they can communicate with each other and share information, software, peripheral devices, and/or processing power.</a:t>
            </a:r>
            <a:endParaRPr lang="en-US" altLang="en-US" dirty="0"/>
          </a:p>
        </p:txBody>
      </p:sp>
    </p:spTree>
    <p:extLst>
      <p:ext uri="{BB962C8B-B14F-4D97-AF65-F5344CB8AC3E}">
        <p14:creationId xmlns:p14="http://schemas.microsoft.com/office/powerpoint/2010/main" val="194596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Network card for desktop">
            <a:extLst>
              <a:ext uri="{FF2B5EF4-FFF2-40B4-BE49-F238E27FC236}">
                <a16:creationId xmlns:a16="http://schemas.microsoft.com/office/drawing/2014/main" id="{A704EF45-A0E5-420E-B19B-D5F8B64BC454}"/>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449669" y="5121308"/>
            <a:ext cx="2052074" cy="1688127"/>
          </a:xfrm>
          <a:noFill/>
        </p:spPr>
      </p:pic>
      <p:sp>
        <p:nvSpPr>
          <p:cNvPr id="22530" name="Rectangle 2">
            <a:extLst>
              <a:ext uri="{FF2B5EF4-FFF2-40B4-BE49-F238E27FC236}">
                <a16:creationId xmlns:a16="http://schemas.microsoft.com/office/drawing/2014/main" id="{1B5EDBF4-F6E1-414E-A639-93811C1DA4B6}"/>
              </a:ext>
            </a:extLst>
          </p:cNvPr>
          <p:cNvSpPr>
            <a:spLocks noGrp="1" noChangeArrowheads="1"/>
          </p:cNvSpPr>
          <p:nvPr>
            <p:ph type="title"/>
          </p:nvPr>
        </p:nvSpPr>
        <p:spPr/>
        <p:txBody>
          <a:bodyPr/>
          <a:lstStyle/>
          <a:p>
            <a:r>
              <a:rPr lang="en-US" altLang="en-US"/>
              <a:t>Networking Components</a:t>
            </a:r>
          </a:p>
        </p:txBody>
      </p:sp>
      <p:sp>
        <p:nvSpPr>
          <p:cNvPr id="22531" name="Rectangle 3">
            <a:extLst>
              <a:ext uri="{FF2B5EF4-FFF2-40B4-BE49-F238E27FC236}">
                <a16:creationId xmlns:a16="http://schemas.microsoft.com/office/drawing/2014/main" id="{E2CDA0ED-F03B-45EB-9D23-5879E30CBC35}"/>
              </a:ext>
            </a:extLst>
          </p:cNvPr>
          <p:cNvSpPr>
            <a:spLocks noGrp="1" noChangeArrowheads="1"/>
          </p:cNvSpPr>
          <p:nvPr>
            <p:ph type="body" sz="half" idx="1"/>
          </p:nvPr>
        </p:nvSpPr>
        <p:spPr>
          <a:xfrm>
            <a:off x="381000" y="1592826"/>
            <a:ext cx="8305800" cy="4274574"/>
          </a:xfrm>
        </p:spPr>
        <p:txBody>
          <a:bodyPr/>
          <a:lstStyle/>
          <a:p>
            <a:pPr>
              <a:spcBef>
                <a:spcPts val="600"/>
              </a:spcBef>
            </a:pPr>
            <a:r>
              <a:rPr lang="en-US" altLang="en-US" sz="3200" dirty="0"/>
              <a:t>Network interface card (NIC) - an expansion card or integrated device that connects your computer to a network and provides the doorway for information to flow in and out.</a:t>
            </a:r>
          </a:p>
          <a:p>
            <a:pPr>
              <a:spcBef>
                <a:spcPts val="600"/>
              </a:spcBef>
            </a:pPr>
            <a:endParaRPr lang="en-US" altLang="en-US" sz="3200" dirty="0"/>
          </a:p>
          <a:p>
            <a:pPr>
              <a:spcBef>
                <a:spcPts val="600"/>
              </a:spcBef>
            </a:pPr>
            <a:r>
              <a:rPr lang="en-US" altLang="en-US" sz="3200" dirty="0"/>
              <a:t>These cards can be wireless or wired.</a:t>
            </a:r>
          </a:p>
        </p:txBody>
      </p:sp>
      <p:pic>
        <p:nvPicPr>
          <p:cNvPr id="3074" name="Picture 2" descr="Network card for laptop">
            <a:extLst>
              <a:ext uri="{FF2B5EF4-FFF2-40B4-BE49-F238E27FC236}">
                <a16:creationId xmlns:a16="http://schemas.microsoft.com/office/drawing/2014/main" id="{9492B775-9660-4FFA-A96E-72B1DCD2E7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41975" y="5508171"/>
            <a:ext cx="1016168" cy="103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9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3F9D83C-7343-49AA-9CBC-BCDAF09FD4A5}"/>
              </a:ext>
            </a:extLst>
          </p:cNvPr>
          <p:cNvSpPr>
            <a:spLocks noGrp="1" noChangeArrowheads="1"/>
          </p:cNvSpPr>
          <p:nvPr>
            <p:ph type="title"/>
          </p:nvPr>
        </p:nvSpPr>
        <p:spPr/>
        <p:txBody>
          <a:bodyPr/>
          <a:lstStyle/>
          <a:p>
            <a:r>
              <a:rPr lang="en-US" altLang="en-US"/>
              <a:t>Networking Components</a:t>
            </a:r>
          </a:p>
        </p:txBody>
      </p:sp>
      <p:pic>
        <p:nvPicPr>
          <p:cNvPr id="20486" name="Picture 6" descr="Netgear network hub">
            <a:extLst>
              <a:ext uri="{FF2B5EF4-FFF2-40B4-BE49-F238E27FC236}">
                <a16:creationId xmlns:a16="http://schemas.microsoft.com/office/drawing/2014/main" id="{101DFE0C-41CA-4C58-9EF1-22A5EC5E73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9494" y="1563332"/>
            <a:ext cx="3747319" cy="2705487"/>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Netgear network switch">
            <a:extLst>
              <a:ext uri="{FF2B5EF4-FFF2-40B4-BE49-F238E27FC236}">
                <a16:creationId xmlns:a16="http://schemas.microsoft.com/office/drawing/2014/main" id="{743ED8C9-012B-4E8A-A781-6123D3215A2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299155" y="1718190"/>
            <a:ext cx="4710915" cy="2780070"/>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Netgear router">
            <a:extLst>
              <a:ext uri="{FF2B5EF4-FFF2-40B4-BE49-F238E27FC236}">
                <a16:creationId xmlns:a16="http://schemas.microsoft.com/office/drawing/2014/main" id="{2751B549-554C-4F50-A6CC-856E35E33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6181" y="4498260"/>
            <a:ext cx="5016063" cy="231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3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3F9D83C-7343-49AA-9CBC-BCDAF09FD4A5}"/>
              </a:ext>
            </a:extLst>
          </p:cNvPr>
          <p:cNvSpPr>
            <a:spLocks noGrp="1" noChangeArrowheads="1"/>
          </p:cNvSpPr>
          <p:nvPr>
            <p:ph type="title"/>
          </p:nvPr>
        </p:nvSpPr>
        <p:spPr/>
        <p:txBody>
          <a:bodyPr/>
          <a:lstStyle/>
          <a:p>
            <a:r>
              <a:rPr lang="en-US" altLang="en-US"/>
              <a:t>Networking Components</a:t>
            </a:r>
          </a:p>
        </p:txBody>
      </p:sp>
      <p:sp>
        <p:nvSpPr>
          <p:cNvPr id="23555" name="Rectangle 3">
            <a:extLst>
              <a:ext uri="{FF2B5EF4-FFF2-40B4-BE49-F238E27FC236}">
                <a16:creationId xmlns:a16="http://schemas.microsoft.com/office/drawing/2014/main" id="{3C96D475-4E19-43D9-BC80-21BDB8A4529A}"/>
              </a:ext>
            </a:extLst>
          </p:cNvPr>
          <p:cNvSpPr>
            <a:spLocks noGrp="1" noChangeArrowheads="1"/>
          </p:cNvSpPr>
          <p:nvPr>
            <p:ph type="body" sz="half" idx="1"/>
          </p:nvPr>
        </p:nvSpPr>
        <p:spPr>
          <a:xfrm>
            <a:off x="381000" y="1578077"/>
            <a:ext cx="8305800" cy="4289323"/>
          </a:xfrm>
        </p:spPr>
        <p:txBody>
          <a:bodyPr/>
          <a:lstStyle/>
          <a:p>
            <a:pPr>
              <a:spcBef>
                <a:spcPts val="600"/>
              </a:spcBef>
            </a:pPr>
            <a:r>
              <a:rPr lang="en-US" altLang="en-US" sz="3200" dirty="0"/>
              <a:t>Network hub - a device that connects multiple computers into a network. </a:t>
            </a:r>
          </a:p>
          <a:p>
            <a:pPr>
              <a:spcBef>
                <a:spcPts val="600"/>
              </a:spcBef>
            </a:pPr>
            <a:r>
              <a:rPr lang="en-US" altLang="en-US" sz="3200" dirty="0"/>
              <a:t>Switch - a device that connects multiple computers into a network in which multiple communications links can be in operation simultaneously.</a:t>
            </a:r>
          </a:p>
          <a:p>
            <a:pPr>
              <a:spcBef>
                <a:spcPts val="600"/>
              </a:spcBef>
            </a:pPr>
            <a:r>
              <a:rPr lang="en-US" altLang="en-US" sz="3200" dirty="0"/>
              <a:t>Router - a device that acts as a smart hub connecting computers into a network, and it also separates your network from any other network it’s connected to.</a:t>
            </a:r>
          </a:p>
        </p:txBody>
      </p:sp>
    </p:spTree>
    <p:extLst>
      <p:ext uri="{BB962C8B-B14F-4D97-AF65-F5344CB8AC3E}">
        <p14:creationId xmlns:p14="http://schemas.microsoft.com/office/powerpoint/2010/main" val="181355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B6585F3-8825-47CD-B588-2A77E861ED46}"/>
              </a:ext>
            </a:extLst>
          </p:cNvPr>
          <p:cNvSpPr>
            <a:spLocks noGrp="1" noChangeArrowheads="1"/>
          </p:cNvSpPr>
          <p:nvPr>
            <p:ph type="title"/>
          </p:nvPr>
        </p:nvSpPr>
        <p:spPr/>
        <p:txBody>
          <a:bodyPr/>
          <a:lstStyle/>
          <a:p>
            <a:r>
              <a:rPr lang="en-US" altLang="en-US"/>
              <a:t>Networking Components</a:t>
            </a:r>
            <a:endParaRPr lang="en-US" altLang="en-US" sz="3200" i="1"/>
          </a:p>
        </p:txBody>
      </p:sp>
      <p:pic>
        <p:nvPicPr>
          <p:cNvPr id="24579" name="Picture 4" descr="Three roadway intersection pictures illustrating the differences in efficiency between network hubs, switches and routers.  Hub send all traffic through the same intersection, switches use on/off exit ramps to keep traffic moving more efficiently and routers also can detect where there are slowdowns in traffic.">
            <a:extLst>
              <a:ext uri="{FF2B5EF4-FFF2-40B4-BE49-F238E27FC236}">
                <a16:creationId xmlns:a16="http://schemas.microsoft.com/office/drawing/2014/main" id="{BB72E9AB-1DF7-4D3D-B243-39AAE60F569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133600"/>
            <a:ext cx="8382000" cy="3200400"/>
          </a:xfrm>
          <a:noFill/>
        </p:spPr>
      </p:pic>
    </p:spTree>
    <p:extLst>
      <p:ext uri="{BB962C8B-B14F-4D97-AF65-F5344CB8AC3E}">
        <p14:creationId xmlns:p14="http://schemas.microsoft.com/office/powerpoint/2010/main" val="14698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E30B31D-6DE3-40C1-A803-31CFB8B5C38B}"/>
              </a:ext>
            </a:extLst>
          </p:cNvPr>
          <p:cNvSpPr>
            <a:spLocks noGrp="1" noChangeArrowheads="1"/>
          </p:cNvSpPr>
          <p:nvPr>
            <p:ph type="title"/>
          </p:nvPr>
        </p:nvSpPr>
        <p:spPr/>
        <p:txBody>
          <a:bodyPr/>
          <a:lstStyle/>
          <a:p>
            <a:r>
              <a:rPr lang="en-US" altLang="en-US" dirty="0"/>
              <a:t>Networking Media</a:t>
            </a:r>
          </a:p>
        </p:txBody>
      </p:sp>
      <p:sp>
        <p:nvSpPr>
          <p:cNvPr id="17411" name="Rectangle 3">
            <a:extLst>
              <a:ext uri="{FF2B5EF4-FFF2-40B4-BE49-F238E27FC236}">
                <a16:creationId xmlns:a16="http://schemas.microsoft.com/office/drawing/2014/main" id="{3C054CF3-9F49-4553-BD6F-E9AAC978026A}"/>
              </a:ext>
            </a:extLst>
          </p:cNvPr>
          <p:cNvSpPr>
            <a:spLocks noGrp="1" noChangeArrowheads="1"/>
          </p:cNvSpPr>
          <p:nvPr>
            <p:ph type="body" idx="1"/>
          </p:nvPr>
        </p:nvSpPr>
        <p:spPr>
          <a:xfrm>
            <a:off x="381000" y="1570703"/>
            <a:ext cx="8401050" cy="4410997"/>
          </a:xfrm>
        </p:spPr>
        <p:txBody>
          <a:bodyPr/>
          <a:lstStyle/>
          <a:p>
            <a:pPr>
              <a:spcBef>
                <a:spcPts val="600"/>
              </a:spcBef>
              <a:spcAft>
                <a:spcPts val="0"/>
              </a:spcAft>
            </a:pPr>
            <a:r>
              <a:rPr lang="en-US" altLang="en-US" sz="3200" dirty="0"/>
              <a:t>Bounded (wired)</a:t>
            </a:r>
          </a:p>
          <a:p>
            <a:pPr marL="1314450" lvl="2" indent="-457200">
              <a:spcBef>
                <a:spcPts val="600"/>
              </a:spcBef>
              <a:spcAft>
                <a:spcPts val="0"/>
              </a:spcAft>
            </a:pPr>
            <a:r>
              <a:rPr lang="en-US" altLang="en-US" sz="3200" dirty="0">
                <a:ea typeface="+mn-ea"/>
                <a:cs typeface="+mn-cs"/>
              </a:rPr>
              <a:t>twisted-pair (telephone, Ethernet)</a:t>
            </a:r>
          </a:p>
          <a:p>
            <a:pPr marL="1314450" lvl="2" indent="-457200">
              <a:spcBef>
                <a:spcPts val="600"/>
              </a:spcBef>
              <a:spcAft>
                <a:spcPts val="0"/>
              </a:spcAft>
            </a:pPr>
            <a:r>
              <a:rPr lang="en-US" altLang="en-US" sz="3200" dirty="0">
                <a:ea typeface="+mn-ea"/>
                <a:cs typeface="+mn-cs"/>
              </a:rPr>
              <a:t>coaxial cable (cable TV)</a:t>
            </a:r>
          </a:p>
          <a:p>
            <a:pPr marL="1314450" lvl="2" indent="-457200">
              <a:spcBef>
                <a:spcPts val="600"/>
              </a:spcBef>
              <a:spcAft>
                <a:spcPts val="0"/>
              </a:spcAft>
            </a:pPr>
            <a:r>
              <a:rPr lang="en-US" altLang="en-US" sz="3200" dirty="0">
                <a:ea typeface="+mn-ea"/>
                <a:cs typeface="+mn-cs"/>
              </a:rPr>
              <a:t>fiber-optic cable (DWDM)</a:t>
            </a:r>
          </a:p>
          <a:p>
            <a:pPr>
              <a:spcBef>
                <a:spcPts val="600"/>
              </a:spcBef>
              <a:spcAft>
                <a:spcPts val="0"/>
              </a:spcAft>
            </a:pPr>
            <a:r>
              <a:rPr lang="en-US" altLang="en-US" sz="3200" dirty="0"/>
              <a:t>Unbounded (wireless)</a:t>
            </a:r>
          </a:p>
          <a:p>
            <a:pPr marL="1314450" lvl="2" indent="-457200">
              <a:spcBef>
                <a:spcPts val="600"/>
              </a:spcBef>
              <a:spcAft>
                <a:spcPts val="0"/>
              </a:spcAft>
            </a:pPr>
            <a:r>
              <a:rPr lang="en-US" altLang="en-US" sz="3200" dirty="0">
                <a:ea typeface="+mn-ea"/>
                <a:cs typeface="+mn-cs"/>
              </a:rPr>
              <a:t>microwave radio (Bluetooth, </a:t>
            </a:r>
            <a:r>
              <a:rPr lang="en-US" altLang="en-US" sz="3200" dirty="0" err="1">
                <a:ea typeface="+mn-ea"/>
                <a:cs typeface="+mn-cs"/>
              </a:rPr>
              <a:t>WiFi</a:t>
            </a:r>
            <a:r>
              <a:rPr lang="en-US" altLang="en-US" sz="3200" dirty="0">
                <a:ea typeface="+mn-ea"/>
                <a:cs typeface="+mn-cs"/>
              </a:rPr>
              <a:t>)</a:t>
            </a:r>
          </a:p>
          <a:p>
            <a:pPr marL="1314450" lvl="2" indent="-457200">
              <a:spcBef>
                <a:spcPts val="600"/>
              </a:spcBef>
              <a:spcAft>
                <a:spcPts val="0"/>
              </a:spcAft>
            </a:pPr>
            <a:r>
              <a:rPr lang="en-US" altLang="en-US" sz="3200" dirty="0">
                <a:ea typeface="+mn-ea"/>
                <a:cs typeface="+mn-cs"/>
              </a:rPr>
              <a:t>communication satellites</a:t>
            </a:r>
          </a:p>
          <a:p>
            <a:pPr marL="1314450" lvl="2" indent="-457200">
              <a:spcBef>
                <a:spcPts val="600"/>
              </a:spcBef>
              <a:spcAft>
                <a:spcPts val="0"/>
              </a:spcAft>
            </a:pPr>
            <a:r>
              <a:rPr lang="en-US" altLang="en-US" sz="3200" dirty="0">
                <a:ea typeface="+mn-ea"/>
                <a:cs typeface="+mn-cs"/>
              </a:rPr>
              <a:t>infrared</a:t>
            </a:r>
          </a:p>
          <a:p>
            <a:pPr marL="1314450" lvl="2" indent="-457200">
              <a:spcBef>
                <a:spcPts val="600"/>
              </a:spcBef>
              <a:spcAft>
                <a:spcPts val="0"/>
              </a:spcAft>
            </a:pPr>
            <a:r>
              <a:rPr lang="en-US" altLang="en-US" sz="3200" dirty="0">
                <a:ea typeface="+mn-ea"/>
                <a:cs typeface="+mn-cs"/>
              </a:rPr>
              <a:t>high-frequency radios</a:t>
            </a:r>
          </a:p>
        </p:txBody>
      </p:sp>
    </p:spTree>
    <p:extLst>
      <p:ext uri="{BB962C8B-B14F-4D97-AF65-F5344CB8AC3E}">
        <p14:creationId xmlns:p14="http://schemas.microsoft.com/office/powerpoint/2010/main" val="2983363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Coaxial cable">
            <a:extLst>
              <a:ext uri="{FF2B5EF4-FFF2-40B4-BE49-F238E27FC236}">
                <a16:creationId xmlns:a16="http://schemas.microsoft.com/office/drawing/2014/main" id="{85E3935F-C6B6-4C84-A051-993EEC72C9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90600" y="1752600"/>
            <a:ext cx="3814763" cy="2316163"/>
          </a:xfrm>
          <a:noFill/>
        </p:spPr>
      </p:pic>
      <p:pic>
        <p:nvPicPr>
          <p:cNvPr id="18436" name="Picture 6" descr="Fiber optic cable">
            <a:extLst>
              <a:ext uri="{FF2B5EF4-FFF2-40B4-BE49-F238E27FC236}">
                <a16:creationId xmlns:a16="http://schemas.microsoft.com/office/drawing/2014/main" id="{0101C27A-63DF-46BB-B469-E8E6FAECE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267200"/>
            <a:ext cx="3814763"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wisted pair cable">
            <a:extLst>
              <a:ext uri="{FF2B5EF4-FFF2-40B4-BE49-F238E27FC236}">
                <a16:creationId xmlns:a16="http://schemas.microsoft.com/office/drawing/2014/main" id="{94886B7A-213C-49B1-819E-01F0197513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057400"/>
            <a:ext cx="23352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5F2FF1E9-6778-4A47-AFE1-EB33EF20756D}"/>
              </a:ext>
            </a:extLst>
          </p:cNvPr>
          <p:cNvSpPr>
            <a:spLocks noGrp="1"/>
          </p:cNvSpPr>
          <p:nvPr>
            <p:ph type="title"/>
          </p:nvPr>
        </p:nvSpPr>
        <p:spPr/>
        <p:txBody>
          <a:bodyPr/>
          <a:lstStyle/>
          <a:p>
            <a:r>
              <a:rPr lang="en-US" altLang="en-US" dirty="0"/>
              <a:t>Networking Media</a:t>
            </a:r>
            <a:endParaRPr lang="en-US" dirty="0"/>
          </a:p>
        </p:txBody>
      </p:sp>
      <p:sp>
        <p:nvSpPr>
          <p:cNvPr id="2" name="TextBox 1">
            <a:extLst>
              <a:ext uri="{FF2B5EF4-FFF2-40B4-BE49-F238E27FC236}">
                <a16:creationId xmlns:a16="http://schemas.microsoft.com/office/drawing/2014/main" id="{11C1439E-5583-47E8-B356-B269BC7C2935}"/>
              </a:ext>
            </a:extLst>
          </p:cNvPr>
          <p:cNvSpPr txBox="1"/>
          <p:nvPr/>
        </p:nvSpPr>
        <p:spPr>
          <a:xfrm>
            <a:off x="1877445" y="1888672"/>
            <a:ext cx="2041071" cy="430887"/>
          </a:xfrm>
          <a:prstGeom prst="rect">
            <a:avLst/>
          </a:prstGeom>
          <a:solidFill>
            <a:schemeClr val="accent3">
              <a:lumMod val="95000"/>
            </a:schemeClr>
          </a:solid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2200">
                <a:latin typeface="Calibri" panose="020F0502020204030204" pitchFamily="34" charset="0"/>
                <a:cs typeface="Calibri" panose="020F0502020204030204" pitchFamily="34" charset="0"/>
              </a:defRPr>
            </a:lvl1pPr>
          </a:lstStyle>
          <a:p>
            <a:pPr algn="ctr"/>
            <a:r>
              <a:rPr lang="en-US" dirty="0"/>
              <a:t>Coaxial Cable</a:t>
            </a:r>
          </a:p>
        </p:txBody>
      </p:sp>
      <p:sp>
        <p:nvSpPr>
          <p:cNvPr id="8" name="TextBox 7">
            <a:extLst>
              <a:ext uri="{FF2B5EF4-FFF2-40B4-BE49-F238E27FC236}">
                <a16:creationId xmlns:a16="http://schemas.microsoft.com/office/drawing/2014/main" id="{64B3055C-5CC8-452A-B9BD-F4C94B837633}"/>
              </a:ext>
            </a:extLst>
          </p:cNvPr>
          <p:cNvSpPr txBox="1"/>
          <p:nvPr/>
        </p:nvSpPr>
        <p:spPr>
          <a:xfrm>
            <a:off x="2422071" y="6237515"/>
            <a:ext cx="2323420" cy="430887"/>
          </a:xfrm>
          <a:prstGeom prst="rect">
            <a:avLst/>
          </a:prstGeom>
          <a:solidFill>
            <a:schemeClr val="accent3">
              <a:lumMod val="95000"/>
            </a:schemeClr>
          </a:solid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2200">
                <a:latin typeface="Calibri" panose="020F0502020204030204" pitchFamily="34" charset="0"/>
                <a:cs typeface="Calibri" panose="020F0502020204030204" pitchFamily="34" charset="0"/>
              </a:defRPr>
            </a:lvl1pPr>
          </a:lstStyle>
          <a:p>
            <a:pPr algn="ctr"/>
            <a:r>
              <a:rPr lang="en-US" dirty="0"/>
              <a:t>Fiber Optic Cable</a:t>
            </a:r>
          </a:p>
        </p:txBody>
      </p:sp>
      <p:sp>
        <p:nvSpPr>
          <p:cNvPr id="9" name="TextBox 8">
            <a:extLst>
              <a:ext uri="{FF2B5EF4-FFF2-40B4-BE49-F238E27FC236}">
                <a16:creationId xmlns:a16="http://schemas.microsoft.com/office/drawing/2014/main" id="{AE514669-D1AE-420E-A56C-68DFA466C37B}"/>
              </a:ext>
            </a:extLst>
          </p:cNvPr>
          <p:cNvSpPr txBox="1"/>
          <p:nvPr/>
        </p:nvSpPr>
        <p:spPr>
          <a:xfrm>
            <a:off x="6558642" y="5050972"/>
            <a:ext cx="2323420" cy="430887"/>
          </a:xfrm>
          <a:prstGeom prst="rect">
            <a:avLst/>
          </a:prstGeom>
          <a:solidFill>
            <a:schemeClr val="accent3">
              <a:lumMod val="95000"/>
            </a:schemeClr>
          </a:solidFill>
          <a:ln w="9525" cap="flat" cmpd="sng" algn="ctr">
            <a:solidFill>
              <a:srgbClr val="0070C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sz="2200">
                <a:latin typeface="Calibri" panose="020F0502020204030204" pitchFamily="34" charset="0"/>
                <a:cs typeface="Calibri" panose="020F0502020204030204" pitchFamily="34" charset="0"/>
              </a:defRPr>
            </a:lvl1pPr>
          </a:lstStyle>
          <a:p>
            <a:pPr algn="ctr"/>
            <a:r>
              <a:rPr lang="en-US" dirty="0"/>
              <a:t>Twisted Pair Cable</a:t>
            </a:r>
          </a:p>
        </p:txBody>
      </p:sp>
    </p:spTree>
    <p:extLst>
      <p:ext uri="{BB962C8B-B14F-4D97-AF65-F5344CB8AC3E}">
        <p14:creationId xmlns:p14="http://schemas.microsoft.com/office/powerpoint/2010/main" val="74637841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0</TotalTime>
  <Words>920</Words>
  <Application>Microsoft Office PowerPoint</Application>
  <PresentationFormat>On-screen Show (4:3)</PresentationFormat>
  <Paragraphs>152</Paragraphs>
  <Slides>28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Monotype Sorts</vt:lpstr>
      <vt:lpstr>Times New Roman</vt:lpstr>
      <vt:lpstr>Wingdings</vt:lpstr>
      <vt:lpstr>Blank Presentation</vt:lpstr>
      <vt:lpstr>Intro to MIS - MGS351</vt:lpstr>
      <vt:lpstr>Overview</vt:lpstr>
      <vt:lpstr>Why Computer Networks?</vt:lpstr>
      <vt:lpstr>Networking Components</vt:lpstr>
      <vt:lpstr>Networking Components</vt:lpstr>
      <vt:lpstr>Networking Components</vt:lpstr>
      <vt:lpstr>Networking Components</vt:lpstr>
      <vt:lpstr>Networking Media</vt:lpstr>
      <vt:lpstr>Networking Media</vt:lpstr>
      <vt:lpstr>Networking Protocols</vt:lpstr>
      <vt:lpstr>Networking Protocols</vt:lpstr>
      <vt:lpstr>Internet Addresses and Domain Names</vt:lpstr>
      <vt:lpstr>Network Classifications</vt:lpstr>
      <vt:lpstr>The Largest Network</vt:lpstr>
      <vt:lpstr>What is the Internet?</vt:lpstr>
      <vt:lpstr>Internet Statistics - Hosts</vt:lpstr>
      <vt:lpstr>Brief History of the Internet</vt:lpstr>
      <vt:lpstr>Internet Services</vt:lpstr>
      <vt:lpstr>World Wide Web</vt:lpstr>
      <vt:lpstr>Anatomy of a Web Page</vt:lpstr>
      <vt:lpstr>Uniform Resource Locator</vt:lpstr>
      <vt:lpstr>How does the Internet work?</vt:lpstr>
      <vt:lpstr>PowerPoint Presentation</vt:lpstr>
      <vt:lpstr>Packet Switching</vt:lpstr>
      <vt:lpstr>Organizational Networking</vt:lpstr>
      <vt:lpstr>Intranets (B2E)</vt:lpstr>
      <vt:lpstr>Extranets (B2B)</vt:lpstr>
      <vt:lpstr>On-site, Infrastructure, Platform and Software as a Service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2018-01-13T02:26:20Z</dcterms:created>
  <dcterms:modified xsi:type="dcterms:W3CDTF">2026-03-03T05:07:41Z</dcterms:modified>
</cp:coreProperties>
</file>