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619" r:id="rId2"/>
    <p:sldId id="652" r:id="rId3"/>
    <p:sldId id="654" r:id="rId4"/>
    <p:sldId id="655" r:id="rId5"/>
    <p:sldId id="656" r:id="rId6"/>
    <p:sldId id="657" r:id="rId7"/>
    <p:sldId id="658" r:id="rId8"/>
    <p:sldId id="659" r:id="rId9"/>
    <p:sldId id="660" r:id="rId10"/>
    <p:sldId id="661" r:id="rId11"/>
    <p:sldId id="662" r:id="rId12"/>
    <p:sldId id="663" r:id="rId13"/>
    <p:sldId id="664" r:id="rId14"/>
    <p:sldId id="665" r:id="rId15"/>
    <p:sldId id="666" r:id="rId16"/>
    <p:sldId id="667" r:id="rId17"/>
    <p:sldId id="668" r:id="rId18"/>
    <p:sldId id="669" r:id="rId19"/>
    <p:sldId id="670" r:id="rId20"/>
    <p:sldId id="671" r:id="rId21"/>
    <p:sldId id="672" r:id="rId22"/>
    <p:sldId id="673" r:id="rId23"/>
    <p:sldId id="674" r:id="rId24"/>
    <p:sldId id="675" r:id="rId25"/>
    <p:sldId id="676" r:id="rId26"/>
    <p:sldId id="677" r:id="rId27"/>
    <p:sldId id="678" r:id="rId28"/>
    <p:sldId id="679" r:id="rId29"/>
    <p:sldId id="680" r:id="rId30"/>
    <p:sldId id="681" r:id="rId31"/>
    <p:sldId id="682" r:id="rId32"/>
    <p:sldId id="683" r:id="rId33"/>
    <p:sldId id="684" r:id="rId34"/>
    <p:sldId id="685" r:id="rId35"/>
    <p:sldId id="686" r:id="rId36"/>
    <p:sldId id="687" r:id="rId37"/>
    <p:sldId id="688" r:id="rId38"/>
    <p:sldId id="689" r:id="rId39"/>
    <p:sldId id="690" r:id="rId40"/>
    <p:sldId id="691" r:id="rId41"/>
    <p:sldId id="692" r:id="rId42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535" autoAdjust="0"/>
  </p:normalViewPr>
  <p:slideViewPr>
    <p:cSldViewPr snapToGrid="0">
      <p:cViewPr varScale="1">
        <p:scale>
          <a:sx n="98" d="100"/>
          <a:sy n="98" d="100"/>
        </p:scale>
        <p:origin x="55" y="137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7C7426E7-C4D5-4E93-A4F0-570AFB95E2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3277C21-1707-4AA1-8801-1A714886D69F}" type="slidenum">
              <a:rPr lang="en-US" altLang="en-US" sz="1200"/>
              <a:pPr algn="r"/>
              <a:t>10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DEEAB85-93AE-4506-BF72-0C763FE280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903D149-681E-454D-97FD-5D2E9CC8D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002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5DE7A758-18A9-4C33-9D94-65FBF15EFC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31F4EA4-A78B-4E77-A73B-1CC3C1EF0D6C}" type="slidenum">
              <a:rPr lang="en-US" altLang="en-US" sz="1200"/>
              <a:pPr algn="r"/>
              <a:t>11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A92C9C8-7ED1-40EA-A413-FD84AB2B42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58638BF-6B96-4264-BC4F-3A9FF88C5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116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EBF0266-3779-448C-A907-3302D04B9E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141FCAE-C46E-42A0-AA34-159BC3BBD1E3}" type="slidenum">
              <a:rPr lang="en-US" altLang="en-US" sz="1200"/>
              <a:pPr algn="r"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4F3C5B7-C447-47BC-86EA-F7B847AF5E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6CD4FA4F-7167-45A2-B1ED-DA64BAC12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2590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DDA044A6-BFC7-4B11-AB90-937DC9A428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70CF701-9B9C-4A00-8357-9C4678529B08}" type="slidenum">
              <a:rPr lang="en-US" altLang="en-US" sz="1200"/>
              <a:pPr algn="r"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73FBF09-F164-4EBE-A016-FC2E4F85EA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8D057B83-45B6-499C-870B-FB6853B0B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7244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4C6F1A47-33F8-41C3-8C03-DE1D2D16E3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C4AB47B-5C20-4198-BF71-7D8A99D3511B}" type="slidenum">
              <a:rPr lang="en-US" altLang="en-US" sz="1200"/>
              <a:pPr algn="r"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2231A11-9160-44AC-A5D9-B40B9DEA9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C3629BC-9A9F-4B47-8B75-420487E8A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059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48E65B95-8153-4809-9CA0-CAE7EACFE2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494C4BC-35C1-46E4-A1EC-F541A94B31C3}" type="slidenum">
              <a:rPr lang="en-US" altLang="en-US" sz="1200"/>
              <a:pPr algn="r"/>
              <a:t>15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BFD9A1DA-DCF6-41C4-87A1-22C4E2DD86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A5D3DCE1-5CC2-4E51-8CB3-51675C8296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8133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20B2EFA0-E289-4ACB-BE98-611B824925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AEF5BAC-6F67-4FBC-A9C7-315C877F33B5}" type="slidenum">
              <a:rPr lang="en-US" altLang="en-US" sz="1200"/>
              <a:pPr algn="r"/>
              <a:t>16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B9258E5-929C-484B-AE2D-95194292C8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F6E4545-EDCB-4D83-977E-F231274D1B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2662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DBBD7739-0A3B-44E7-84E0-6F82AD6D9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1B57314-7A2A-4612-95D0-10C33047AEAA}" type="slidenum">
              <a:rPr lang="en-US" altLang="en-US" sz="1200"/>
              <a:pPr algn="r"/>
              <a:t>17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1670B43E-4E0B-44B4-9161-5647AD83BE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0B04388E-AC1A-4DB5-AA9A-A3CF1DA49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3761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A09DB8D-B222-43F3-803E-6B3FD6B08A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4502171-4BC4-4047-9D8B-FA5FAF3F6AF1}" type="slidenum">
              <a:rPr lang="en-US" altLang="en-US" sz="1200"/>
              <a:pPr algn="r"/>
              <a:t>18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83CA507-4884-4B99-A93C-EE2F5A2D52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B0ECD2B-B941-49F2-A75B-93BF59022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5812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AADCC04A-7878-4E25-A8AD-FA388E1459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2F7A912-7864-45D0-BB08-25264AB5292C}" type="slidenum">
              <a:rPr lang="en-US" altLang="en-US" sz="1200"/>
              <a:pPr algn="r"/>
              <a:t>19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D6017DEE-00AB-4FDB-A14C-C068F0497C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F25B11CC-5F80-4B77-BD7E-9692921FE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169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0888" indent="-2873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4113" indent="-230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7663" indent="-230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9625" indent="-230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6825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94025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51225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8425" indent="-230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5C90EF-19E8-4ADF-95A6-F0C792A0F1EC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9280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FE941ED-D069-4F94-88E0-B34C877A82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6BC07025-CE35-46B6-8690-3806CD65BC6E}" type="slidenum">
              <a:rPr lang="en-US" altLang="en-US" sz="1200"/>
              <a:pPr algn="r"/>
              <a:t>20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939843D-D8BF-4A24-A2A7-896A360B4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1A62FE8A-9E99-4550-BADA-4D1BBBA97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914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A281AECA-0319-4CAA-8DFB-E9D0F8568C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A145D6E-D157-4C44-9CBF-930899574302}" type="slidenum">
              <a:rPr lang="en-US" altLang="en-US" sz="1200"/>
              <a:pPr algn="r"/>
              <a:t>21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8BE2D56-B4B4-486E-8E69-E26DC42A39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F1C7848-853D-4880-BE25-3205A6255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5076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6506DC3F-0FEF-4AA3-96CA-C6F5982DC2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5A50DC8-4CBD-46ED-90A1-FC1227E3EC6A}" type="slidenum">
              <a:rPr lang="en-US" altLang="en-US" sz="1200"/>
              <a:pPr algn="r"/>
              <a:t>22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FE14E1F9-9122-4983-8742-F3BC6C1992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2F39CC61-EBB0-4BC1-A4D5-475097BE11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3629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11FA7D72-834A-4F99-BF22-98D5F52462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F6CBE86-EE16-4856-8899-529A799E958F}" type="slidenum">
              <a:rPr lang="en-US" altLang="en-US" sz="1200"/>
              <a:pPr algn="r"/>
              <a:t>23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AC957868-819E-4186-B625-270B9BF789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9DA45DF-F471-4B72-90A0-7517789CA1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3304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68F7160C-B5BE-42E4-B13F-9255DD073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3326F55-7276-48B4-84EE-0AF5971942D7}" type="slidenum">
              <a:rPr lang="en-US" altLang="en-US" sz="1200"/>
              <a:pPr algn="r"/>
              <a:t>24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49D923D-4363-4542-AACA-BFB0D5F831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2ACDC044-BA2D-405C-BF16-7C10C58C47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4732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69D1B32B-0B10-4DE6-9D6B-B962BFE9F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32E972B-861D-4689-A374-13A5CC188AB8}" type="slidenum">
              <a:rPr lang="en-US" altLang="en-US" sz="1200"/>
              <a:pPr algn="r"/>
              <a:t>25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262A51B-C645-481A-B6FA-CD6663464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0E032250-BFA8-4065-91F3-451A53A83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9630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C4A1DCE5-6C2A-4227-9DF4-D3D8EAFAC5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3EDEA1A-ECD4-4B2B-B656-EA15EB778B2A}" type="slidenum">
              <a:rPr lang="en-US" altLang="en-US" sz="1200"/>
              <a:pPr algn="r"/>
              <a:t>26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E7B86171-545B-4457-A40D-C69C12206A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D6401131-E544-417E-8CC1-DF9692466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7781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080FA0B4-E9FD-4A36-BCE6-AB8F5FC042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2EB62E9-06AC-466D-A103-AF3AA184DA21}" type="slidenum">
              <a:rPr lang="en-US" altLang="en-US" sz="1200"/>
              <a:pPr algn="r"/>
              <a:t>27</a:t>
            </a:fld>
            <a:endParaRPr lang="en-US" altLang="en-US" sz="12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22784037-4049-4D68-8E15-97D54A79E4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384BD08-B91C-422F-B74B-D26AE3BBFF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3054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33F45B50-FB73-4D5A-B70D-F2E790F013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F32AE82-2C42-4490-88B1-9080F792AA9E}" type="slidenum">
              <a:rPr lang="en-US" altLang="en-US" sz="1200"/>
              <a:pPr algn="r"/>
              <a:t>28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ACD5DC6F-219A-43B3-84B6-38471CD02D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6416FAD2-B019-4A8E-B442-5FDAF6C9A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9019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49E664B4-9A8D-4D54-B03C-86BF8AD390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1B8074B-3AD0-4548-9D1C-237D2943003D}" type="slidenum">
              <a:rPr lang="en-US" altLang="en-US" sz="1200"/>
              <a:pPr algn="r"/>
              <a:t>29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4BF20685-447C-4423-8725-545612ECD2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352226A-A30D-4FDE-8A3A-3047B763F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985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CD9F30C3-2CE8-4CD3-B0CF-ACA971E07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E56B1062-BADD-4DC7-BEB9-115D6A970F28}" type="slidenum">
              <a:rPr lang="en-US" altLang="en-US" sz="1200"/>
              <a:pPr algn="r"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C6DFA85-4AF8-4496-862B-3F649D6274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4553283-765A-490C-BC55-4A020B9B1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7596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C54DB0E2-7CD0-474E-ABF2-4935F2B5E8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C347B10-A46D-43E9-8550-FDE846E22887}" type="slidenum">
              <a:rPr lang="en-US" altLang="en-US" sz="1200"/>
              <a:pPr algn="r"/>
              <a:t>30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B452912B-C209-4FBC-9970-856774ACC5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FBD890EE-76E4-4ADB-ADA3-87760814A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1867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F78CECD6-BA57-46C4-B3DF-FB4CD65645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43AF540-F5B5-4575-A5B1-8743C506DA3D}" type="slidenum">
              <a:rPr lang="en-US" altLang="en-US" sz="1200"/>
              <a:pPr algn="r"/>
              <a:t>31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7027B30D-33F5-4FEB-AD2E-66E687E2A9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434A2897-F67F-4B1E-9FC9-2B0B41191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0643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4DA1DE6D-09D1-4EDE-8313-F22CB6B36D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3B3372C-3CC4-49B7-9FC6-4EBF73D5F7F4}" type="slidenum">
              <a:rPr lang="en-US" altLang="en-US" sz="1200"/>
              <a:pPr algn="r"/>
              <a:t>32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FE86837-7E26-462F-8AF3-536B00D1B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9DC4BC0-90BF-46EC-AC31-C8D629F4E8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6077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116A4892-4705-4560-8A55-4E57F27F16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06E50BCA-5E75-4A2B-92A2-C369397576BB}" type="slidenum">
              <a:rPr lang="en-US" altLang="en-US" sz="1200"/>
              <a:pPr algn="r"/>
              <a:t>33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889B0619-634B-40CF-90D6-FAA2D3D807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C3E659A2-24E2-47A5-A90D-8CCEDFBE0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9365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9C6AB0A0-7A7E-4589-B004-7A1AC75F63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15C47D5-F4E8-446C-88D3-2024D63B6E8A}" type="slidenum">
              <a:rPr lang="en-US" altLang="en-US" sz="1200"/>
              <a:pPr algn="r"/>
              <a:t>34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C2BAF8E-1695-4610-A9B1-08A48FF66E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7B32363D-81A7-426D-A4D7-9C8CD0470D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9214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D9009D35-E57B-417D-A1B0-73CCD79C3E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1386DAD-8E13-4172-9758-BBF1F7457FFE}" type="slidenum">
              <a:rPr lang="en-US" altLang="en-US" sz="1200"/>
              <a:pPr algn="r"/>
              <a:t>35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9BB3E9A1-26CC-49CE-A691-F9F1D8997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37708ECB-ECB5-4860-B5E1-BE3EF93C7A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1209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FA9FF678-3F77-4DBA-9C55-1AA34A5CD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3304E63-4E0D-46F5-970A-8AE5F5487D17}" type="slidenum">
              <a:rPr lang="en-US" altLang="en-US" sz="1200"/>
              <a:pPr algn="r"/>
              <a:t>36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57A943D1-1C5B-4411-AAF4-7261A1EC4D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73A0D91F-0DB5-4F4A-8AD7-C7089A40A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6752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81E027C1-51B1-4C56-B2BA-043976CA99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D352D309-BB99-4AC0-B55B-D08556FE43C2}" type="slidenum">
              <a:rPr lang="en-US" altLang="en-US" sz="1200"/>
              <a:pPr algn="r"/>
              <a:t>37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0FA4A345-9B9F-4A6F-95FD-E1EFFB1101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C7ED5565-F5FF-4E4B-9A58-7C457ABA0A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16885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7AADCE2A-3531-4C38-BCF5-BB9ADAAD8F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645C14AC-D45B-48DC-9A45-D5E8EA9E66AB}" type="slidenum">
              <a:rPr lang="en-US" altLang="en-US" sz="1200"/>
              <a:pPr algn="r"/>
              <a:t>38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C7093533-573F-453A-A47C-AC6C30108C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12C8220E-10A9-4F4B-BD98-2309239F68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9681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A44C1DE2-81FF-4AA1-920D-90BF389975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02CAC0E-64D3-4DBD-97CD-A9A7DE1598AC}" type="slidenum">
              <a:rPr lang="en-US" altLang="en-US" sz="1200"/>
              <a:pPr algn="r"/>
              <a:t>39</a:t>
            </a:fld>
            <a:endParaRPr lang="en-US" altLang="en-US" sz="12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3502279A-E5E2-48CC-91AC-26581A34D5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A73F5E91-D824-4116-84E2-33E76E81F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528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C22548E1-6D19-45AA-9CF8-8465AD24F3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E05A874-41C4-47FD-8E8E-16469FE8F7A1}" type="slidenum">
              <a:rPr lang="en-US" altLang="en-US" sz="1200"/>
              <a:pPr algn="r"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2ED9987-A1B2-481F-96C7-A2FD40635E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A35C381E-1564-41AF-8012-EB43F0D1E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8943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9A1738FB-0843-4293-B781-D14416E2E1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48A7370-E8A1-46F8-8816-CF9D25B1AC09}" type="slidenum">
              <a:rPr lang="en-US" altLang="en-US" sz="1200"/>
              <a:pPr algn="r"/>
              <a:t>40</a:t>
            </a:fld>
            <a:endParaRPr lang="en-US" altLang="en-US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0F0A025C-6C81-4717-ABCE-E0EEA095A7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10FED1E0-2DE4-4A91-96BF-5B77CAC5D4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03573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FD01BEF4-6EA9-42CA-A631-76C1D7094B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AC4CB44-56E3-45B2-A48A-61734AB9D0FF}" type="slidenum">
              <a:rPr lang="en-US" altLang="en-US" sz="1200"/>
              <a:pPr algn="r"/>
              <a:t>41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D40E21F5-A081-48C8-BD49-3C07BD6F34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6CB3D457-0758-4ED8-A683-BABD29A322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298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CAF039E3-A309-4893-8476-FF0B20D78E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0AB924E-F50C-4CE9-BDC0-82AFF7BD472F}" type="slidenum">
              <a:rPr lang="en-US" altLang="en-US" sz="1200"/>
              <a:pPr algn="r"/>
              <a:t>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550E7CE-C80A-4B7C-8C64-BCBA0D00AD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B83C79B1-1B0F-4BED-A67A-87D818DDD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9844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0FEF68E-E8E6-4D8F-809E-F164C0971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399AFB0-6A72-4685-89E4-DE687BCF0484}" type="slidenum">
              <a:rPr lang="en-US" altLang="en-US" sz="1200"/>
              <a:pPr algn="r"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A169148-C9E4-411E-996B-47E88274A7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6604C01-DA8F-405A-B5D9-EE89756A8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220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5231C3AA-A4C6-40E1-A85C-B194427A25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F9493DE1-C523-4D5E-9BC8-2844BD71379D}" type="slidenum">
              <a:rPr lang="en-US" altLang="en-US" sz="1200"/>
              <a:pPr algn="r"/>
              <a:t>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34BCF96-560C-4968-9519-B458CDA369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DB7AC1A-A21D-49C0-A042-9C98A8215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911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FC0CC8F-DABA-40DC-9EF5-4B547DFE94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C9E60E45-0DDA-42AA-BB34-114A73009489}" type="slidenum">
              <a:rPr lang="en-US" altLang="en-US" sz="1200"/>
              <a:pPr algn="r"/>
              <a:t>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836C34B-25D6-45CC-B959-8ECB020769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0FA809A3-8E59-4F87-ABF1-B63960A2DA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403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47C58BB8-50A6-4E85-87AA-9A58E789D4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26F7FCEA-7446-4B7D-8ACE-B317F34848EC}" type="slidenum">
              <a:rPr lang="en-US" altLang="en-US" sz="1200"/>
              <a:pPr algn="r"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4391007-39C2-4E88-B8A4-6872ABDFD5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E555316-0DF6-4558-91EA-27D6838DD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223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Relational Database Design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/>
              <a:t>Chapter 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40D7936B-D2E4-4696-8919-24FB6E7BD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800" dirty="0"/>
              <a:t>Entities correspond to database tables</a:t>
            </a:r>
          </a:p>
          <a:p>
            <a:pPr>
              <a:lnSpc>
                <a:spcPct val="110000"/>
              </a:lnSpc>
            </a:pPr>
            <a:r>
              <a:rPr lang="en-US" altLang="en-US" sz="3800" dirty="0"/>
              <a:t>Attributes correspond to database fields in a table</a:t>
            </a:r>
          </a:p>
          <a:p>
            <a:pPr>
              <a:lnSpc>
                <a:spcPct val="110000"/>
              </a:lnSpc>
            </a:pPr>
            <a:r>
              <a:rPr lang="en-US" altLang="en-US" sz="3800" dirty="0"/>
              <a:t>Key attributes correspond to primary keys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042517-3547-45B5-A6B6-6E388077E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Entity Relationship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674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8A3E28C-E3B5-4E14-A0E5-6B7AC9088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One-to-One Relationship (1:1)</a:t>
            </a:r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B4C4CE46-9E4D-4B16-B62B-34FA7F60E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24580" name="Rectangle 8">
            <a:extLst>
              <a:ext uri="{FF2B5EF4-FFF2-40B4-BE49-F238E27FC236}">
                <a16:creationId xmlns:a16="http://schemas.microsoft.com/office/drawing/2014/main" id="{BCB0DAB2-3E82-437F-B2B0-51DEC2A32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ID Card</a:t>
            </a:r>
          </a:p>
        </p:txBody>
      </p:sp>
      <p:cxnSp>
        <p:nvCxnSpPr>
          <p:cNvPr id="24581" name="AutoShape 9">
            <a:extLst>
              <a:ext uri="{FF2B5EF4-FFF2-40B4-BE49-F238E27FC236}">
                <a16:creationId xmlns:a16="http://schemas.microsoft.com/office/drawing/2014/main" id="{238E12B1-3D0A-45F7-A891-76ADBBFC048B}"/>
              </a:ext>
            </a:extLst>
          </p:cNvPr>
          <p:cNvCxnSpPr>
            <a:cxnSpLocks noChangeShapeType="1"/>
            <a:stCxn id="24579" idx="3"/>
            <a:endCxn id="24580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82" name="Rectangle 10">
            <a:extLst>
              <a:ext uri="{FF2B5EF4-FFF2-40B4-BE49-F238E27FC236}">
                <a16:creationId xmlns:a16="http://schemas.microsoft.com/office/drawing/2014/main" id="{3420DACA-836A-40F6-908D-961DA4B46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4583" name="Rectangle 11">
            <a:extLst>
              <a:ext uri="{FF2B5EF4-FFF2-40B4-BE49-F238E27FC236}">
                <a16:creationId xmlns:a16="http://schemas.microsoft.com/office/drawing/2014/main" id="{06FCB8AB-7666-4148-BE70-555DEC11C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4584" name="Rectangle 12">
            <a:extLst>
              <a:ext uri="{FF2B5EF4-FFF2-40B4-BE49-F238E27FC236}">
                <a16:creationId xmlns:a16="http://schemas.microsoft.com/office/drawing/2014/main" id="{A0739898-D612-4428-AA4D-0FEB2AA03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286000"/>
            <a:ext cx="1143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Issued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24585" name="Rectangle 13">
            <a:extLst>
              <a:ext uri="{FF2B5EF4-FFF2-40B4-BE49-F238E27FC236}">
                <a16:creationId xmlns:a16="http://schemas.microsoft.com/office/drawing/2014/main" id="{CF9E706B-3850-49B1-A7CC-079A46F572C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3733800"/>
            <a:ext cx="29718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Joe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Sally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Tom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Jean</a:t>
            </a:r>
          </a:p>
        </p:txBody>
      </p:sp>
      <p:sp>
        <p:nvSpPr>
          <p:cNvPr id="24586" name="Rectangle 14">
            <a:extLst>
              <a:ext uri="{FF2B5EF4-FFF2-40B4-BE49-F238E27FC236}">
                <a16:creationId xmlns:a16="http://schemas.microsoft.com/office/drawing/2014/main" id="{30ED8637-BBA1-4B2B-B9FD-DBAED3FE9CE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248400" y="3733800"/>
            <a:ext cx="23622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1234-1234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2323-9868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2452-8291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1833-9273</a:t>
            </a:r>
          </a:p>
        </p:txBody>
      </p:sp>
      <p:sp>
        <p:nvSpPr>
          <p:cNvPr id="24587" name="Line 15">
            <a:extLst>
              <a:ext uri="{FF2B5EF4-FFF2-40B4-BE49-F238E27FC236}">
                <a16:creationId xmlns:a16="http://schemas.microsoft.com/office/drawing/2014/main" id="{87593BF7-66A6-48E9-AB31-A6697AFA3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6">
            <a:extLst>
              <a:ext uri="{FF2B5EF4-FFF2-40B4-BE49-F238E27FC236}">
                <a16:creationId xmlns:a16="http://schemas.microsoft.com/office/drawing/2014/main" id="{99175A3F-DF67-47D0-BF5D-D67314533A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5720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7">
            <a:extLst>
              <a:ext uri="{FF2B5EF4-FFF2-40B4-BE49-F238E27FC236}">
                <a16:creationId xmlns:a16="http://schemas.microsoft.com/office/drawing/2014/main" id="{5774E747-184B-420F-A5CC-1BE36E59C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105400"/>
            <a:ext cx="3810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8">
            <a:extLst>
              <a:ext uri="{FF2B5EF4-FFF2-40B4-BE49-F238E27FC236}">
                <a16:creationId xmlns:a16="http://schemas.microsoft.com/office/drawing/2014/main" id="{361C2AE7-816D-4A3B-8CC7-92931AF88E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4038600"/>
            <a:ext cx="3810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33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FF0D3850-A379-4D77-93BB-3702E37FB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387D818F-269E-4BEF-A5DA-69394D1E7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Library Book</a:t>
            </a:r>
          </a:p>
        </p:txBody>
      </p:sp>
      <p:cxnSp>
        <p:nvCxnSpPr>
          <p:cNvPr id="26629" name="AutoShape 5">
            <a:extLst>
              <a:ext uri="{FF2B5EF4-FFF2-40B4-BE49-F238E27FC236}">
                <a16:creationId xmlns:a16="http://schemas.microsoft.com/office/drawing/2014/main" id="{42E7B32A-82C6-4079-B724-515755CB7E33}"/>
              </a:ext>
            </a:extLst>
          </p:cNvPr>
          <p:cNvCxnSpPr>
            <a:cxnSpLocks noChangeShapeType="1"/>
            <a:stCxn id="26627" idx="3"/>
            <a:endCxn id="26628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630" name="Rectangle 6">
            <a:extLst>
              <a:ext uri="{FF2B5EF4-FFF2-40B4-BE49-F238E27FC236}">
                <a16:creationId xmlns:a16="http://schemas.microsoft.com/office/drawing/2014/main" id="{F3E523A5-6F17-40DD-B1ED-AE861C5D4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F0EBB14C-C4DC-404F-8BA8-123B459F1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18A50E02-5772-4032-BC76-4AFBB8435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0"/>
            <a:ext cx="1447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Borrows</a:t>
            </a:r>
            <a:endParaRPr lang="en-US" altLang="en-US" sz="1800"/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93AF754E-1B1E-465E-8210-C261F0013F7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3733800"/>
            <a:ext cx="29718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Joe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Sally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Tom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2D14958D-4A96-42DF-9F74-32AD02CD381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248400" y="3733800"/>
            <a:ext cx="23622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Book A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Book B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Book C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Book D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Book E</a:t>
            </a:r>
          </a:p>
        </p:txBody>
      </p:sp>
      <p:sp>
        <p:nvSpPr>
          <p:cNvPr id="26635" name="Line 24">
            <a:extLst>
              <a:ext uri="{FF2B5EF4-FFF2-40B4-BE49-F238E27FC236}">
                <a16:creationId xmlns:a16="http://schemas.microsoft.com/office/drawing/2014/main" id="{20756517-E874-4DEA-A6F9-79F008F35F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Line 25">
            <a:extLst>
              <a:ext uri="{FF2B5EF4-FFF2-40B4-BE49-F238E27FC236}">
                <a16:creationId xmlns:a16="http://schemas.microsoft.com/office/drawing/2014/main" id="{62A086A5-182D-4205-A8A9-90F4B3939E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Line 26">
            <a:extLst>
              <a:ext uri="{FF2B5EF4-FFF2-40B4-BE49-F238E27FC236}">
                <a16:creationId xmlns:a16="http://schemas.microsoft.com/office/drawing/2014/main" id="{901E02B7-026B-4050-BEEB-42765F5A94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Line 27">
            <a:extLst>
              <a:ext uri="{FF2B5EF4-FFF2-40B4-BE49-F238E27FC236}">
                <a16:creationId xmlns:a16="http://schemas.microsoft.com/office/drawing/2014/main" id="{FCEE685C-6B70-48E2-B881-F3DDCDBE4D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Line 28">
            <a:extLst>
              <a:ext uri="{FF2B5EF4-FFF2-40B4-BE49-F238E27FC236}">
                <a16:creationId xmlns:a16="http://schemas.microsoft.com/office/drawing/2014/main" id="{5D0C1D18-F828-4692-B3AA-6E70B22DAA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4572000"/>
            <a:ext cx="3810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Line 29">
            <a:extLst>
              <a:ext uri="{FF2B5EF4-FFF2-40B4-BE49-F238E27FC236}">
                <a16:creationId xmlns:a16="http://schemas.microsoft.com/office/drawing/2014/main" id="{BE926AE8-D646-4423-A0C0-C72D5535F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95800"/>
            <a:ext cx="3810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30">
            <a:extLst>
              <a:ext uri="{FF2B5EF4-FFF2-40B4-BE49-F238E27FC236}">
                <a16:creationId xmlns:a16="http://schemas.microsoft.com/office/drawing/2014/main" id="{B0934D0B-5A7C-4390-89A2-FAFA3AE0F1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95800"/>
            <a:ext cx="3810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EF1DC105-A0AD-412E-BE60-A53248EB05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/>
              <a:t>One-to-Many Relationship (1:N)</a:t>
            </a:r>
          </a:p>
        </p:txBody>
      </p:sp>
    </p:spTree>
    <p:extLst>
      <p:ext uri="{BB962C8B-B14F-4D97-AF65-F5344CB8AC3E}">
        <p14:creationId xmlns:p14="http://schemas.microsoft.com/office/powerpoint/2010/main" val="3238701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3737A8AE-5307-455E-AD9D-23B612FEF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BFF2D259-A126-427D-86B7-5AD0C467D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cxnSp>
        <p:nvCxnSpPr>
          <p:cNvPr id="28677" name="AutoShape 5">
            <a:extLst>
              <a:ext uri="{FF2B5EF4-FFF2-40B4-BE49-F238E27FC236}">
                <a16:creationId xmlns:a16="http://schemas.microsoft.com/office/drawing/2014/main" id="{6E08F861-930D-4EB9-BA60-7E989966B1A4}"/>
              </a:ext>
            </a:extLst>
          </p:cNvPr>
          <p:cNvCxnSpPr>
            <a:cxnSpLocks noChangeShapeType="1"/>
            <a:stCxn id="28675" idx="3"/>
            <a:endCxn id="28676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78" name="Rectangle 6">
            <a:extLst>
              <a:ext uri="{FF2B5EF4-FFF2-40B4-BE49-F238E27FC236}">
                <a16:creationId xmlns:a16="http://schemas.microsoft.com/office/drawing/2014/main" id="{2E6030A2-D329-43C4-A2DF-C5D0A44BD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4FE2A719-32C8-4FEE-8A5C-72200BEA6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</a:t>
            </a:r>
          </a:p>
        </p:txBody>
      </p:sp>
      <p:sp>
        <p:nvSpPr>
          <p:cNvPr id="28680" name="Rectangle 8">
            <a:extLst>
              <a:ext uri="{FF2B5EF4-FFF2-40B4-BE49-F238E27FC236}">
                <a16:creationId xmlns:a16="http://schemas.microsoft.com/office/drawing/2014/main" id="{B98BC4E6-7CF7-459B-84BE-E22E51B30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286000"/>
            <a:ext cx="12954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Enrolls</a:t>
            </a:r>
            <a:endParaRPr lang="en-US" altLang="en-US" sz="1800"/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0570CE9C-B4DD-488C-AE46-FA6ECC644F6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3733800"/>
            <a:ext cx="29718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Joe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Sally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Tom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Jean</a:t>
            </a:r>
          </a:p>
        </p:txBody>
      </p:sp>
      <p:sp>
        <p:nvSpPr>
          <p:cNvPr id="28682" name="Rectangle 10">
            <a:extLst>
              <a:ext uri="{FF2B5EF4-FFF2-40B4-BE49-F238E27FC236}">
                <a16:creationId xmlns:a16="http://schemas.microsoft.com/office/drawing/2014/main" id="{65BD68A6-073F-4120-A2B2-1704D26E321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248400" y="3733800"/>
            <a:ext cx="23622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MGS 351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MGA 201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MGQ 301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MGF 301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MGB 301</a:t>
            </a:r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EDBF9DD5-F705-4D15-B996-7176D6D68B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263F0EA1-B339-431F-915D-D7ED0F3EC2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D321AAAC-044B-4E02-8796-1578BE6683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2417E7D5-8B31-4BA6-8411-679AD24EB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A7255D9D-36A8-43EC-AFBE-EA53E1EEE8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4572000"/>
            <a:ext cx="3810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CD873D57-5B00-455F-A8BA-0541B0DA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95800"/>
            <a:ext cx="3810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4DE9D666-EDF6-4440-819E-9AC3EF0AD4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95800"/>
            <a:ext cx="3810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52DF8EA9-428C-459A-AFB4-1521FCBD1B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038600"/>
            <a:ext cx="396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Line 19">
            <a:extLst>
              <a:ext uri="{FF2B5EF4-FFF2-40B4-BE49-F238E27FC236}">
                <a16:creationId xmlns:a16="http://schemas.microsoft.com/office/drawing/2014/main" id="{0A89FACE-8CBC-421F-944C-5F8034E17F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5029200"/>
            <a:ext cx="3733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974C07F0-91EB-4A8A-939E-B28CFE15D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562600"/>
            <a:ext cx="3733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Line 21">
            <a:extLst>
              <a:ext uri="{FF2B5EF4-FFF2-40B4-BE49-F238E27FC236}">
                <a16:creationId xmlns:a16="http://schemas.microsoft.com/office/drawing/2014/main" id="{0EB5504A-2007-48E0-B8EA-802B2176CC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2438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Line 22">
            <a:extLst>
              <a:ext uri="{FF2B5EF4-FFF2-40B4-BE49-F238E27FC236}">
                <a16:creationId xmlns:a16="http://schemas.microsoft.com/office/drawing/2014/main" id="{171C878D-7CD1-4FF1-9080-622B6BBEA7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2819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A8CBD638-E5BE-4675-93C4-1A77C4A12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/>
              <a:t>Many-to-Many Relationship (M:N)</a:t>
            </a:r>
          </a:p>
        </p:txBody>
      </p:sp>
    </p:spTree>
    <p:extLst>
      <p:ext uri="{BB962C8B-B14F-4D97-AF65-F5344CB8AC3E}">
        <p14:creationId xmlns:p14="http://schemas.microsoft.com/office/powerpoint/2010/main" val="2773311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4">
            <a:extLst>
              <a:ext uri="{FF2B5EF4-FFF2-40B4-BE49-F238E27FC236}">
                <a16:creationId xmlns:a16="http://schemas.microsoft.com/office/drawing/2014/main" id="{7B13EFFE-6712-463E-9AB0-35F8F914F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8" y="2257425"/>
            <a:ext cx="1636712" cy="1400175"/>
          </a:xfrm>
          <a:prstGeom prst="rect">
            <a:avLst/>
          </a:prstGeom>
          <a:solidFill>
            <a:srgbClr val="FFFDF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Faculty</a:t>
            </a:r>
          </a:p>
        </p:txBody>
      </p:sp>
      <p:sp>
        <p:nvSpPr>
          <p:cNvPr id="30724" name="Rectangle 5">
            <a:extLst>
              <a:ext uri="{FF2B5EF4-FFF2-40B4-BE49-F238E27FC236}">
                <a16:creationId xmlns:a16="http://schemas.microsoft.com/office/drawing/2014/main" id="{FE16CE18-215D-4CA0-95C0-1F456BF16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293938"/>
            <a:ext cx="1585913" cy="1363662"/>
          </a:xfrm>
          <a:prstGeom prst="rect">
            <a:avLst/>
          </a:prstGeom>
          <a:solidFill>
            <a:srgbClr val="FFFDF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  <a:endParaRPr lang="en-US" altLang="en-US" sz="2000"/>
          </a:p>
        </p:txBody>
      </p:sp>
      <p:sp>
        <p:nvSpPr>
          <p:cNvPr id="30725" name="Rectangle 6">
            <a:extLst>
              <a:ext uri="{FF2B5EF4-FFF2-40B4-BE49-F238E27FC236}">
                <a16:creationId xmlns:a16="http://schemas.microsoft.com/office/drawing/2014/main" id="{B64F70F9-DCC2-4C6C-90AE-195C9BD41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00" y="2379663"/>
            <a:ext cx="64135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N</a:t>
            </a:r>
          </a:p>
        </p:txBody>
      </p:sp>
      <p:sp>
        <p:nvSpPr>
          <p:cNvPr id="30726" name="Rectangle 7">
            <a:extLst>
              <a:ext uri="{FF2B5EF4-FFF2-40B4-BE49-F238E27FC236}">
                <a16:creationId xmlns:a16="http://schemas.microsoft.com/office/drawing/2014/main" id="{6801CABA-3002-4C47-8E1C-C56982642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374900"/>
            <a:ext cx="6413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M</a:t>
            </a:r>
          </a:p>
        </p:txBody>
      </p:sp>
      <p:sp>
        <p:nvSpPr>
          <p:cNvPr id="30727" name="Rectangle 8">
            <a:extLst>
              <a:ext uri="{FF2B5EF4-FFF2-40B4-BE49-F238E27FC236}">
                <a16:creationId xmlns:a16="http://schemas.microsoft.com/office/drawing/2014/main" id="{AC8DEC27-FE03-49F9-9725-D3F1E1C02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70125"/>
            <a:ext cx="1600200" cy="1387475"/>
          </a:xfrm>
          <a:prstGeom prst="rect">
            <a:avLst/>
          </a:prstGeom>
          <a:solidFill>
            <a:srgbClr val="FFFDF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30728" name="Rectangle 9">
            <a:extLst>
              <a:ext uri="{FF2B5EF4-FFF2-40B4-BE49-F238E27FC236}">
                <a16:creationId xmlns:a16="http://schemas.microsoft.com/office/drawing/2014/main" id="{6C53F39B-9C0E-48FF-9154-6FCE4B2E4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374900"/>
            <a:ext cx="6413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N</a:t>
            </a:r>
          </a:p>
        </p:txBody>
      </p:sp>
      <p:sp>
        <p:nvSpPr>
          <p:cNvPr id="30729" name="Rectangle 10">
            <a:extLst>
              <a:ext uri="{FF2B5EF4-FFF2-40B4-BE49-F238E27FC236}">
                <a16:creationId xmlns:a16="http://schemas.microsoft.com/office/drawing/2014/main" id="{22F0469C-73CC-4E69-ACDC-7ED672106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374900"/>
            <a:ext cx="6413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0730" name="Line 11">
            <a:extLst>
              <a:ext uri="{FF2B5EF4-FFF2-40B4-BE49-F238E27FC236}">
                <a16:creationId xmlns:a16="http://schemas.microsoft.com/office/drawing/2014/main" id="{B9D9DB14-8E88-43F4-AF97-A9061F4EC7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57438" y="2841625"/>
            <a:ext cx="1490662" cy="9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2">
            <a:extLst>
              <a:ext uri="{FF2B5EF4-FFF2-40B4-BE49-F238E27FC236}">
                <a16:creationId xmlns:a16="http://schemas.microsoft.com/office/drawing/2014/main" id="{1BB92D57-B1AC-434F-8D68-4FA8603C85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38775" y="2841625"/>
            <a:ext cx="1782763" cy="9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Rectangle 22">
            <a:extLst>
              <a:ext uri="{FF2B5EF4-FFF2-40B4-BE49-F238E27FC236}">
                <a16:creationId xmlns:a16="http://schemas.microsoft.com/office/drawing/2014/main" id="{79C20C99-BE06-437A-AE1D-CE690D61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895600"/>
            <a:ext cx="13716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Teaches</a:t>
            </a:r>
          </a:p>
        </p:txBody>
      </p:sp>
      <p:sp>
        <p:nvSpPr>
          <p:cNvPr id="30733" name="Rectangle 23">
            <a:extLst>
              <a:ext uri="{FF2B5EF4-FFF2-40B4-BE49-F238E27FC236}">
                <a16:creationId xmlns:a16="http://schemas.microsoft.com/office/drawing/2014/main" id="{5F646BCD-7908-495D-9AA9-9B8120EE8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895600"/>
            <a:ext cx="13716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Enrolls</a:t>
            </a:r>
          </a:p>
        </p:txBody>
      </p:sp>
      <p:sp>
        <p:nvSpPr>
          <p:cNvPr id="30734" name="Line 26">
            <a:extLst>
              <a:ext uri="{FF2B5EF4-FFF2-40B4-BE49-F238E27FC236}">
                <a16:creationId xmlns:a16="http://schemas.microsoft.com/office/drawing/2014/main" id="{08DFE003-41B3-4ED9-9B6D-3371BB5E75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26670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27">
            <a:extLst>
              <a:ext uri="{FF2B5EF4-FFF2-40B4-BE49-F238E27FC236}">
                <a16:creationId xmlns:a16="http://schemas.microsoft.com/office/drawing/2014/main" id="{A598D4A5-1112-4E00-B364-4086CE4670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28956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28">
            <a:extLst>
              <a:ext uri="{FF2B5EF4-FFF2-40B4-BE49-F238E27FC236}">
                <a16:creationId xmlns:a16="http://schemas.microsoft.com/office/drawing/2014/main" id="{166085FA-D50C-4455-A5FB-B5C57B13D8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410200" y="26670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29">
            <a:extLst>
              <a:ext uri="{FF2B5EF4-FFF2-40B4-BE49-F238E27FC236}">
                <a16:creationId xmlns:a16="http://schemas.microsoft.com/office/drawing/2014/main" id="{9B5A167E-937D-4F1D-8CDA-CB62770805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30">
            <a:extLst>
              <a:ext uri="{FF2B5EF4-FFF2-40B4-BE49-F238E27FC236}">
                <a16:creationId xmlns:a16="http://schemas.microsoft.com/office/drawing/2014/main" id="{26A2B0C5-F5E5-42B8-86D4-05BD6BAD37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26670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Line 31">
            <a:extLst>
              <a:ext uri="{FF2B5EF4-FFF2-40B4-BE49-F238E27FC236}">
                <a16:creationId xmlns:a16="http://schemas.microsoft.com/office/drawing/2014/main" id="{BD67D615-C09A-4B95-B25D-375E500C8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956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5264FB-5D62-4C02-BF66-75592953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600062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8">
            <a:extLst>
              <a:ext uri="{FF2B5EF4-FFF2-40B4-BE49-F238E27FC236}">
                <a16:creationId xmlns:a16="http://schemas.microsoft.com/office/drawing/2014/main" id="{547A12D3-2832-4329-AA49-4C111DC7A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362200"/>
            <a:ext cx="11303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Murray</a:t>
            </a:r>
          </a:p>
        </p:txBody>
      </p:sp>
      <p:sp>
        <p:nvSpPr>
          <p:cNvPr id="32772" name="Rectangle 29">
            <a:extLst>
              <a:ext uri="{FF2B5EF4-FFF2-40B4-BE49-F238E27FC236}">
                <a16:creationId xmlns:a16="http://schemas.microsoft.com/office/drawing/2014/main" id="{8E320FEA-3ADD-48BD-8460-BE34AB7907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581400"/>
            <a:ext cx="8080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Boot</a:t>
            </a:r>
          </a:p>
        </p:txBody>
      </p:sp>
      <p:grpSp>
        <p:nvGrpSpPr>
          <p:cNvPr id="32773" name="Group 30">
            <a:extLst>
              <a:ext uri="{FF2B5EF4-FFF2-40B4-BE49-F238E27FC236}">
                <a16:creationId xmlns:a16="http://schemas.microsoft.com/office/drawing/2014/main" id="{EFFC8A57-7EB2-41F7-B3E8-4032728D443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2382838"/>
            <a:ext cx="1417638" cy="2613025"/>
            <a:chOff x="2509" y="1714"/>
            <a:chExt cx="893" cy="1646"/>
          </a:xfrm>
        </p:grpSpPr>
        <p:sp>
          <p:nvSpPr>
            <p:cNvPr id="32807" name="Rectangle 31">
              <a:extLst>
                <a:ext uri="{FF2B5EF4-FFF2-40B4-BE49-F238E27FC236}">
                  <a16:creationId xmlns:a16="http://schemas.microsoft.com/office/drawing/2014/main" id="{0FF0C027-A96D-4DCC-B995-1C2BB2398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1714"/>
              <a:ext cx="89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MGQ302</a:t>
              </a:r>
            </a:p>
          </p:txBody>
        </p:sp>
        <p:sp>
          <p:nvSpPr>
            <p:cNvPr id="32808" name="Rectangle 32">
              <a:extLst>
                <a:ext uri="{FF2B5EF4-FFF2-40B4-BE49-F238E27FC236}">
                  <a16:creationId xmlns:a16="http://schemas.microsoft.com/office/drawing/2014/main" id="{618DA912-D025-47F1-BA4C-58286C255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2160"/>
              <a:ext cx="87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MGS351</a:t>
              </a:r>
            </a:p>
          </p:txBody>
        </p:sp>
        <p:sp>
          <p:nvSpPr>
            <p:cNvPr id="32809" name="Rectangle 33">
              <a:extLst>
                <a:ext uri="{FF2B5EF4-FFF2-40B4-BE49-F238E27FC236}">
                  <a16:creationId xmlns:a16="http://schemas.microsoft.com/office/drawing/2014/main" id="{5620D0C8-6A3D-4978-AD71-961F62EE2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2606"/>
              <a:ext cx="861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MGF301</a:t>
              </a:r>
            </a:p>
          </p:txBody>
        </p:sp>
        <p:sp>
          <p:nvSpPr>
            <p:cNvPr id="32810" name="Rectangle 34">
              <a:extLst>
                <a:ext uri="{FF2B5EF4-FFF2-40B4-BE49-F238E27FC236}">
                  <a16:creationId xmlns:a16="http://schemas.microsoft.com/office/drawing/2014/main" id="{50FA6289-8887-4F06-90C7-2C1DBBAD4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3074"/>
              <a:ext cx="87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MGB301</a:t>
              </a:r>
            </a:p>
          </p:txBody>
        </p:sp>
      </p:grpSp>
      <p:grpSp>
        <p:nvGrpSpPr>
          <p:cNvPr id="32774" name="Group 35">
            <a:extLst>
              <a:ext uri="{FF2B5EF4-FFF2-40B4-BE49-F238E27FC236}">
                <a16:creationId xmlns:a16="http://schemas.microsoft.com/office/drawing/2014/main" id="{9EDC263E-076F-4AFA-AF44-27D004CD3889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1676400"/>
            <a:ext cx="1684337" cy="5008563"/>
            <a:chOff x="4689" y="1239"/>
            <a:chExt cx="1061" cy="3155"/>
          </a:xfrm>
        </p:grpSpPr>
        <p:sp>
          <p:nvSpPr>
            <p:cNvPr id="32795" name="Rectangle 36">
              <a:extLst>
                <a:ext uri="{FF2B5EF4-FFF2-40B4-BE49-F238E27FC236}">
                  <a16:creationId xmlns:a16="http://schemas.microsoft.com/office/drawing/2014/main" id="{D711C518-4244-4F2B-9339-5F5B73D6A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1736"/>
              <a:ext cx="1061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Rita</a:t>
              </a:r>
            </a:p>
          </p:txBody>
        </p:sp>
        <p:sp>
          <p:nvSpPr>
            <p:cNvPr id="32796" name="Rectangle 37">
              <a:extLst>
                <a:ext uri="{FF2B5EF4-FFF2-40B4-BE49-F238E27FC236}">
                  <a16:creationId xmlns:a16="http://schemas.microsoft.com/office/drawing/2014/main" id="{F50EC450-727C-4B0B-8818-B00C73828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2010"/>
              <a:ext cx="97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Colleen</a:t>
              </a:r>
            </a:p>
          </p:txBody>
        </p:sp>
        <p:sp>
          <p:nvSpPr>
            <p:cNvPr id="32797" name="Rectangle 38">
              <a:extLst>
                <a:ext uri="{FF2B5EF4-FFF2-40B4-BE49-F238E27FC236}">
                  <a16:creationId xmlns:a16="http://schemas.microsoft.com/office/drawing/2014/main" id="{E8B01CC9-9DC8-4F79-9B9F-9585B9139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2286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Sean</a:t>
              </a:r>
            </a:p>
          </p:txBody>
        </p:sp>
        <p:sp>
          <p:nvSpPr>
            <p:cNvPr id="32798" name="Rectangle 39">
              <a:extLst>
                <a:ext uri="{FF2B5EF4-FFF2-40B4-BE49-F238E27FC236}">
                  <a16:creationId xmlns:a16="http://schemas.microsoft.com/office/drawing/2014/main" id="{D7CCD79F-9F64-4135-B712-0F15CE660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2562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Jody</a:t>
              </a:r>
            </a:p>
          </p:txBody>
        </p:sp>
        <p:sp>
          <p:nvSpPr>
            <p:cNvPr id="32799" name="Rectangle 40">
              <a:extLst>
                <a:ext uri="{FF2B5EF4-FFF2-40B4-BE49-F238E27FC236}">
                  <a16:creationId xmlns:a16="http://schemas.microsoft.com/office/drawing/2014/main" id="{B997AA8D-6A6F-4325-AF25-F58FA56C8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2838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Walt</a:t>
              </a:r>
            </a:p>
          </p:txBody>
        </p:sp>
        <p:sp>
          <p:nvSpPr>
            <p:cNvPr id="32800" name="Rectangle 41">
              <a:extLst>
                <a:ext uri="{FF2B5EF4-FFF2-40B4-BE49-F238E27FC236}">
                  <a16:creationId xmlns:a16="http://schemas.microsoft.com/office/drawing/2014/main" id="{3645B5A3-311E-46D7-B5BB-AD521EE2AB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1437"/>
              <a:ext cx="8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Mike</a:t>
              </a:r>
            </a:p>
          </p:txBody>
        </p:sp>
        <p:sp>
          <p:nvSpPr>
            <p:cNvPr id="32801" name="Rectangle 42">
              <a:extLst>
                <a:ext uri="{FF2B5EF4-FFF2-40B4-BE49-F238E27FC236}">
                  <a16:creationId xmlns:a16="http://schemas.microsoft.com/office/drawing/2014/main" id="{26BFE6FA-BACD-4C49-80A2-9F3257FF7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1239"/>
              <a:ext cx="97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Jordan</a:t>
              </a:r>
            </a:p>
          </p:txBody>
        </p:sp>
        <p:sp>
          <p:nvSpPr>
            <p:cNvPr id="32802" name="Rectangle 43">
              <a:extLst>
                <a:ext uri="{FF2B5EF4-FFF2-40B4-BE49-F238E27FC236}">
                  <a16:creationId xmlns:a16="http://schemas.microsoft.com/office/drawing/2014/main" id="{17183E82-02F9-4D13-9915-F2E1CF82B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3060"/>
              <a:ext cx="979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Andrew</a:t>
              </a:r>
            </a:p>
          </p:txBody>
        </p:sp>
        <p:sp>
          <p:nvSpPr>
            <p:cNvPr id="32803" name="Rectangle 44">
              <a:extLst>
                <a:ext uri="{FF2B5EF4-FFF2-40B4-BE49-F238E27FC236}">
                  <a16:creationId xmlns:a16="http://schemas.microsoft.com/office/drawing/2014/main" id="{8233B653-F704-436B-912E-BD171010B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3336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Larry</a:t>
              </a:r>
            </a:p>
          </p:txBody>
        </p:sp>
        <p:sp>
          <p:nvSpPr>
            <p:cNvPr id="32804" name="Rectangle 45">
              <a:extLst>
                <a:ext uri="{FF2B5EF4-FFF2-40B4-BE49-F238E27FC236}">
                  <a16:creationId xmlns:a16="http://schemas.microsoft.com/office/drawing/2014/main" id="{E7E2DBA3-0BEE-44E9-B315-C19B0DFA0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3613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Joe</a:t>
              </a:r>
            </a:p>
          </p:txBody>
        </p:sp>
        <p:sp>
          <p:nvSpPr>
            <p:cNvPr id="32805" name="Rectangle 46">
              <a:extLst>
                <a:ext uri="{FF2B5EF4-FFF2-40B4-BE49-F238E27FC236}">
                  <a16:creationId xmlns:a16="http://schemas.microsoft.com/office/drawing/2014/main" id="{4B7B93AE-08E5-4A9B-817D-70CF66E40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3888"/>
              <a:ext cx="733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Barb</a:t>
              </a:r>
            </a:p>
          </p:txBody>
        </p:sp>
        <p:sp>
          <p:nvSpPr>
            <p:cNvPr id="32806" name="Rectangle 47">
              <a:extLst>
                <a:ext uri="{FF2B5EF4-FFF2-40B4-BE49-F238E27FC236}">
                  <a16:creationId xmlns:a16="http://schemas.microsoft.com/office/drawing/2014/main" id="{31150BDB-33D1-414D-9589-431ED806D5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9" y="4108"/>
              <a:ext cx="81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SzPct val="35000"/>
                <a:buFont typeface="Monotype Sorts" pitchFamily="2" charset="2"/>
                <a:buChar char="m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75000"/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32775" name="Line 48">
            <a:extLst>
              <a:ext uri="{FF2B5EF4-FFF2-40B4-BE49-F238E27FC236}">
                <a16:creationId xmlns:a16="http://schemas.microsoft.com/office/drawing/2014/main" id="{7CC66759-69BB-4F2E-980E-8916A41957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6075" y="2674938"/>
            <a:ext cx="2370138" cy="1155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Line 49">
            <a:extLst>
              <a:ext uri="{FF2B5EF4-FFF2-40B4-BE49-F238E27FC236}">
                <a16:creationId xmlns:a16="http://schemas.microsoft.com/office/drawing/2014/main" id="{E59BB264-1994-4FA3-AC9C-77EE15BBF1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6075" y="3849688"/>
            <a:ext cx="2378075" cy="835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50">
            <a:extLst>
              <a:ext uri="{FF2B5EF4-FFF2-40B4-BE49-F238E27FC236}">
                <a16:creationId xmlns:a16="http://schemas.microsoft.com/office/drawing/2014/main" id="{2E3C37A9-44E8-407A-A519-648AA638B4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8475" y="2649538"/>
            <a:ext cx="2197100" cy="12922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51">
            <a:extLst>
              <a:ext uri="{FF2B5EF4-FFF2-40B4-BE49-F238E27FC236}">
                <a16:creationId xmlns:a16="http://schemas.microsoft.com/office/drawing/2014/main" id="{734F110C-257A-44F9-BDE3-4F2FF38223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8950" y="2649538"/>
            <a:ext cx="2159000" cy="577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58">
            <a:extLst>
              <a:ext uri="{FF2B5EF4-FFF2-40B4-BE49-F238E27FC236}">
                <a16:creationId xmlns:a16="http://schemas.microsoft.com/office/drawing/2014/main" id="{CD7AD5DC-BECA-4F8B-A0B6-A820E470FB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35575" y="2246313"/>
            <a:ext cx="2178050" cy="2498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60">
            <a:extLst>
              <a:ext uri="{FF2B5EF4-FFF2-40B4-BE49-F238E27FC236}">
                <a16:creationId xmlns:a16="http://schemas.microsoft.com/office/drawing/2014/main" id="{9C0CC81C-214D-402D-8F23-EB087AAB6E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9850" y="3084513"/>
            <a:ext cx="2282825" cy="860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61">
            <a:extLst>
              <a:ext uri="{FF2B5EF4-FFF2-40B4-BE49-F238E27FC236}">
                <a16:creationId xmlns:a16="http://schemas.microsoft.com/office/drawing/2014/main" id="{C059CEB5-479D-423A-A630-81A70691D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0325" y="3954463"/>
            <a:ext cx="2311400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63">
            <a:extLst>
              <a:ext uri="{FF2B5EF4-FFF2-40B4-BE49-F238E27FC236}">
                <a16:creationId xmlns:a16="http://schemas.microsoft.com/office/drawing/2014/main" id="{67F1B8E7-604C-487D-9699-0F1ED7507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70488" y="3948113"/>
            <a:ext cx="2373312" cy="2147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65">
            <a:extLst>
              <a:ext uri="{FF2B5EF4-FFF2-40B4-BE49-F238E27FC236}">
                <a16:creationId xmlns:a16="http://schemas.microsoft.com/office/drawing/2014/main" id="{55F7D55A-C947-46F9-8DA6-FF9884200E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27432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66">
            <a:extLst>
              <a:ext uri="{FF2B5EF4-FFF2-40B4-BE49-F238E27FC236}">
                <a16:creationId xmlns:a16="http://schemas.microsoft.com/office/drawing/2014/main" id="{4D5598B0-B9B2-4BC0-9732-D9D0B228D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276600"/>
            <a:ext cx="2362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67">
            <a:extLst>
              <a:ext uri="{FF2B5EF4-FFF2-40B4-BE49-F238E27FC236}">
                <a16:creationId xmlns:a16="http://schemas.microsoft.com/office/drawing/2014/main" id="{EBCCA9F9-3CF1-4CEE-ACEC-70BC8E4AF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276600"/>
            <a:ext cx="23622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68">
            <a:extLst>
              <a:ext uri="{FF2B5EF4-FFF2-40B4-BE49-F238E27FC236}">
                <a16:creationId xmlns:a16="http://schemas.microsoft.com/office/drawing/2014/main" id="{DE83FC71-2FDD-499E-A912-550EDB54A3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1905000"/>
            <a:ext cx="2209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69">
            <a:extLst>
              <a:ext uri="{FF2B5EF4-FFF2-40B4-BE49-F238E27FC236}">
                <a16:creationId xmlns:a16="http://schemas.microsoft.com/office/drawing/2014/main" id="{E69E29C3-64B6-4809-91C1-41D9BAF8F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90800"/>
            <a:ext cx="2209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Line 70">
            <a:extLst>
              <a:ext uri="{FF2B5EF4-FFF2-40B4-BE49-F238E27FC236}">
                <a16:creationId xmlns:a16="http://schemas.microsoft.com/office/drawing/2014/main" id="{40603A46-B8E7-4818-85B2-C915074C0A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90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Line 71">
            <a:extLst>
              <a:ext uri="{FF2B5EF4-FFF2-40B4-BE49-F238E27FC236}">
                <a16:creationId xmlns:a16="http://schemas.microsoft.com/office/drawing/2014/main" id="{AB1FF07A-5565-4549-B2EF-69731008F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4038600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Line 72">
            <a:extLst>
              <a:ext uri="{FF2B5EF4-FFF2-40B4-BE49-F238E27FC236}">
                <a16:creationId xmlns:a16="http://schemas.microsoft.com/office/drawing/2014/main" id="{3EEB0B5E-DD48-42C6-84A3-D1F3B66B823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57800" y="2590800"/>
            <a:ext cx="2209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73">
            <a:extLst>
              <a:ext uri="{FF2B5EF4-FFF2-40B4-BE49-F238E27FC236}">
                <a16:creationId xmlns:a16="http://schemas.microsoft.com/office/drawing/2014/main" id="{132CAE49-A1F1-4D2A-A807-A95FC062B7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32766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74">
            <a:extLst>
              <a:ext uri="{FF2B5EF4-FFF2-40B4-BE49-F238E27FC236}">
                <a16:creationId xmlns:a16="http://schemas.microsoft.com/office/drawing/2014/main" id="{95AB0AFD-B8AD-43D2-BD6F-FF3F64D759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57800" y="4800600"/>
            <a:ext cx="2286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Line 75">
            <a:extLst>
              <a:ext uri="{FF2B5EF4-FFF2-40B4-BE49-F238E27FC236}">
                <a16:creationId xmlns:a16="http://schemas.microsoft.com/office/drawing/2014/main" id="{6773EC2C-5635-4E9A-BBE4-F87ADAB13B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3962400"/>
            <a:ext cx="2362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Line 76">
            <a:extLst>
              <a:ext uri="{FF2B5EF4-FFF2-40B4-BE49-F238E27FC236}">
                <a16:creationId xmlns:a16="http://schemas.microsoft.com/office/drawing/2014/main" id="{1CD87A4E-A0FC-4023-9611-E5C8AD28D2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1905000"/>
            <a:ext cx="2286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42B981-8853-42EB-94E0-695B738FC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Relationships</a:t>
            </a:r>
          </a:p>
        </p:txBody>
      </p:sp>
    </p:spTree>
    <p:extLst>
      <p:ext uri="{BB962C8B-B14F-4D97-AF65-F5344CB8AC3E}">
        <p14:creationId xmlns:p14="http://schemas.microsoft.com/office/powerpoint/2010/main" val="816653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B85926EE-59A0-446A-9869-E7D5F15434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96961"/>
            <a:ext cx="8305800" cy="4675239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Consider how time changes the relationship between entities.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Clearly define entities.</a:t>
            </a:r>
          </a:p>
          <a:p>
            <a:pPr>
              <a:lnSpc>
                <a:spcPct val="120000"/>
              </a:lnSpc>
            </a:pPr>
            <a:r>
              <a:rPr lang="en-US" altLang="en-US" sz="3600" dirty="0"/>
              <a:t>Identify all exceptions to the rule…often difficult to find even if you’re the business expert.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BD6F5E-8A40-4CA5-868B-C5AB54C32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ERD Reminders</a:t>
            </a:r>
          </a:p>
        </p:txBody>
      </p:sp>
    </p:spTree>
    <p:extLst>
      <p:ext uri="{BB962C8B-B14F-4D97-AF65-F5344CB8AC3E}">
        <p14:creationId xmlns:p14="http://schemas.microsoft.com/office/powerpoint/2010/main" val="1607400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15BA576D-0E7F-4F46-877E-693CF7172F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4000" dirty="0"/>
              <a:t>Transform entities into tables</a:t>
            </a:r>
          </a:p>
          <a:p>
            <a:pPr>
              <a:lnSpc>
                <a:spcPct val="150000"/>
              </a:lnSpc>
            </a:pPr>
            <a:r>
              <a:rPr lang="en-US" altLang="en-US" sz="4000" dirty="0"/>
              <a:t>Transform attributes into fields</a:t>
            </a:r>
          </a:p>
          <a:p>
            <a:pPr>
              <a:lnSpc>
                <a:spcPct val="150000"/>
              </a:lnSpc>
            </a:pPr>
            <a:r>
              <a:rPr lang="en-US" altLang="en-US" sz="4000" dirty="0"/>
              <a:t>Transform the key attribute into the primary key for the table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3FE9AD-85CF-4B90-9E5D-4A2826343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22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8A6AD4EB-BE77-4A7F-940F-3D8E1DD6A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467465"/>
            <a:ext cx="8610600" cy="4399935"/>
          </a:xfrm>
        </p:spPr>
        <p:txBody>
          <a:bodyPr/>
          <a:lstStyle/>
          <a:p>
            <a:r>
              <a:rPr lang="en-US" altLang="en-US" sz="3600" dirty="0"/>
              <a:t>Apply these rules to ensure all relationships simplify to 1:N</a:t>
            </a:r>
          </a:p>
          <a:p>
            <a:pPr lvl="1"/>
            <a:r>
              <a:rPr lang="en-US" altLang="en-US" sz="3200" dirty="0"/>
              <a:t>1:1 - Relationships merge into one table.  One entity becomes an attribute of the other</a:t>
            </a:r>
          </a:p>
          <a:p>
            <a:pPr lvl="1"/>
            <a:r>
              <a:rPr lang="en-US" altLang="en-US" sz="3200" dirty="0"/>
              <a:t>1:N - Add primary key from the “one” entity as a foreign key in the “many” entity </a:t>
            </a:r>
          </a:p>
          <a:p>
            <a:pPr lvl="1"/>
            <a:r>
              <a:rPr lang="en-US" altLang="en-US" sz="3200" dirty="0"/>
              <a:t>N:M - Add intersection table which includes primary keys from both tables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9EAAE79-AC81-4CB8-AF70-754C316E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497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5A6B7E2-B04F-436F-8742-C24E434DC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Detailed Steps</a:t>
            </a:r>
          </a:p>
        </p:txBody>
      </p:sp>
      <p:sp>
        <p:nvSpPr>
          <p:cNvPr id="40963" name="Rectangle 24">
            <a:extLst>
              <a:ext uri="{FF2B5EF4-FFF2-40B4-BE49-F238E27FC236}">
                <a16:creationId xmlns:a16="http://schemas.microsoft.com/office/drawing/2014/main" id="{DC0566E8-D68D-44C5-9D49-80B1180B6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78078"/>
            <a:ext cx="8229600" cy="525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lvl1pPr marL="457200" indent="-4572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buSzTx/>
              <a:buFont typeface="Monotype Sorts" pitchFamily="2" charset="2"/>
              <a:buAutoNum type="arabicPeriod"/>
            </a:pPr>
            <a:r>
              <a:rPr lang="en-US" altLang="en-US" dirty="0"/>
              <a:t>Add intersection table</a:t>
            </a:r>
          </a:p>
          <a:p>
            <a:pPr>
              <a:lnSpc>
                <a:spcPct val="120000"/>
              </a:lnSpc>
              <a:buSzTx/>
              <a:buFont typeface="Monotype Sorts" pitchFamily="2" charset="2"/>
              <a:buAutoNum type="arabicPeriod"/>
            </a:pPr>
            <a:r>
              <a:rPr lang="en-US" altLang="en-US" dirty="0"/>
              <a:t>Flip relationship lines around so “many” side faces the intersection table</a:t>
            </a:r>
          </a:p>
          <a:p>
            <a:pPr>
              <a:lnSpc>
                <a:spcPct val="120000"/>
              </a:lnSpc>
              <a:buSzTx/>
              <a:buFont typeface="Monotype Sorts" pitchFamily="2" charset="2"/>
              <a:buAutoNum type="arabicPeriod"/>
            </a:pPr>
            <a:r>
              <a:rPr lang="en-US" altLang="en-US" dirty="0"/>
              <a:t>Add primary keys from original tables as fields in the intersection table</a:t>
            </a:r>
          </a:p>
          <a:p>
            <a:pPr>
              <a:lnSpc>
                <a:spcPct val="120000"/>
              </a:lnSpc>
              <a:buSzTx/>
              <a:buFont typeface="Monotype Sorts" pitchFamily="2" charset="2"/>
              <a:buAutoNum type="arabicPeriod"/>
            </a:pPr>
            <a:r>
              <a:rPr lang="en-US" altLang="en-US" dirty="0"/>
              <a:t>Assign a name the intersection table</a:t>
            </a:r>
          </a:p>
          <a:p>
            <a:pPr>
              <a:lnSpc>
                <a:spcPct val="120000"/>
              </a:lnSpc>
              <a:buSzTx/>
              <a:buFont typeface="Monotype Sorts" pitchFamily="2" charset="2"/>
              <a:buAutoNum type="arabicPeriod"/>
            </a:pPr>
            <a:r>
              <a:rPr lang="en-US" altLang="en-US" dirty="0"/>
              <a:t>Add other relevant fields to intersection table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152260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14901"/>
            <a:ext cx="8534400" cy="4809699"/>
          </a:xfrm>
        </p:spPr>
        <p:txBody>
          <a:bodyPr/>
          <a:lstStyle/>
          <a:p>
            <a:r>
              <a:rPr lang="en-US" altLang="en-US" sz="3600" dirty="0"/>
              <a:t>Relational Database Design</a:t>
            </a:r>
          </a:p>
          <a:p>
            <a:r>
              <a:rPr lang="en-US" altLang="en-US" sz="3600" dirty="0"/>
              <a:t>Entity Relationship Diagrams</a:t>
            </a:r>
          </a:p>
          <a:p>
            <a:pPr lvl="2"/>
            <a:r>
              <a:rPr lang="en-US" altLang="en-US" sz="3200" dirty="0"/>
              <a:t>One-to-One (1:1)</a:t>
            </a:r>
          </a:p>
          <a:p>
            <a:pPr lvl="2"/>
            <a:r>
              <a:rPr lang="en-US" altLang="en-US" sz="3200" dirty="0"/>
              <a:t>One-to-Many (1:N)</a:t>
            </a:r>
          </a:p>
          <a:p>
            <a:pPr lvl="2"/>
            <a:r>
              <a:rPr lang="en-US" altLang="en-US" sz="3200" dirty="0"/>
              <a:t>Many-to-Many (N:M)</a:t>
            </a:r>
          </a:p>
          <a:p>
            <a:r>
              <a:rPr lang="en-US" altLang="en-US" sz="3600" dirty="0"/>
              <a:t>Database Normalization</a:t>
            </a:r>
          </a:p>
          <a:p>
            <a:pPr lvl="1"/>
            <a:r>
              <a:rPr lang="en-US" altLang="en-US" sz="3600" dirty="0"/>
              <a:t>First, second and third normal form</a:t>
            </a:r>
          </a:p>
        </p:txBody>
      </p:sp>
    </p:spTree>
    <p:extLst>
      <p:ext uri="{BB962C8B-B14F-4D97-AF65-F5344CB8AC3E}">
        <p14:creationId xmlns:p14="http://schemas.microsoft.com/office/powerpoint/2010/main" val="1357999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B0CD327-B677-4D6E-B8EE-D5C534FDA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1:1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C1D7B5C-FFE2-4C80-9486-BEC5C4379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0A2338B-9235-47E7-883A-4DDD82A19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ID Card</a:t>
            </a:r>
          </a:p>
        </p:txBody>
      </p:sp>
      <p:cxnSp>
        <p:nvCxnSpPr>
          <p:cNvPr id="43013" name="AutoShape 5">
            <a:extLst>
              <a:ext uri="{FF2B5EF4-FFF2-40B4-BE49-F238E27FC236}">
                <a16:creationId xmlns:a16="http://schemas.microsoft.com/office/drawing/2014/main" id="{97CD7357-1FEE-45CC-8D79-2CA5DEC3E8D3}"/>
              </a:ext>
            </a:extLst>
          </p:cNvPr>
          <p:cNvCxnSpPr>
            <a:cxnSpLocks noChangeShapeType="1"/>
            <a:stCxn id="43011" idx="3"/>
            <a:endCxn id="43012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59F2B83-85E0-4566-B2F6-C8857DDAB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D27B6BAA-E386-4C56-BC93-41708A203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43016" name="Rectangle 8">
            <a:extLst>
              <a:ext uri="{FF2B5EF4-FFF2-40B4-BE49-F238E27FC236}">
                <a16:creationId xmlns:a16="http://schemas.microsoft.com/office/drawing/2014/main" id="{85B8AE30-3B5D-423D-BE42-78F12ED87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286000"/>
            <a:ext cx="1143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Issued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43017" name="Rectangle 17">
            <a:extLst>
              <a:ext uri="{FF2B5EF4-FFF2-40B4-BE49-F238E27FC236}">
                <a16:creationId xmlns:a16="http://schemas.microsoft.com/office/drawing/2014/main" id="{DF1E179B-F17F-4472-A6DA-3F03BDF17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43018" name="AutoShape 23">
            <a:extLst>
              <a:ext uri="{FF2B5EF4-FFF2-40B4-BE49-F238E27FC236}">
                <a16:creationId xmlns:a16="http://schemas.microsoft.com/office/drawing/2014/main" id="{A756CEF7-0648-41A0-A412-1EB8C9153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276600"/>
            <a:ext cx="638175" cy="1281113"/>
          </a:xfrm>
          <a:prstGeom prst="downArrow">
            <a:avLst>
              <a:gd name="adj1" fmla="val 50000"/>
              <a:gd name="adj2" fmla="val 50187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3019" name="Oval 24">
            <a:extLst>
              <a:ext uri="{FF2B5EF4-FFF2-40B4-BE49-F238E27FC236}">
                <a16:creationId xmlns:a16="http://schemas.microsoft.com/office/drawing/2014/main" id="{0D368FEA-488E-4814-A4C5-AE6A68795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0"/>
            <a:ext cx="12192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ID Card</a:t>
            </a:r>
          </a:p>
        </p:txBody>
      </p:sp>
      <p:sp>
        <p:nvSpPr>
          <p:cNvPr id="43020" name="Line 25">
            <a:extLst>
              <a:ext uri="{FF2B5EF4-FFF2-40B4-BE49-F238E27FC236}">
                <a16:creationId xmlns:a16="http://schemas.microsoft.com/office/drawing/2014/main" id="{36C1F3C9-6D38-43B5-BF82-281466E9D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2578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Rectangle 26">
            <a:extLst>
              <a:ext uri="{FF2B5EF4-FFF2-40B4-BE49-F238E27FC236}">
                <a16:creationId xmlns:a16="http://schemas.microsoft.com/office/drawing/2014/main" id="{822B63B9-D9BE-4BA0-AB5B-9FDF4C590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810000"/>
            <a:ext cx="38862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Merge relationships into one table. One entity becomes an attribute of the other.</a:t>
            </a:r>
          </a:p>
        </p:txBody>
      </p:sp>
    </p:spTree>
    <p:extLst>
      <p:ext uri="{BB962C8B-B14F-4D97-AF65-F5344CB8AC3E}">
        <p14:creationId xmlns:p14="http://schemas.microsoft.com/office/powerpoint/2010/main" val="2609128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5">
            <a:extLst>
              <a:ext uri="{FF2B5EF4-FFF2-40B4-BE49-F238E27FC236}">
                <a16:creationId xmlns:a16="http://schemas.microsoft.com/office/drawing/2014/main" id="{11C07A02-4CEF-46B5-9C2D-AA0EA2157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45060" name="Rectangle 6">
            <a:extLst>
              <a:ext uri="{FF2B5EF4-FFF2-40B4-BE49-F238E27FC236}">
                <a16:creationId xmlns:a16="http://schemas.microsoft.com/office/drawing/2014/main" id="{96E12291-26C6-4289-8383-5907EC293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Library Book</a:t>
            </a:r>
          </a:p>
        </p:txBody>
      </p:sp>
      <p:cxnSp>
        <p:nvCxnSpPr>
          <p:cNvPr id="45061" name="AutoShape 7">
            <a:extLst>
              <a:ext uri="{FF2B5EF4-FFF2-40B4-BE49-F238E27FC236}">
                <a16:creationId xmlns:a16="http://schemas.microsoft.com/office/drawing/2014/main" id="{758CD096-8D20-4598-8455-1E504EC63DC1}"/>
              </a:ext>
            </a:extLst>
          </p:cNvPr>
          <p:cNvCxnSpPr>
            <a:cxnSpLocks noChangeShapeType="1"/>
            <a:stCxn id="45059" idx="3"/>
            <a:endCxn id="45060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062" name="Rectangle 8">
            <a:extLst>
              <a:ext uri="{FF2B5EF4-FFF2-40B4-BE49-F238E27FC236}">
                <a16:creationId xmlns:a16="http://schemas.microsoft.com/office/drawing/2014/main" id="{9D0E5AE6-8F30-4217-AA39-E60ED5D45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45063" name="Rectangle 9">
            <a:extLst>
              <a:ext uri="{FF2B5EF4-FFF2-40B4-BE49-F238E27FC236}">
                <a16:creationId xmlns:a16="http://schemas.microsoft.com/office/drawing/2014/main" id="{3626AE0E-BF7C-47F9-88EC-97F9443AB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45064" name="Rectangle 10">
            <a:extLst>
              <a:ext uri="{FF2B5EF4-FFF2-40B4-BE49-F238E27FC236}">
                <a16:creationId xmlns:a16="http://schemas.microsoft.com/office/drawing/2014/main" id="{790E56A0-2F33-4903-8B16-6B6594C8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2286000"/>
            <a:ext cx="1447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Borrows</a:t>
            </a:r>
            <a:endParaRPr lang="en-US" altLang="en-US" sz="1800"/>
          </a:p>
        </p:txBody>
      </p:sp>
      <p:sp>
        <p:nvSpPr>
          <p:cNvPr id="45065" name="Line 11">
            <a:extLst>
              <a:ext uri="{FF2B5EF4-FFF2-40B4-BE49-F238E27FC236}">
                <a16:creationId xmlns:a16="http://schemas.microsoft.com/office/drawing/2014/main" id="{BA6818A5-CB57-4123-9AED-66D6299BA3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2">
            <a:extLst>
              <a:ext uri="{FF2B5EF4-FFF2-40B4-BE49-F238E27FC236}">
                <a16:creationId xmlns:a16="http://schemas.microsoft.com/office/drawing/2014/main" id="{74463D7A-F093-43A8-9A1C-75D743FFA3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Oval 24">
            <a:extLst>
              <a:ext uri="{FF2B5EF4-FFF2-40B4-BE49-F238E27FC236}">
                <a16:creationId xmlns:a16="http://schemas.microsoft.com/office/drawing/2014/main" id="{10ADEAE5-B618-4381-A0A6-12D03C6B5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429000"/>
            <a:ext cx="12192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45068" name="Line 25">
            <a:extLst>
              <a:ext uri="{FF2B5EF4-FFF2-40B4-BE49-F238E27FC236}">
                <a16:creationId xmlns:a16="http://schemas.microsoft.com/office/drawing/2014/main" id="{8A337FBB-B41B-4355-BBFC-AE68B41E13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352800"/>
            <a:ext cx="914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Oval 26">
            <a:extLst>
              <a:ext uri="{FF2B5EF4-FFF2-40B4-BE49-F238E27FC236}">
                <a16:creationId xmlns:a16="http://schemas.microsoft.com/office/drawing/2014/main" id="{374FE249-587E-4C53-B8C3-69B3A4979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886200"/>
            <a:ext cx="12192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45070" name="Line 27">
            <a:extLst>
              <a:ext uri="{FF2B5EF4-FFF2-40B4-BE49-F238E27FC236}">
                <a16:creationId xmlns:a16="http://schemas.microsoft.com/office/drawing/2014/main" id="{57EB0851-E1BA-4D84-889B-E40432626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5814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Rectangle 28">
            <a:extLst>
              <a:ext uri="{FF2B5EF4-FFF2-40B4-BE49-F238E27FC236}">
                <a16:creationId xmlns:a16="http://schemas.microsoft.com/office/drawing/2014/main" id="{A542E394-0AA1-482B-8F67-5E79910743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4800600"/>
            <a:ext cx="8153400" cy="1447800"/>
          </a:xfrm>
          <a:noFill/>
        </p:spPr>
        <p:txBody>
          <a:bodyPr/>
          <a:lstStyle/>
          <a:p>
            <a:pPr algn="ctr">
              <a:lnSpc>
                <a:spcPct val="120000"/>
              </a:lnSpc>
              <a:buFont typeface="Monotype Sorts" pitchFamily="2" charset="2"/>
              <a:buNone/>
            </a:pPr>
            <a:r>
              <a:rPr lang="en-US" altLang="en-US"/>
              <a:t>1:N – Add primary key from the “one” entity as a foreign key in the “many” entity</a:t>
            </a:r>
          </a:p>
        </p:txBody>
      </p:sp>
      <p:sp>
        <p:nvSpPr>
          <p:cNvPr id="45072" name="Rectangle 29">
            <a:extLst>
              <a:ext uri="{FF2B5EF4-FFF2-40B4-BE49-F238E27FC236}">
                <a16:creationId xmlns:a16="http://schemas.microsoft.com/office/drawing/2014/main" id="{A48CF03C-8A9E-453F-86F3-A740643C5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8100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120000"/>
              </a:lnSpc>
              <a:buFont typeface="Monotype Sorts" pitchFamily="2" charset="2"/>
              <a:buNone/>
            </a:pPr>
            <a:r>
              <a:rPr lang="en-US" altLang="en-US" sz="2000"/>
              <a:t>Primary Key </a:t>
            </a:r>
            <a:r>
              <a:rPr lang="en-US" altLang="en-US" sz="2000">
                <a:sym typeface="Wingdings" panose="05000000000000000000" pitchFamily="2" charset="2"/>
              </a:rPr>
              <a:t></a:t>
            </a:r>
            <a:endParaRPr lang="en-US" altLang="en-US" sz="2000"/>
          </a:p>
        </p:txBody>
      </p:sp>
      <p:sp>
        <p:nvSpPr>
          <p:cNvPr id="45073" name="Rectangle 30">
            <a:extLst>
              <a:ext uri="{FF2B5EF4-FFF2-40B4-BE49-F238E27FC236}">
                <a16:creationId xmlns:a16="http://schemas.microsoft.com/office/drawing/2014/main" id="{7339B488-680E-4CB5-9589-C5D0CED22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2672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120000"/>
              </a:lnSpc>
              <a:buFont typeface="Monotype Sorts" pitchFamily="2" charset="2"/>
              <a:buNone/>
            </a:pPr>
            <a:r>
              <a:rPr lang="en-US" altLang="en-US" sz="2000"/>
              <a:t>Foreign Key </a:t>
            </a:r>
            <a:r>
              <a:rPr lang="en-US" altLang="en-US" sz="2000">
                <a:sym typeface="Wingdings" panose="05000000000000000000" pitchFamily="2" charset="2"/>
              </a:rPr>
              <a:t></a:t>
            </a:r>
            <a:endParaRPr lang="en-US" altLang="en-US" sz="200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70B125-891B-41FC-8FC1-CE84C7915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1:N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40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F801DB9F-573F-4C7B-8698-39B1D4082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(Before)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76631E0-FCB8-4E72-9A7E-B692E2976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A1FC9696-C56C-4E86-AE65-9EF831DF8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cxnSp>
        <p:nvCxnSpPr>
          <p:cNvPr id="47109" name="AutoShape 5">
            <a:extLst>
              <a:ext uri="{FF2B5EF4-FFF2-40B4-BE49-F238E27FC236}">
                <a16:creationId xmlns:a16="http://schemas.microsoft.com/office/drawing/2014/main" id="{72DB8CB2-10D9-4C9A-B2D2-595A211599DA}"/>
              </a:ext>
            </a:extLst>
          </p:cNvPr>
          <p:cNvCxnSpPr>
            <a:cxnSpLocks noChangeShapeType="1"/>
            <a:stCxn id="47107" idx="3"/>
            <a:endCxn id="47108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110" name="Rectangle 6">
            <a:extLst>
              <a:ext uri="{FF2B5EF4-FFF2-40B4-BE49-F238E27FC236}">
                <a16:creationId xmlns:a16="http://schemas.microsoft.com/office/drawing/2014/main" id="{8722DDE7-195F-476C-AF8F-A14829A4B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28263CCA-2434-4991-8FDF-1E9278ED2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98298129-8853-4095-AB6E-1F762CCB5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286000"/>
            <a:ext cx="12954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Enrolls</a:t>
            </a:r>
            <a:endParaRPr lang="en-US" altLang="en-US" sz="1800"/>
          </a:p>
        </p:txBody>
      </p:sp>
      <p:sp>
        <p:nvSpPr>
          <p:cNvPr id="47113" name="Line 11">
            <a:extLst>
              <a:ext uri="{FF2B5EF4-FFF2-40B4-BE49-F238E27FC236}">
                <a16:creationId xmlns:a16="http://schemas.microsoft.com/office/drawing/2014/main" id="{D83994B6-F91B-4AA4-B2CB-C0637DAE1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12">
            <a:extLst>
              <a:ext uri="{FF2B5EF4-FFF2-40B4-BE49-F238E27FC236}">
                <a16:creationId xmlns:a16="http://schemas.microsoft.com/office/drawing/2014/main" id="{8131E733-554C-4CE1-A454-C477DA30E38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21">
            <a:extLst>
              <a:ext uri="{FF2B5EF4-FFF2-40B4-BE49-F238E27FC236}">
                <a16:creationId xmlns:a16="http://schemas.microsoft.com/office/drawing/2014/main" id="{6F304AB9-AA30-4FDB-8411-2D4D61465D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2438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22">
            <a:extLst>
              <a:ext uri="{FF2B5EF4-FFF2-40B4-BE49-F238E27FC236}">
                <a16:creationId xmlns:a16="http://schemas.microsoft.com/office/drawing/2014/main" id="{27D1BB85-2A89-43E3-B044-0EE37077F7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2819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Rectangle 41">
            <a:extLst>
              <a:ext uri="{FF2B5EF4-FFF2-40B4-BE49-F238E27FC236}">
                <a16:creationId xmlns:a16="http://schemas.microsoft.com/office/drawing/2014/main" id="{6AC71446-4206-4841-AB6B-A8E36406E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buFont typeface="Monotype Sorts" pitchFamily="2" charset="2"/>
              <a:buNone/>
            </a:pPr>
            <a:r>
              <a:rPr lang="en-US" altLang="en-US"/>
              <a:t>M:N - Add intersection table which includes primary keys from both tables</a:t>
            </a:r>
          </a:p>
        </p:txBody>
      </p:sp>
      <p:sp>
        <p:nvSpPr>
          <p:cNvPr id="47118" name="Oval 42">
            <a:extLst>
              <a:ext uri="{FF2B5EF4-FFF2-40B4-BE49-F238E27FC236}">
                <a16:creationId xmlns:a16="http://schemas.microsoft.com/office/drawing/2014/main" id="{9187B6A9-47CC-4585-A732-277217D01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04800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47119" name="Line 43">
            <a:extLst>
              <a:ext uri="{FF2B5EF4-FFF2-40B4-BE49-F238E27FC236}">
                <a16:creationId xmlns:a16="http://schemas.microsoft.com/office/drawing/2014/main" id="{CB69DE83-2987-474D-A66F-6A17588E4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Oval 44">
            <a:extLst>
              <a:ext uri="{FF2B5EF4-FFF2-40B4-BE49-F238E27FC236}">
                <a16:creationId xmlns:a16="http://schemas.microsoft.com/office/drawing/2014/main" id="{8389E52A-4B12-4CB9-B02A-11D84A518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04800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47121" name="Line 46">
            <a:extLst>
              <a:ext uri="{FF2B5EF4-FFF2-40B4-BE49-F238E27FC236}">
                <a16:creationId xmlns:a16="http://schemas.microsoft.com/office/drawing/2014/main" id="{C2777BD1-9677-4901-B508-A401FEBAF3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429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53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CB3B489-7B04-4B25-961D-C298E2FBA4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49155" name="Rectangle 13">
            <a:extLst>
              <a:ext uri="{FF2B5EF4-FFF2-40B4-BE49-F238E27FC236}">
                <a16:creationId xmlns:a16="http://schemas.microsoft.com/office/drawing/2014/main" id="{61121866-FA56-44EB-9B29-66D50211A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49156" name="Rectangle 14">
            <a:extLst>
              <a:ext uri="{FF2B5EF4-FFF2-40B4-BE49-F238E27FC236}">
                <a16:creationId xmlns:a16="http://schemas.microsoft.com/office/drawing/2014/main" id="{89D5C688-9F5E-4B53-BB58-FF1BD9743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49157" name="Rectangle 15">
            <a:extLst>
              <a:ext uri="{FF2B5EF4-FFF2-40B4-BE49-F238E27FC236}">
                <a16:creationId xmlns:a16="http://schemas.microsoft.com/office/drawing/2014/main" id="{2E955A5F-6C68-41E9-A954-99249B643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9158" name="Line 16">
            <a:extLst>
              <a:ext uri="{FF2B5EF4-FFF2-40B4-BE49-F238E27FC236}">
                <a16:creationId xmlns:a16="http://schemas.microsoft.com/office/drawing/2014/main" id="{E4EB1F9C-1372-4803-9776-32E89C2ED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Line 17">
            <a:extLst>
              <a:ext uri="{FF2B5EF4-FFF2-40B4-BE49-F238E27FC236}">
                <a16:creationId xmlns:a16="http://schemas.microsoft.com/office/drawing/2014/main" id="{BC8F46B7-7C80-41C5-9863-E05763ADCF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Oval 32">
            <a:extLst>
              <a:ext uri="{FF2B5EF4-FFF2-40B4-BE49-F238E27FC236}">
                <a16:creationId xmlns:a16="http://schemas.microsoft.com/office/drawing/2014/main" id="{813C65DD-5B05-4805-92F5-C1822C92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49161" name="Line 33">
            <a:extLst>
              <a:ext uri="{FF2B5EF4-FFF2-40B4-BE49-F238E27FC236}">
                <a16:creationId xmlns:a16="http://schemas.microsoft.com/office/drawing/2014/main" id="{D3D18E10-89C7-480D-A218-333A37DCA4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Oval 34">
            <a:extLst>
              <a:ext uri="{FF2B5EF4-FFF2-40B4-BE49-F238E27FC236}">
                <a16:creationId xmlns:a16="http://schemas.microsoft.com/office/drawing/2014/main" id="{E6C93198-66BB-4E1F-BC46-6A1B1D8B7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49163" name="Line 35">
            <a:extLst>
              <a:ext uri="{FF2B5EF4-FFF2-40B4-BE49-F238E27FC236}">
                <a16:creationId xmlns:a16="http://schemas.microsoft.com/office/drawing/2014/main" id="{1FC5C1D2-95AE-4354-A67A-3C1A3A60B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Rectangle 43">
            <a:extLst>
              <a:ext uri="{FF2B5EF4-FFF2-40B4-BE49-F238E27FC236}">
                <a16:creationId xmlns:a16="http://schemas.microsoft.com/office/drawing/2014/main" id="{2593EE67-802F-4224-9871-7F4923A94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680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dirty="0"/>
              <a:t>Step 1: Add intersection table</a:t>
            </a:r>
          </a:p>
        </p:txBody>
      </p:sp>
    </p:spTree>
    <p:extLst>
      <p:ext uri="{BB962C8B-B14F-4D97-AF65-F5344CB8AC3E}">
        <p14:creationId xmlns:p14="http://schemas.microsoft.com/office/powerpoint/2010/main" val="4202440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0EF7C7AD-77BE-4791-B824-698CFECEB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51203" name="Rectangle 13">
            <a:extLst>
              <a:ext uri="{FF2B5EF4-FFF2-40B4-BE49-F238E27FC236}">
                <a16:creationId xmlns:a16="http://schemas.microsoft.com/office/drawing/2014/main" id="{0FECAD44-D70B-40BD-87CA-CED4F0955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51204" name="Rectangle 14">
            <a:extLst>
              <a:ext uri="{FF2B5EF4-FFF2-40B4-BE49-F238E27FC236}">
                <a16:creationId xmlns:a16="http://schemas.microsoft.com/office/drawing/2014/main" id="{9B687048-0CE5-44C4-9162-6A536AE63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51205" name="Rectangle 15">
            <a:extLst>
              <a:ext uri="{FF2B5EF4-FFF2-40B4-BE49-F238E27FC236}">
                <a16:creationId xmlns:a16="http://schemas.microsoft.com/office/drawing/2014/main" id="{DA3BA3D0-6E54-412F-85D2-634A14AE6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06" name="Line 16">
            <a:extLst>
              <a:ext uri="{FF2B5EF4-FFF2-40B4-BE49-F238E27FC236}">
                <a16:creationId xmlns:a16="http://schemas.microsoft.com/office/drawing/2014/main" id="{019CFD54-E091-4A9A-AE12-05A655EE4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17">
            <a:extLst>
              <a:ext uri="{FF2B5EF4-FFF2-40B4-BE49-F238E27FC236}">
                <a16:creationId xmlns:a16="http://schemas.microsoft.com/office/drawing/2014/main" id="{8B5455D1-7030-43D1-B195-98D6E931C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18">
            <a:extLst>
              <a:ext uri="{FF2B5EF4-FFF2-40B4-BE49-F238E27FC236}">
                <a16:creationId xmlns:a16="http://schemas.microsoft.com/office/drawing/2014/main" id="{68158F9C-971C-49A5-976E-59D791276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1209" name="Rectangle 19">
            <a:extLst>
              <a:ext uri="{FF2B5EF4-FFF2-40B4-BE49-F238E27FC236}">
                <a16:creationId xmlns:a16="http://schemas.microsoft.com/office/drawing/2014/main" id="{E35B2707-E391-4920-9152-004E6D64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1210" name="Rectangle 20">
            <a:extLst>
              <a:ext uri="{FF2B5EF4-FFF2-40B4-BE49-F238E27FC236}">
                <a16:creationId xmlns:a16="http://schemas.microsoft.com/office/drawing/2014/main" id="{661825C6-7591-4233-84D1-2D16CF6B7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1211" name="Rectangle 21">
            <a:extLst>
              <a:ext uri="{FF2B5EF4-FFF2-40B4-BE49-F238E27FC236}">
                <a16:creationId xmlns:a16="http://schemas.microsoft.com/office/drawing/2014/main" id="{E5A02D40-3F50-402F-84C4-914BBEA3F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1212" name="Line 22">
            <a:extLst>
              <a:ext uri="{FF2B5EF4-FFF2-40B4-BE49-F238E27FC236}">
                <a16:creationId xmlns:a16="http://schemas.microsoft.com/office/drawing/2014/main" id="{94108367-E244-409D-AA0F-0C23F8859C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23">
            <a:extLst>
              <a:ext uri="{FF2B5EF4-FFF2-40B4-BE49-F238E27FC236}">
                <a16:creationId xmlns:a16="http://schemas.microsoft.com/office/drawing/2014/main" id="{7DD96082-D9A2-4548-8DAD-6F7D9FB211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24">
            <a:extLst>
              <a:ext uri="{FF2B5EF4-FFF2-40B4-BE49-F238E27FC236}">
                <a16:creationId xmlns:a16="http://schemas.microsoft.com/office/drawing/2014/main" id="{1E7620F3-8341-4AB9-BA96-0FDF63CCFE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25">
            <a:extLst>
              <a:ext uri="{FF2B5EF4-FFF2-40B4-BE49-F238E27FC236}">
                <a16:creationId xmlns:a16="http://schemas.microsoft.com/office/drawing/2014/main" id="{83591E62-F9F7-485F-B643-F9CAB3F4D0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Oval 32">
            <a:extLst>
              <a:ext uri="{FF2B5EF4-FFF2-40B4-BE49-F238E27FC236}">
                <a16:creationId xmlns:a16="http://schemas.microsoft.com/office/drawing/2014/main" id="{215F2DA2-6DDD-4026-AC95-7525628BC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1217" name="Line 33">
            <a:extLst>
              <a:ext uri="{FF2B5EF4-FFF2-40B4-BE49-F238E27FC236}">
                <a16:creationId xmlns:a16="http://schemas.microsoft.com/office/drawing/2014/main" id="{41ED467A-8AA2-46AC-8BD8-A8A98345EC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Oval 34">
            <a:extLst>
              <a:ext uri="{FF2B5EF4-FFF2-40B4-BE49-F238E27FC236}">
                <a16:creationId xmlns:a16="http://schemas.microsoft.com/office/drawing/2014/main" id="{4894545A-488E-4FB0-BF91-68F85BC85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1219" name="Line 35">
            <a:extLst>
              <a:ext uri="{FF2B5EF4-FFF2-40B4-BE49-F238E27FC236}">
                <a16:creationId xmlns:a16="http://schemas.microsoft.com/office/drawing/2014/main" id="{9FD4E605-A20C-4DB6-88F1-993FDBF639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Rectangle 43">
            <a:extLst>
              <a:ext uri="{FF2B5EF4-FFF2-40B4-BE49-F238E27FC236}">
                <a16:creationId xmlns:a16="http://schemas.microsoft.com/office/drawing/2014/main" id="{60DE5399-94CF-4EA6-B00E-E5375D2EF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271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indent="-4572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Step 2: Flip relationship lines around so “many” side faces the intersection table</a:t>
            </a:r>
          </a:p>
        </p:txBody>
      </p:sp>
    </p:spTree>
    <p:extLst>
      <p:ext uri="{BB962C8B-B14F-4D97-AF65-F5344CB8AC3E}">
        <p14:creationId xmlns:p14="http://schemas.microsoft.com/office/powerpoint/2010/main" val="3255017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9F3BC4B-CD9F-4385-9090-9F84BE20AE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53251" name="Rectangle 13">
            <a:extLst>
              <a:ext uri="{FF2B5EF4-FFF2-40B4-BE49-F238E27FC236}">
                <a16:creationId xmlns:a16="http://schemas.microsoft.com/office/drawing/2014/main" id="{36BB1FB2-24BB-48F6-9553-A167DF70C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53252" name="Rectangle 14">
            <a:extLst>
              <a:ext uri="{FF2B5EF4-FFF2-40B4-BE49-F238E27FC236}">
                <a16:creationId xmlns:a16="http://schemas.microsoft.com/office/drawing/2014/main" id="{E51A2311-6B2F-49F3-B1B5-A5009DEF1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53253" name="Rectangle 15">
            <a:extLst>
              <a:ext uri="{FF2B5EF4-FFF2-40B4-BE49-F238E27FC236}">
                <a16:creationId xmlns:a16="http://schemas.microsoft.com/office/drawing/2014/main" id="{1724724D-FB36-400F-9D12-B74574989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3254" name="Line 16">
            <a:extLst>
              <a:ext uri="{FF2B5EF4-FFF2-40B4-BE49-F238E27FC236}">
                <a16:creationId xmlns:a16="http://schemas.microsoft.com/office/drawing/2014/main" id="{1C2683EC-82A9-4FC3-800F-3C3053A601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Line 17">
            <a:extLst>
              <a:ext uri="{FF2B5EF4-FFF2-40B4-BE49-F238E27FC236}">
                <a16:creationId xmlns:a16="http://schemas.microsoft.com/office/drawing/2014/main" id="{1198EA04-269F-468F-9E6D-580C5DF4B3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Rectangle 18">
            <a:extLst>
              <a:ext uri="{FF2B5EF4-FFF2-40B4-BE49-F238E27FC236}">
                <a16:creationId xmlns:a16="http://schemas.microsoft.com/office/drawing/2014/main" id="{8B089541-FF76-4CE9-9CEE-5F0768FE2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3257" name="Rectangle 19">
            <a:extLst>
              <a:ext uri="{FF2B5EF4-FFF2-40B4-BE49-F238E27FC236}">
                <a16:creationId xmlns:a16="http://schemas.microsoft.com/office/drawing/2014/main" id="{1608FD68-9F59-4592-9F0D-96FC99572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3258" name="Rectangle 20">
            <a:extLst>
              <a:ext uri="{FF2B5EF4-FFF2-40B4-BE49-F238E27FC236}">
                <a16:creationId xmlns:a16="http://schemas.microsoft.com/office/drawing/2014/main" id="{6D01272F-6CBB-43A7-9D17-72A371A0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3259" name="Rectangle 21">
            <a:extLst>
              <a:ext uri="{FF2B5EF4-FFF2-40B4-BE49-F238E27FC236}">
                <a16:creationId xmlns:a16="http://schemas.microsoft.com/office/drawing/2014/main" id="{FA5DE6BD-BD35-4DA9-B371-50B40D07E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3260" name="Line 22">
            <a:extLst>
              <a:ext uri="{FF2B5EF4-FFF2-40B4-BE49-F238E27FC236}">
                <a16:creationId xmlns:a16="http://schemas.microsoft.com/office/drawing/2014/main" id="{2756CA8D-F4A5-481B-90B5-E79C0AD38E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23">
            <a:extLst>
              <a:ext uri="{FF2B5EF4-FFF2-40B4-BE49-F238E27FC236}">
                <a16:creationId xmlns:a16="http://schemas.microsoft.com/office/drawing/2014/main" id="{A3353FA7-F3EC-4035-BFBD-C2870FB35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24">
            <a:extLst>
              <a:ext uri="{FF2B5EF4-FFF2-40B4-BE49-F238E27FC236}">
                <a16:creationId xmlns:a16="http://schemas.microsoft.com/office/drawing/2014/main" id="{EBE5C357-4886-46F5-898E-A309703E71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25">
            <a:extLst>
              <a:ext uri="{FF2B5EF4-FFF2-40B4-BE49-F238E27FC236}">
                <a16:creationId xmlns:a16="http://schemas.microsoft.com/office/drawing/2014/main" id="{405E2139-2E96-48ED-A4D7-A69EA8CE46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Oval 32">
            <a:extLst>
              <a:ext uri="{FF2B5EF4-FFF2-40B4-BE49-F238E27FC236}">
                <a16:creationId xmlns:a16="http://schemas.microsoft.com/office/drawing/2014/main" id="{0C3EA2A9-1A78-4386-8DD2-8A1509CE9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3265" name="Line 33">
            <a:extLst>
              <a:ext uri="{FF2B5EF4-FFF2-40B4-BE49-F238E27FC236}">
                <a16:creationId xmlns:a16="http://schemas.microsoft.com/office/drawing/2014/main" id="{FDD71AA4-603C-4E37-BCF1-B7637FBE34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Oval 34">
            <a:extLst>
              <a:ext uri="{FF2B5EF4-FFF2-40B4-BE49-F238E27FC236}">
                <a16:creationId xmlns:a16="http://schemas.microsoft.com/office/drawing/2014/main" id="{93AC496E-59B8-4F04-B430-87CC393ECD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3267" name="Line 35">
            <a:extLst>
              <a:ext uri="{FF2B5EF4-FFF2-40B4-BE49-F238E27FC236}">
                <a16:creationId xmlns:a16="http://schemas.microsoft.com/office/drawing/2014/main" id="{2F1BA800-E27C-42B2-BB45-C957F8EA1D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Oval 36">
            <a:extLst>
              <a:ext uri="{FF2B5EF4-FFF2-40B4-BE49-F238E27FC236}">
                <a16:creationId xmlns:a16="http://schemas.microsoft.com/office/drawing/2014/main" id="{C2896341-612B-4AD2-8984-9A05AAAD3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3269" name="Line 37">
            <a:extLst>
              <a:ext uri="{FF2B5EF4-FFF2-40B4-BE49-F238E27FC236}">
                <a16:creationId xmlns:a16="http://schemas.microsoft.com/office/drawing/2014/main" id="{DC8E2C76-A37C-4D73-8EE4-AEAC160319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Oval 38">
            <a:extLst>
              <a:ext uri="{FF2B5EF4-FFF2-40B4-BE49-F238E27FC236}">
                <a16:creationId xmlns:a16="http://schemas.microsoft.com/office/drawing/2014/main" id="{B38CF6C7-A536-4F14-9E54-E6D4EECEA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3271" name="Line 39">
            <a:extLst>
              <a:ext uri="{FF2B5EF4-FFF2-40B4-BE49-F238E27FC236}">
                <a16:creationId xmlns:a16="http://schemas.microsoft.com/office/drawing/2014/main" id="{EF0C17B0-70D6-4C70-ACE1-AE2E5DB117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Rectangle 43">
            <a:extLst>
              <a:ext uri="{FF2B5EF4-FFF2-40B4-BE49-F238E27FC236}">
                <a16:creationId xmlns:a16="http://schemas.microsoft.com/office/drawing/2014/main" id="{CFDA5074-23E1-4DA4-84EE-66EB748A5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862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indent="-4572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Step 3: Add primary keys from original tables as foreign key fields in the intersection table</a:t>
            </a:r>
          </a:p>
        </p:txBody>
      </p:sp>
    </p:spTree>
    <p:extLst>
      <p:ext uri="{BB962C8B-B14F-4D97-AF65-F5344CB8AC3E}">
        <p14:creationId xmlns:p14="http://schemas.microsoft.com/office/powerpoint/2010/main" val="160653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0FC670D-7E0A-467A-B0AB-F9E74A9AC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55299" name="Rectangle 13">
            <a:extLst>
              <a:ext uri="{FF2B5EF4-FFF2-40B4-BE49-F238E27FC236}">
                <a16:creationId xmlns:a16="http://schemas.microsoft.com/office/drawing/2014/main" id="{DAD25AAF-FFD0-40E6-B3EA-34E6945A6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55300" name="Rectangle 14">
            <a:extLst>
              <a:ext uri="{FF2B5EF4-FFF2-40B4-BE49-F238E27FC236}">
                <a16:creationId xmlns:a16="http://schemas.microsoft.com/office/drawing/2014/main" id="{FA2A2637-7581-4098-AA2A-28B13366B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55301" name="Rectangle 15">
            <a:extLst>
              <a:ext uri="{FF2B5EF4-FFF2-40B4-BE49-F238E27FC236}">
                <a16:creationId xmlns:a16="http://schemas.microsoft.com/office/drawing/2014/main" id="{166CA6ED-4569-4A56-9BFE-85805FFEB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Registration</a:t>
            </a:r>
            <a:endParaRPr lang="en-US" altLang="en-US" sz="2400"/>
          </a:p>
        </p:txBody>
      </p:sp>
      <p:sp>
        <p:nvSpPr>
          <p:cNvPr id="55302" name="Line 16">
            <a:extLst>
              <a:ext uri="{FF2B5EF4-FFF2-40B4-BE49-F238E27FC236}">
                <a16:creationId xmlns:a16="http://schemas.microsoft.com/office/drawing/2014/main" id="{2112602F-E235-40A4-8703-AF74176A6B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Line 17">
            <a:extLst>
              <a:ext uri="{FF2B5EF4-FFF2-40B4-BE49-F238E27FC236}">
                <a16:creationId xmlns:a16="http://schemas.microsoft.com/office/drawing/2014/main" id="{9E14370A-BFEE-41F2-8237-BFB6033F4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Rectangle 18">
            <a:extLst>
              <a:ext uri="{FF2B5EF4-FFF2-40B4-BE49-F238E27FC236}">
                <a16:creationId xmlns:a16="http://schemas.microsoft.com/office/drawing/2014/main" id="{6C3211A6-3AFF-4601-AC8B-C020F71E7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5305" name="Rectangle 19">
            <a:extLst>
              <a:ext uri="{FF2B5EF4-FFF2-40B4-BE49-F238E27FC236}">
                <a16:creationId xmlns:a16="http://schemas.microsoft.com/office/drawing/2014/main" id="{0D0E9D76-341C-442E-BE85-A0D6B34CE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5306" name="Rectangle 20">
            <a:extLst>
              <a:ext uri="{FF2B5EF4-FFF2-40B4-BE49-F238E27FC236}">
                <a16:creationId xmlns:a16="http://schemas.microsoft.com/office/drawing/2014/main" id="{B38A1BC5-7F45-444C-A30C-B48D9CD55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5307" name="Rectangle 21">
            <a:extLst>
              <a:ext uri="{FF2B5EF4-FFF2-40B4-BE49-F238E27FC236}">
                <a16:creationId xmlns:a16="http://schemas.microsoft.com/office/drawing/2014/main" id="{EC0D0894-5089-4625-8E34-3E2910AEF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5308" name="Line 22">
            <a:extLst>
              <a:ext uri="{FF2B5EF4-FFF2-40B4-BE49-F238E27FC236}">
                <a16:creationId xmlns:a16="http://schemas.microsoft.com/office/drawing/2014/main" id="{DE8427F8-FF44-4441-B51C-4D2D0CC6A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Line 23">
            <a:extLst>
              <a:ext uri="{FF2B5EF4-FFF2-40B4-BE49-F238E27FC236}">
                <a16:creationId xmlns:a16="http://schemas.microsoft.com/office/drawing/2014/main" id="{20E472B8-C896-4DE8-B2A6-DF0324BD9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Line 24">
            <a:extLst>
              <a:ext uri="{FF2B5EF4-FFF2-40B4-BE49-F238E27FC236}">
                <a16:creationId xmlns:a16="http://schemas.microsoft.com/office/drawing/2014/main" id="{168666D9-9D50-41F9-8461-3AF71332DB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Line 25">
            <a:extLst>
              <a:ext uri="{FF2B5EF4-FFF2-40B4-BE49-F238E27FC236}">
                <a16:creationId xmlns:a16="http://schemas.microsoft.com/office/drawing/2014/main" id="{4EE85889-0886-4295-B8CC-99CD77F74B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Oval 32">
            <a:extLst>
              <a:ext uri="{FF2B5EF4-FFF2-40B4-BE49-F238E27FC236}">
                <a16:creationId xmlns:a16="http://schemas.microsoft.com/office/drawing/2014/main" id="{C07773EE-506C-40F4-921A-D0311B3A8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5313" name="Line 33">
            <a:extLst>
              <a:ext uri="{FF2B5EF4-FFF2-40B4-BE49-F238E27FC236}">
                <a16:creationId xmlns:a16="http://schemas.microsoft.com/office/drawing/2014/main" id="{8E5363F4-022F-4D55-9629-7C294B3438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Oval 34">
            <a:extLst>
              <a:ext uri="{FF2B5EF4-FFF2-40B4-BE49-F238E27FC236}">
                <a16:creationId xmlns:a16="http://schemas.microsoft.com/office/drawing/2014/main" id="{C04EA3AB-42A7-4A85-BA8B-C8F78B36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5315" name="Line 35">
            <a:extLst>
              <a:ext uri="{FF2B5EF4-FFF2-40B4-BE49-F238E27FC236}">
                <a16:creationId xmlns:a16="http://schemas.microsoft.com/office/drawing/2014/main" id="{87560E12-3A70-4398-9790-9B34106C0F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6" name="Oval 36">
            <a:extLst>
              <a:ext uri="{FF2B5EF4-FFF2-40B4-BE49-F238E27FC236}">
                <a16:creationId xmlns:a16="http://schemas.microsoft.com/office/drawing/2014/main" id="{6ADEEB44-1E69-4FA1-80B1-C7ED06FCB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5317" name="Line 37">
            <a:extLst>
              <a:ext uri="{FF2B5EF4-FFF2-40B4-BE49-F238E27FC236}">
                <a16:creationId xmlns:a16="http://schemas.microsoft.com/office/drawing/2014/main" id="{CC4E924A-184B-4338-994A-3724659807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8" name="Oval 38">
            <a:extLst>
              <a:ext uri="{FF2B5EF4-FFF2-40B4-BE49-F238E27FC236}">
                <a16:creationId xmlns:a16="http://schemas.microsoft.com/office/drawing/2014/main" id="{385CE94B-889C-436B-B12A-91750A3A1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5319" name="Line 39">
            <a:extLst>
              <a:ext uri="{FF2B5EF4-FFF2-40B4-BE49-F238E27FC236}">
                <a16:creationId xmlns:a16="http://schemas.microsoft.com/office/drawing/2014/main" id="{1F0A1857-A8B8-4AC1-A36A-3E5678CB6C0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20" name="Rectangle 43">
            <a:extLst>
              <a:ext uri="{FF2B5EF4-FFF2-40B4-BE49-F238E27FC236}">
                <a16:creationId xmlns:a16="http://schemas.microsoft.com/office/drawing/2014/main" id="{77E000EA-8A3A-44ED-A35E-AE7F46092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271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indent="-4572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Step 4: Assign a name the intersection table</a:t>
            </a:r>
          </a:p>
        </p:txBody>
      </p:sp>
    </p:spTree>
    <p:extLst>
      <p:ext uri="{BB962C8B-B14F-4D97-AF65-F5344CB8AC3E}">
        <p14:creationId xmlns:p14="http://schemas.microsoft.com/office/powerpoint/2010/main" val="663451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CD6F25B-A153-4892-8DB5-E1B480865F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57347" name="Rectangle 13">
            <a:extLst>
              <a:ext uri="{FF2B5EF4-FFF2-40B4-BE49-F238E27FC236}">
                <a16:creationId xmlns:a16="http://schemas.microsoft.com/office/drawing/2014/main" id="{B0FB410C-C384-429A-A404-BC8A0D879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57348" name="Rectangle 14">
            <a:extLst>
              <a:ext uri="{FF2B5EF4-FFF2-40B4-BE49-F238E27FC236}">
                <a16:creationId xmlns:a16="http://schemas.microsoft.com/office/drawing/2014/main" id="{2A8B4D71-B6FA-434F-997E-4BB68C968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57349" name="Rectangle 15">
            <a:extLst>
              <a:ext uri="{FF2B5EF4-FFF2-40B4-BE49-F238E27FC236}">
                <a16:creationId xmlns:a16="http://schemas.microsoft.com/office/drawing/2014/main" id="{D8C6F95D-DD42-4F8D-8412-80884511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Registration</a:t>
            </a:r>
            <a:endParaRPr lang="en-US" altLang="en-US" sz="2400"/>
          </a:p>
        </p:txBody>
      </p:sp>
      <p:sp>
        <p:nvSpPr>
          <p:cNvPr id="57350" name="Line 16">
            <a:extLst>
              <a:ext uri="{FF2B5EF4-FFF2-40B4-BE49-F238E27FC236}">
                <a16:creationId xmlns:a16="http://schemas.microsoft.com/office/drawing/2014/main" id="{A47137DD-24C4-4602-ABF2-B38BC1656D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Line 17">
            <a:extLst>
              <a:ext uri="{FF2B5EF4-FFF2-40B4-BE49-F238E27FC236}">
                <a16:creationId xmlns:a16="http://schemas.microsoft.com/office/drawing/2014/main" id="{1B1A2057-B5F8-4F17-BB67-6801F73822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2" name="Rectangle 18">
            <a:extLst>
              <a:ext uri="{FF2B5EF4-FFF2-40B4-BE49-F238E27FC236}">
                <a16:creationId xmlns:a16="http://schemas.microsoft.com/office/drawing/2014/main" id="{DE84B5FD-494D-4C38-A92F-7AAA39DCA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7353" name="Rectangle 19">
            <a:extLst>
              <a:ext uri="{FF2B5EF4-FFF2-40B4-BE49-F238E27FC236}">
                <a16:creationId xmlns:a16="http://schemas.microsoft.com/office/drawing/2014/main" id="{F7585BD9-6ABA-4768-934C-B86CF3969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7354" name="Rectangle 20">
            <a:extLst>
              <a:ext uri="{FF2B5EF4-FFF2-40B4-BE49-F238E27FC236}">
                <a16:creationId xmlns:a16="http://schemas.microsoft.com/office/drawing/2014/main" id="{1EAE095D-F221-489F-9492-8D2726AC8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7355" name="Rectangle 21">
            <a:extLst>
              <a:ext uri="{FF2B5EF4-FFF2-40B4-BE49-F238E27FC236}">
                <a16:creationId xmlns:a16="http://schemas.microsoft.com/office/drawing/2014/main" id="{B9F64B7A-927D-4291-B7D3-BBA8D7FF7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7356" name="Line 22">
            <a:extLst>
              <a:ext uri="{FF2B5EF4-FFF2-40B4-BE49-F238E27FC236}">
                <a16:creationId xmlns:a16="http://schemas.microsoft.com/office/drawing/2014/main" id="{1CE3A593-8C27-43B8-A525-0B664CE0DB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23">
            <a:extLst>
              <a:ext uri="{FF2B5EF4-FFF2-40B4-BE49-F238E27FC236}">
                <a16:creationId xmlns:a16="http://schemas.microsoft.com/office/drawing/2014/main" id="{467F403B-EA11-4C8D-A76D-2CE8423790F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24">
            <a:extLst>
              <a:ext uri="{FF2B5EF4-FFF2-40B4-BE49-F238E27FC236}">
                <a16:creationId xmlns:a16="http://schemas.microsoft.com/office/drawing/2014/main" id="{018C0B6A-F76A-4C40-8641-5A92D281E6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25">
            <a:extLst>
              <a:ext uri="{FF2B5EF4-FFF2-40B4-BE49-F238E27FC236}">
                <a16:creationId xmlns:a16="http://schemas.microsoft.com/office/drawing/2014/main" id="{F63E4674-3E03-447E-901B-B0AB3F9290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Oval 32">
            <a:extLst>
              <a:ext uri="{FF2B5EF4-FFF2-40B4-BE49-F238E27FC236}">
                <a16:creationId xmlns:a16="http://schemas.microsoft.com/office/drawing/2014/main" id="{7E0936C0-44C2-4CC9-B822-B17BCCAF6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7361" name="Line 33">
            <a:extLst>
              <a:ext uri="{FF2B5EF4-FFF2-40B4-BE49-F238E27FC236}">
                <a16:creationId xmlns:a16="http://schemas.microsoft.com/office/drawing/2014/main" id="{7DA41F36-BAD1-4DC4-B4C0-02F4CA01EA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Oval 34">
            <a:extLst>
              <a:ext uri="{FF2B5EF4-FFF2-40B4-BE49-F238E27FC236}">
                <a16:creationId xmlns:a16="http://schemas.microsoft.com/office/drawing/2014/main" id="{1FA4E238-D8F6-47D9-A691-8528C788E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7363" name="Line 35">
            <a:extLst>
              <a:ext uri="{FF2B5EF4-FFF2-40B4-BE49-F238E27FC236}">
                <a16:creationId xmlns:a16="http://schemas.microsoft.com/office/drawing/2014/main" id="{687E55B5-38C8-4904-A4E1-4EE350343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Oval 36">
            <a:extLst>
              <a:ext uri="{FF2B5EF4-FFF2-40B4-BE49-F238E27FC236}">
                <a16:creationId xmlns:a16="http://schemas.microsoft.com/office/drawing/2014/main" id="{9669337D-03ED-4CE7-AF54-30046240F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7365" name="Line 37">
            <a:extLst>
              <a:ext uri="{FF2B5EF4-FFF2-40B4-BE49-F238E27FC236}">
                <a16:creationId xmlns:a16="http://schemas.microsoft.com/office/drawing/2014/main" id="{4672FA8E-6F9F-402F-8252-0BC67B47E4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Oval 38">
            <a:extLst>
              <a:ext uri="{FF2B5EF4-FFF2-40B4-BE49-F238E27FC236}">
                <a16:creationId xmlns:a16="http://schemas.microsoft.com/office/drawing/2014/main" id="{B2E0BA8D-B207-4230-9756-D1474AF13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7367" name="Line 39">
            <a:extLst>
              <a:ext uri="{FF2B5EF4-FFF2-40B4-BE49-F238E27FC236}">
                <a16:creationId xmlns:a16="http://schemas.microsoft.com/office/drawing/2014/main" id="{83EC0616-4731-48FE-B2A9-7E416566A5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Oval 41">
            <a:extLst>
              <a:ext uri="{FF2B5EF4-FFF2-40B4-BE49-F238E27FC236}">
                <a16:creationId xmlns:a16="http://schemas.microsoft.com/office/drawing/2014/main" id="{26384A4F-FB84-468D-B1A6-32637657F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9560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Grade</a:t>
            </a:r>
          </a:p>
        </p:txBody>
      </p:sp>
      <p:sp>
        <p:nvSpPr>
          <p:cNvPr id="57369" name="Line 42">
            <a:extLst>
              <a:ext uri="{FF2B5EF4-FFF2-40B4-BE49-F238E27FC236}">
                <a16:creationId xmlns:a16="http://schemas.microsoft.com/office/drawing/2014/main" id="{3B9118E2-1A1F-4247-969F-313E100E7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971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70" name="Rectangle 43">
            <a:extLst>
              <a:ext uri="{FF2B5EF4-FFF2-40B4-BE49-F238E27FC236}">
                <a16:creationId xmlns:a16="http://schemas.microsoft.com/office/drawing/2014/main" id="{0C988AF2-6C94-4DAC-BFEA-3AE6A8CE6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271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indent="-4572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dirty="0"/>
              <a:t>Step 5: Add other relevant fields to intersection table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1980631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53D1639-F2F9-4A84-9FC9-802FB0CBFD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Transforming ERD to Tables – N:M (After)</a:t>
            </a:r>
          </a:p>
        </p:txBody>
      </p:sp>
      <p:sp>
        <p:nvSpPr>
          <p:cNvPr id="59395" name="Rectangle 13">
            <a:extLst>
              <a:ext uri="{FF2B5EF4-FFF2-40B4-BE49-F238E27FC236}">
                <a16:creationId xmlns:a16="http://schemas.microsoft.com/office/drawing/2014/main" id="{94D1782E-526C-4F40-8501-CCE150A3E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Student</a:t>
            </a:r>
          </a:p>
        </p:txBody>
      </p:sp>
      <p:sp>
        <p:nvSpPr>
          <p:cNvPr id="59396" name="Rectangle 14">
            <a:extLst>
              <a:ext uri="{FF2B5EF4-FFF2-40B4-BE49-F238E27FC236}">
                <a16:creationId xmlns:a16="http://schemas.microsoft.com/office/drawing/2014/main" id="{4C2C737D-52DC-46FF-ABDE-64502C64A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8288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Course</a:t>
            </a:r>
          </a:p>
        </p:txBody>
      </p:sp>
      <p:sp>
        <p:nvSpPr>
          <p:cNvPr id="59397" name="Rectangle 15">
            <a:extLst>
              <a:ext uri="{FF2B5EF4-FFF2-40B4-BE49-F238E27FC236}">
                <a16:creationId xmlns:a16="http://schemas.microsoft.com/office/drawing/2014/main" id="{66BE6EE1-B4BD-493A-9D28-850127B3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962150"/>
            <a:ext cx="13716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Registration</a:t>
            </a:r>
            <a:endParaRPr lang="en-US" altLang="en-US" sz="2400"/>
          </a:p>
        </p:txBody>
      </p:sp>
      <p:sp>
        <p:nvSpPr>
          <p:cNvPr id="59398" name="Line 16">
            <a:extLst>
              <a:ext uri="{FF2B5EF4-FFF2-40B4-BE49-F238E27FC236}">
                <a16:creationId xmlns:a16="http://schemas.microsoft.com/office/drawing/2014/main" id="{C215A3F7-BC75-431B-891D-77F5F71DE6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5717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Line 17">
            <a:extLst>
              <a:ext uri="{FF2B5EF4-FFF2-40B4-BE49-F238E27FC236}">
                <a16:creationId xmlns:a16="http://schemas.microsoft.com/office/drawing/2014/main" id="{D506F03A-240C-43BC-A352-1F2CD57FA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57175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Rectangle 18">
            <a:extLst>
              <a:ext uri="{FF2B5EF4-FFF2-40B4-BE49-F238E27FC236}">
                <a16:creationId xmlns:a16="http://schemas.microsoft.com/office/drawing/2014/main" id="{D3F9B75D-04BC-4B73-8416-CB49A18B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9401" name="Rectangle 19">
            <a:extLst>
              <a:ext uri="{FF2B5EF4-FFF2-40B4-BE49-F238E27FC236}">
                <a16:creationId xmlns:a16="http://schemas.microsoft.com/office/drawing/2014/main" id="{745180DF-3AD6-4A91-AE06-A0E746FB8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59402" name="Rectangle 20">
            <a:extLst>
              <a:ext uri="{FF2B5EF4-FFF2-40B4-BE49-F238E27FC236}">
                <a16:creationId xmlns:a16="http://schemas.microsoft.com/office/drawing/2014/main" id="{C804A97C-C482-4700-B0B6-E96A4DD99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9403" name="Rectangle 21">
            <a:extLst>
              <a:ext uri="{FF2B5EF4-FFF2-40B4-BE49-F238E27FC236}">
                <a16:creationId xmlns:a16="http://schemas.microsoft.com/office/drawing/2014/main" id="{DB103361-F0F5-4F00-A463-27BC1E4A9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38350"/>
            <a:ext cx="3810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59404" name="Line 22">
            <a:extLst>
              <a:ext uri="{FF2B5EF4-FFF2-40B4-BE49-F238E27FC236}">
                <a16:creationId xmlns:a16="http://schemas.microsoft.com/office/drawing/2014/main" id="{D5FBACB2-FDE4-4D2D-93D3-86C04B4CB4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14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Line 23">
            <a:extLst>
              <a:ext uri="{FF2B5EF4-FFF2-40B4-BE49-F238E27FC236}">
                <a16:creationId xmlns:a16="http://schemas.microsoft.com/office/drawing/2014/main" id="{13322785-7452-482C-A16E-9A5CAF25A1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Line 24">
            <a:extLst>
              <a:ext uri="{FF2B5EF4-FFF2-40B4-BE49-F238E27FC236}">
                <a16:creationId xmlns:a16="http://schemas.microsoft.com/office/drawing/2014/main" id="{75463B13-9208-47C4-B322-F62270D60B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81600" y="2343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Line 25">
            <a:extLst>
              <a:ext uri="{FF2B5EF4-FFF2-40B4-BE49-F238E27FC236}">
                <a16:creationId xmlns:a16="http://schemas.microsoft.com/office/drawing/2014/main" id="{71752D78-6C64-4C83-B38D-0229BC1902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25717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8" name="Oval 32">
            <a:extLst>
              <a:ext uri="{FF2B5EF4-FFF2-40B4-BE49-F238E27FC236}">
                <a16:creationId xmlns:a16="http://schemas.microsoft.com/office/drawing/2014/main" id="{DD1F3183-5C75-4946-A6A7-1940B0024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9409" name="Line 33">
            <a:extLst>
              <a:ext uri="{FF2B5EF4-FFF2-40B4-BE49-F238E27FC236}">
                <a16:creationId xmlns:a16="http://schemas.microsoft.com/office/drawing/2014/main" id="{D2A8B590-3D9E-404E-9785-DB661DBE53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34099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Oval 34">
            <a:extLst>
              <a:ext uri="{FF2B5EF4-FFF2-40B4-BE49-F238E27FC236}">
                <a16:creationId xmlns:a16="http://schemas.microsoft.com/office/drawing/2014/main" id="{80FDF62C-9F2B-4206-B3C8-0EC7E9684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4861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9411" name="Line 35">
            <a:extLst>
              <a:ext uri="{FF2B5EF4-FFF2-40B4-BE49-F238E27FC236}">
                <a16:creationId xmlns:a16="http://schemas.microsoft.com/office/drawing/2014/main" id="{18917FC7-BE68-4A84-A1AC-05F4E63CB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4099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2" name="Oval 36">
            <a:extLst>
              <a:ext uri="{FF2B5EF4-FFF2-40B4-BE49-F238E27FC236}">
                <a16:creationId xmlns:a16="http://schemas.microsoft.com/office/drawing/2014/main" id="{4DEA5BE2-FD2C-45C6-88BE-FB9A4924D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Person #</a:t>
            </a:r>
          </a:p>
        </p:txBody>
      </p:sp>
      <p:sp>
        <p:nvSpPr>
          <p:cNvPr id="59413" name="Line 37">
            <a:extLst>
              <a:ext uri="{FF2B5EF4-FFF2-40B4-BE49-F238E27FC236}">
                <a16:creationId xmlns:a16="http://schemas.microsoft.com/office/drawing/2014/main" id="{85B58C58-80F5-4CB8-A620-2967D4D021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Oval 38">
            <a:extLst>
              <a:ext uri="{FF2B5EF4-FFF2-40B4-BE49-F238E27FC236}">
                <a16:creationId xmlns:a16="http://schemas.microsoft.com/office/drawing/2014/main" id="{9B85AFD6-42C2-4AD5-891F-3B7D62713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33375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Course #</a:t>
            </a:r>
          </a:p>
        </p:txBody>
      </p:sp>
      <p:sp>
        <p:nvSpPr>
          <p:cNvPr id="59415" name="Line 39">
            <a:extLst>
              <a:ext uri="{FF2B5EF4-FFF2-40B4-BE49-F238E27FC236}">
                <a16:creationId xmlns:a16="http://schemas.microsoft.com/office/drawing/2014/main" id="{9DF61C7A-4613-49FE-963C-9130E73F9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1051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Oval 41">
            <a:extLst>
              <a:ext uri="{FF2B5EF4-FFF2-40B4-BE49-F238E27FC236}">
                <a16:creationId xmlns:a16="http://schemas.microsoft.com/office/drawing/2014/main" id="{9EE5D27A-B906-44A0-A649-F08E51312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95600"/>
            <a:ext cx="9144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Times New Roman" panose="02020603050405020304" pitchFamily="18" charset="0"/>
              </a:rPr>
              <a:t>Grade</a:t>
            </a:r>
          </a:p>
        </p:txBody>
      </p:sp>
      <p:sp>
        <p:nvSpPr>
          <p:cNvPr id="59417" name="Line 42">
            <a:extLst>
              <a:ext uri="{FF2B5EF4-FFF2-40B4-BE49-F238E27FC236}">
                <a16:creationId xmlns:a16="http://schemas.microsoft.com/office/drawing/2014/main" id="{CB46DC2A-F337-4F34-B1DF-FAC4AE5E0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9718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8" name="Rectangle 43">
            <a:extLst>
              <a:ext uri="{FF2B5EF4-FFF2-40B4-BE49-F238E27FC236}">
                <a16:creationId xmlns:a16="http://schemas.microsoft.com/office/drawing/2014/main" id="{6085247F-23AE-4192-BC64-69F3FA969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6200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/>
              <a:t>What should be used as Primary Key in the intersection table? 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/>
              <a:t>Composite Primary Key or Autonumber</a:t>
            </a:r>
          </a:p>
        </p:txBody>
      </p:sp>
    </p:spTree>
    <p:extLst>
      <p:ext uri="{BB962C8B-B14F-4D97-AF65-F5344CB8AC3E}">
        <p14:creationId xmlns:p14="http://schemas.microsoft.com/office/powerpoint/2010/main" val="3917488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>
            <a:extLst>
              <a:ext uri="{FF2B5EF4-FFF2-40B4-BE49-F238E27FC236}">
                <a16:creationId xmlns:a16="http://schemas.microsoft.com/office/drawing/2014/main" id="{25C1F33B-BA73-470C-9D4E-3A880AD6A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7526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Customer</a:t>
            </a: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E5ED425E-197B-4F11-BC59-9F7ACF452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7526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Loan</a:t>
            </a:r>
          </a:p>
        </p:txBody>
      </p:sp>
      <p:cxnSp>
        <p:nvCxnSpPr>
          <p:cNvPr id="61445" name="AutoShape 5">
            <a:extLst>
              <a:ext uri="{FF2B5EF4-FFF2-40B4-BE49-F238E27FC236}">
                <a16:creationId xmlns:a16="http://schemas.microsoft.com/office/drawing/2014/main" id="{94E1758A-6DC4-4AD5-8525-0D615099BA55}"/>
              </a:ext>
            </a:extLst>
          </p:cNvPr>
          <p:cNvCxnSpPr>
            <a:cxnSpLocks noChangeShapeType="1"/>
            <a:stCxn id="61443" idx="3"/>
            <a:endCxn id="61444" idx="1"/>
          </p:cNvCxnSpPr>
          <p:nvPr/>
        </p:nvCxnSpPr>
        <p:spPr bwMode="auto">
          <a:xfrm>
            <a:off x="2971800" y="25527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46" name="Rectangle 10">
            <a:extLst>
              <a:ext uri="{FF2B5EF4-FFF2-40B4-BE49-F238E27FC236}">
                <a16:creationId xmlns:a16="http://schemas.microsoft.com/office/drawing/2014/main" id="{942527B1-BDD3-492F-AC75-FC92C22B1BB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3429000"/>
            <a:ext cx="8001000" cy="21336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To determine the relationships between two entities, you have to ask the right questions.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1) Can a </a:t>
            </a:r>
            <a:r>
              <a:rPr lang="en-US" altLang="en-US" b="1"/>
              <a:t>single</a:t>
            </a:r>
            <a:r>
              <a:rPr lang="en-US" altLang="en-US"/>
              <a:t> </a:t>
            </a:r>
            <a:r>
              <a:rPr lang="en-US" altLang="en-US" u="sng"/>
              <a:t>Customer</a:t>
            </a:r>
            <a:r>
              <a:rPr lang="en-US" altLang="en-US"/>
              <a:t> have one or many </a:t>
            </a:r>
            <a:r>
              <a:rPr lang="en-US" altLang="en-US" u="sng"/>
              <a:t>Loans</a:t>
            </a:r>
            <a:r>
              <a:rPr lang="en-US" altLang="en-US"/>
              <a:t>?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2) Can a </a:t>
            </a:r>
            <a:r>
              <a:rPr lang="en-US" altLang="en-US" b="1"/>
              <a:t>single</a:t>
            </a:r>
            <a:r>
              <a:rPr lang="en-US" altLang="en-US"/>
              <a:t> </a:t>
            </a:r>
            <a:r>
              <a:rPr lang="en-US" altLang="en-US" u="sng"/>
              <a:t>Loan</a:t>
            </a:r>
            <a:r>
              <a:rPr lang="en-US" altLang="en-US"/>
              <a:t> be related to one or many </a:t>
            </a:r>
            <a:r>
              <a:rPr lang="en-US" altLang="en-US" u="sng"/>
              <a:t>Customers</a:t>
            </a:r>
            <a:r>
              <a:rPr lang="en-US" altLang="en-US"/>
              <a:t>?</a:t>
            </a:r>
          </a:p>
        </p:txBody>
      </p:sp>
      <p:sp>
        <p:nvSpPr>
          <p:cNvPr id="61447" name="Freeform 22">
            <a:extLst>
              <a:ext uri="{FF2B5EF4-FFF2-40B4-BE49-F238E27FC236}">
                <a16:creationId xmlns:a16="http://schemas.microsoft.com/office/drawing/2014/main" id="{3989CA69-F26B-43C9-A6C3-801D9CBA15B8}"/>
              </a:ext>
            </a:extLst>
          </p:cNvPr>
          <p:cNvSpPr>
            <a:spLocks/>
          </p:cNvSpPr>
          <p:nvPr/>
        </p:nvSpPr>
        <p:spPr bwMode="auto">
          <a:xfrm>
            <a:off x="2590800" y="2743200"/>
            <a:ext cx="6446838" cy="2286000"/>
          </a:xfrm>
          <a:custGeom>
            <a:avLst/>
            <a:gdLst>
              <a:gd name="T0" fmla="*/ 0 w 4061"/>
              <a:gd name="T1" fmla="*/ 2147483646 h 1440"/>
              <a:gd name="T2" fmla="*/ 2147483646 w 4061"/>
              <a:gd name="T3" fmla="*/ 2147483646 h 1440"/>
              <a:gd name="T4" fmla="*/ 2147483646 w 4061"/>
              <a:gd name="T5" fmla="*/ 2147483646 h 1440"/>
              <a:gd name="T6" fmla="*/ 2147483646 w 4061"/>
              <a:gd name="T7" fmla="*/ 0 h 1440"/>
              <a:gd name="T8" fmla="*/ 0 60000 65536"/>
              <a:gd name="T9" fmla="*/ 0 60000 65536"/>
              <a:gd name="T10" fmla="*/ 0 60000 65536"/>
              <a:gd name="T11" fmla="*/ 0 60000 65536"/>
              <a:gd name="T12" fmla="*/ 0 w 4061"/>
              <a:gd name="T13" fmla="*/ 0 h 1440"/>
              <a:gd name="T14" fmla="*/ 4061 w 4061"/>
              <a:gd name="T15" fmla="*/ 1440 h 14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61" h="1440">
                <a:moveTo>
                  <a:pt x="0" y="1440"/>
                </a:moveTo>
                <a:cubicBezTo>
                  <a:pt x="581" y="1416"/>
                  <a:pt x="2915" y="1432"/>
                  <a:pt x="3488" y="1296"/>
                </a:cubicBezTo>
                <a:cubicBezTo>
                  <a:pt x="4061" y="1160"/>
                  <a:pt x="3653" y="840"/>
                  <a:pt x="3440" y="624"/>
                </a:cubicBezTo>
                <a:cubicBezTo>
                  <a:pt x="3227" y="408"/>
                  <a:pt x="2465" y="130"/>
                  <a:pt x="2208" y="0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Freeform 24">
            <a:extLst>
              <a:ext uri="{FF2B5EF4-FFF2-40B4-BE49-F238E27FC236}">
                <a16:creationId xmlns:a16="http://schemas.microsoft.com/office/drawing/2014/main" id="{4CEB878A-F22A-44B0-8A5F-91B51AFAB278}"/>
              </a:ext>
            </a:extLst>
          </p:cNvPr>
          <p:cNvSpPr>
            <a:spLocks/>
          </p:cNvSpPr>
          <p:nvPr/>
        </p:nvSpPr>
        <p:spPr bwMode="auto">
          <a:xfrm>
            <a:off x="685800" y="1219200"/>
            <a:ext cx="2578100" cy="4368800"/>
          </a:xfrm>
          <a:custGeom>
            <a:avLst/>
            <a:gdLst>
              <a:gd name="T0" fmla="*/ 2147483646 w 1624"/>
              <a:gd name="T1" fmla="*/ 2147483646 h 2752"/>
              <a:gd name="T2" fmla="*/ 2147483646 w 1624"/>
              <a:gd name="T3" fmla="*/ 2147483646 h 2752"/>
              <a:gd name="T4" fmla="*/ 2147483646 w 1624"/>
              <a:gd name="T5" fmla="*/ 2147483646 h 2752"/>
              <a:gd name="T6" fmla="*/ 2147483646 w 1624"/>
              <a:gd name="T7" fmla="*/ 2147483646 h 2752"/>
              <a:gd name="T8" fmla="*/ 0 60000 65536"/>
              <a:gd name="T9" fmla="*/ 0 60000 65536"/>
              <a:gd name="T10" fmla="*/ 0 60000 65536"/>
              <a:gd name="T11" fmla="*/ 0 60000 65536"/>
              <a:gd name="T12" fmla="*/ 0 w 1624"/>
              <a:gd name="T13" fmla="*/ 0 h 2752"/>
              <a:gd name="T14" fmla="*/ 1624 w 1624"/>
              <a:gd name="T15" fmla="*/ 2752 h 27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24" h="2752">
                <a:moveTo>
                  <a:pt x="136" y="2752"/>
                </a:moveTo>
                <a:cubicBezTo>
                  <a:pt x="68" y="1824"/>
                  <a:pt x="0" y="896"/>
                  <a:pt x="136" y="448"/>
                </a:cubicBezTo>
                <a:cubicBezTo>
                  <a:pt x="272" y="0"/>
                  <a:pt x="704" y="8"/>
                  <a:pt x="952" y="64"/>
                </a:cubicBezTo>
                <a:cubicBezTo>
                  <a:pt x="1200" y="120"/>
                  <a:pt x="1412" y="452"/>
                  <a:pt x="1624" y="784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943BCC-E0DA-49FD-A883-BC3E98292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967137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83631F7-8A48-4206-84BB-2F8C3AD78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Relational Databases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FC682BC-FF40-4906-A16F-81271FEFE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n-US" altLang="en-US" sz="3600" dirty="0"/>
              <a:t>Store data in the form of related tables.</a:t>
            </a:r>
          </a:p>
          <a:p>
            <a:pPr>
              <a:lnSpc>
                <a:spcPct val="130000"/>
              </a:lnSpc>
            </a:pPr>
            <a:r>
              <a:rPr lang="en-US" altLang="en-US" sz="3600" dirty="0"/>
              <a:t>Relational design is based on database normalization and can be accomplished with ERD’s.</a:t>
            </a:r>
          </a:p>
        </p:txBody>
      </p:sp>
    </p:spTree>
    <p:extLst>
      <p:ext uri="{BB962C8B-B14F-4D97-AF65-F5344CB8AC3E}">
        <p14:creationId xmlns:p14="http://schemas.microsoft.com/office/powerpoint/2010/main" val="3230415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>
            <a:extLst>
              <a:ext uri="{FF2B5EF4-FFF2-40B4-BE49-F238E27FC236}">
                <a16:creationId xmlns:a16="http://schemas.microsoft.com/office/drawing/2014/main" id="{572244DF-9D7A-4617-A8FE-1375C3423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Customer</a:t>
            </a:r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C3819E76-2D58-4A5F-97DB-5AD05229D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Loan</a:t>
            </a:r>
          </a:p>
        </p:txBody>
      </p:sp>
      <p:cxnSp>
        <p:nvCxnSpPr>
          <p:cNvPr id="63493" name="AutoShape 5">
            <a:extLst>
              <a:ext uri="{FF2B5EF4-FFF2-40B4-BE49-F238E27FC236}">
                <a16:creationId xmlns:a16="http://schemas.microsoft.com/office/drawing/2014/main" id="{8E2F8EE2-F613-445E-BB43-7DA284F392A1}"/>
              </a:ext>
            </a:extLst>
          </p:cNvPr>
          <p:cNvCxnSpPr>
            <a:cxnSpLocks noChangeShapeType="1"/>
            <a:stCxn id="63491" idx="3"/>
            <a:endCxn id="63492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494" name="Rectangle 6">
            <a:extLst>
              <a:ext uri="{FF2B5EF4-FFF2-40B4-BE49-F238E27FC236}">
                <a16:creationId xmlns:a16="http://schemas.microsoft.com/office/drawing/2014/main" id="{1AE39757-8E55-42F7-9EBD-C7880604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39A790C1-0528-484B-B2C8-2023DAB98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91D83E0B-CBC9-4967-8971-43BCEF2976C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762000" y="4038600"/>
            <a:ext cx="7848600" cy="1828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The answers to the two questions depend on the Bank’s business rules.  For this example, we’ll say that a Customer can have </a:t>
            </a:r>
            <a:r>
              <a:rPr lang="en-US" altLang="en-US" b="1"/>
              <a:t>many</a:t>
            </a:r>
            <a:r>
              <a:rPr lang="en-US" altLang="en-US"/>
              <a:t> loans and a Loan can be related to only </a:t>
            </a:r>
            <a:r>
              <a:rPr lang="en-US" altLang="en-US" b="1"/>
              <a:t>one</a:t>
            </a:r>
            <a:r>
              <a:rPr lang="en-US" altLang="en-US"/>
              <a:t> Customer.</a:t>
            </a:r>
          </a:p>
        </p:txBody>
      </p:sp>
      <p:sp>
        <p:nvSpPr>
          <p:cNvPr id="63497" name="Line 9">
            <a:extLst>
              <a:ext uri="{FF2B5EF4-FFF2-40B4-BE49-F238E27FC236}">
                <a16:creationId xmlns:a16="http://schemas.microsoft.com/office/drawing/2014/main" id="{7AED4DE8-E7C9-40E8-AC7D-F5824A1EBC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Line 10">
            <a:extLst>
              <a:ext uri="{FF2B5EF4-FFF2-40B4-BE49-F238E27FC236}">
                <a16:creationId xmlns:a16="http://schemas.microsoft.com/office/drawing/2014/main" id="{1FF27EB8-7A27-4BC0-BA38-45F9328810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C9FF88-135A-4551-AB19-676DDE21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33733037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>
            <a:extLst>
              <a:ext uri="{FF2B5EF4-FFF2-40B4-BE49-F238E27FC236}">
                <a16:creationId xmlns:a16="http://schemas.microsoft.com/office/drawing/2014/main" id="{17B51594-E139-4E46-8ADD-83131C604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Customer</a:t>
            </a:r>
          </a:p>
        </p:txBody>
      </p:sp>
      <p:sp>
        <p:nvSpPr>
          <p:cNvPr id="65540" name="Rectangle 4">
            <a:extLst>
              <a:ext uri="{FF2B5EF4-FFF2-40B4-BE49-F238E27FC236}">
                <a16:creationId xmlns:a16="http://schemas.microsoft.com/office/drawing/2014/main" id="{7BCF9A35-67C1-48CC-A6B2-7D0E1B772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Loan</a:t>
            </a:r>
          </a:p>
        </p:txBody>
      </p:sp>
      <p:cxnSp>
        <p:nvCxnSpPr>
          <p:cNvPr id="65541" name="AutoShape 5">
            <a:extLst>
              <a:ext uri="{FF2B5EF4-FFF2-40B4-BE49-F238E27FC236}">
                <a16:creationId xmlns:a16="http://schemas.microsoft.com/office/drawing/2014/main" id="{65A81486-FE5F-484F-A85D-BCADF8EDFC04}"/>
              </a:ext>
            </a:extLst>
          </p:cNvPr>
          <p:cNvCxnSpPr>
            <a:cxnSpLocks noChangeShapeType="1"/>
            <a:stCxn id="65539" idx="3"/>
            <a:endCxn id="65540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542" name="Rectangle 6">
            <a:extLst>
              <a:ext uri="{FF2B5EF4-FFF2-40B4-BE49-F238E27FC236}">
                <a16:creationId xmlns:a16="http://schemas.microsoft.com/office/drawing/2014/main" id="{77C7628F-7B6A-4B92-9A0F-17861D614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C3594C5E-A8D7-414E-B130-79EBFFD82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65544" name="Rectangle 8">
            <a:extLst>
              <a:ext uri="{FF2B5EF4-FFF2-40B4-BE49-F238E27FC236}">
                <a16:creationId xmlns:a16="http://schemas.microsoft.com/office/drawing/2014/main" id="{C662A82E-32A8-418B-892D-CE308C1A2A6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657600"/>
            <a:ext cx="4114800" cy="3048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1) Can a </a:t>
            </a:r>
            <a:r>
              <a:rPr lang="en-US" altLang="en-US" b="1"/>
              <a:t>single</a:t>
            </a:r>
            <a:r>
              <a:rPr lang="en-US" altLang="en-US"/>
              <a:t> </a:t>
            </a:r>
            <a:r>
              <a:rPr lang="en-US" altLang="en-US" u="sng"/>
              <a:t>Loan</a:t>
            </a:r>
            <a:r>
              <a:rPr lang="en-US" altLang="en-US"/>
              <a:t> have one or many </a:t>
            </a:r>
            <a:r>
              <a:rPr lang="en-US" altLang="en-US" u="sng"/>
              <a:t>Payments</a:t>
            </a:r>
            <a:r>
              <a:rPr lang="en-US" altLang="en-US"/>
              <a:t>?</a:t>
            </a:r>
          </a:p>
          <a:p>
            <a:pPr>
              <a:buFont typeface="Monotype Sorts" pitchFamily="2" charset="2"/>
              <a:buNone/>
            </a:pPr>
            <a:r>
              <a:rPr lang="en-US" altLang="en-US"/>
              <a:t>2) Can a </a:t>
            </a:r>
            <a:r>
              <a:rPr lang="en-US" altLang="en-US" b="1"/>
              <a:t>single</a:t>
            </a:r>
            <a:r>
              <a:rPr lang="en-US" altLang="en-US"/>
              <a:t> </a:t>
            </a:r>
            <a:r>
              <a:rPr lang="en-US" altLang="en-US" u="sng"/>
              <a:t>Payment</a:t>
            </a:r>
            <a:r>
              <a:rPr lang="en-US" altLang="en-US"/>
              <a:t> be applied to one or many </a:t>
            </a:r>
            <a:r>
              <a:rPr lang="en-US" altLang="en-US" u="sng"/>
              <a:t>Loans</a:t>
            </a:r>
            <a:r>
              <a:rPr lang="en-US" altLang="en-US"/>
              <a:t>?</a:t>
            </a:r>
          </a:p>
        </p:txBody>
      </p:sp>
      <p:sp>
        <p:nvSpPr>
          <p:cNvPr id="65545" name="Line 9">
            <a:extLst>
              <a:ext uri="{FF2B5EF4-FFF2-40B4-BE49-F238E27FC236}">
                <a16:creationId xmlns:a16="http://schemas.microsoft.com/office/drawing/2014/main" id="{9BB4965F-A499-465C-9919-767B643FA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>
            <a:extLst>
              <a:ext uri="{FF2B5EF4-FFF2-40B4-BE49-F238E27FC236}">
                <a16:creationId xmlns:a16="http://schemas.microsoft.com/office/drawing/2014/main" id="{C115E614-97CE-4FAD-A714-0CED634C40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Rectangle 13">
            <a:extLst>
              <a:ext uri="{FF2B5EF4-FFF2-40B4-BE49-F238E27FC236}">
                <a16:creationId xmlns:a16="http://schemas.microsoft.com/office/drawing/2014/main" id="{9113BEF1-FDD8-4E2F-AA69-0E13FFEB3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648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Payments</a:t>
            </a:r>
          </a:p>
        </p:txBody>
      </p:sp>
      <p:sp>
        <p:nvSpPr>
          <p:cNvPr id="65548" name="Line 14">
            <a:extLst>
              <a:ext uri="{FF2B5EF4-FFF2-40B4-BE49-F238E27FC236}">
                <a16:creationId xmlns:a16="http://schemas.microsoft.com/office/drawing/2014/main" id="{25C87AD2-EF9B-4C4F-82B2-C2F07F50EB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581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5">
            <a:extLst>
              <a:ext uri="{FF2B5EF4-FFF2-40B4-BE49-F238E27FC236}">
                <a16:creationId xmlns:a16="http://schemas.microsoft.com/office/drawing/2014/main" id="{5BDFAFEB-A127-4E2C-B48D-2DA985CD47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962400"/>
            <a:ext cx="2590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6">
            <a:extLst>
              <a:ext uri="{FF2B5EF4-FFF2-40B4-BE49-F238E27FC236}">
                <a16:creationId xmlns:a16="http://schemas.microsoft.com/office/drawing/2014/main" id="{076DA2DE-95A9-4388-9A0A-F71D18AAB6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733800"/>
            <a:ext cx="35052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7F7406-E409-4059-BC7B-A7A99BC7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3772606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>
            <a:extLst>
              <a:ext uri="{FF2B5EF4-FFF2-40B4-BE49-F238E27FC236}">
                <a16:creationId xmlns:a16="http://schemas.microsoft.com/office/drawing/2014/main" id="{31031C82-84A3-4F79-83BC-69157330D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Customer</a:t>
            </a:r>
          </a:p>
        </p:txBody>
      </p:sp>
      <p:sp>
        <p:nvSpPr>
          <p:cNvPr id="67588" name="Rectangle 4">
            <a:extLst>
              <a:ext uri="{FF2B5EF4-FFF2-40B4-BE49-F238E27FC236}">
                <a16:creationId xmlns:a16="http://schemas.microsoft.com/office/drawing/2014/main" id="{FB617005-9672-4382-B315-4CF17BC72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981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Loan</a:t>
            </a:r>
          </a:p>
        </p:txBody>
      </p:sp>
      <p:cxnSp>
        <p:nvCxnSpPr>
          <p:cNvPr id="67589" name="AutoShape 5">
            <a:extLst>
              <a:ext uri="{FF2B5EF4-FFF2-40B4-BE49-F238E27FC236}">
                <a16:creationId xmlns:a16="http://schemas.microsoft.com/office/drawing/2014/main" id="{8078A79B-376B-4282-8E77-8A154BF59524}"/>
              </a:ext>
            </a:extLst>
          </p:cNvPr>
          <p:cNvCxnSpPr>
            <a:cxnSpLocks noChangeShapeType="1"/>
            <a:stCxn id="67587" idx="3"/>
            <a:endCxn id="67588" idx="1"/>
          </p:cNvCxnSpPr>
          <p:nvPr/>
        </p:nvCxnSpPr>
        <p:spPr bwMode="auto">
          <a:xfrm>
            <a:off x="2971800" y="2781300"/>
            <a:ext cx="3276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590" name="Rectangle 6">
            <a:extLst>
              <a:ext uri="{FF2B5EF4-FFF2-40B4-BE49-F238E27FC236}">
                <a16:creationId xmlns:a16="http://schemas.microsoft.com/office/drawing/2014/main" id="{07F0BB05-0A37-4FA1-B765-1E2E2BF37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1</a:t>
            </a:r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B468B535-5866-40BF-9342-539AF423C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362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0E2F8D04-D11E-49C9-88FB-9EAEAF84DD0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3657600"/>
            <a:ext cx="5334000" cy="3048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en-US"/>
              <a:t>Again, the answers depend on the Bank’s business rules.  For this example, we’ll say that a Loan can have </a:t>
            </a:r>
            <a:r>
              <a:rPr lang="en-US" altLang="en-US" b="1"/>
              <a:t>many</a:t>
            </a:r>
            <a:r>
              <a:rPr lang="en-US" altLang="en-US"/>
              <a:t> Payments and a Payment can be applied to </a:t>
            </a:r>
            <a:r>
              <a:rPr lang="en-US" altLang="en-US" b="1"/>
              <a:t>many</a:t>
            </a:r>
            <a:r>
              <a:rPr lang="en-US" altLang="en-US"/>
              <a:t> Loans.</a:t>
            </a:r>
          </a:p>
        </p:txBody>
      </p:sp>
      <p:sp>
        <p:nvSpPr>
          <p:cNvPr id="67593" name="Line 9">
            <a:extLst>
              <a:ext uri="{FF2B5EF4-FFF2-40B4-BE49-F238E27FC236}">
                <a16:creationId xmlns:a16="http://schemas.microsoft.com/office/drawing/2014/main" id="{ECE8FA67-0F04-4760-B4F7-26949052F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Line 10">
            <a:extLst>
              <a:ext uri="{FF2B5EF4-FFF2-40B4-BE49-F238E27FC236}">
                <a16:creationId xmlns:a16="http://schemas.microsoft.com/office/drawing/2014/main" id="{1933F87E-8118-4A49-B2AE-531807882E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2514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D3A3E544-362E-4070-A115-14591C5DA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648200"/>
            <a:ext cx="1676400" cy="1600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Payments</a:t>
            </a:r>
          </a:p>
        </p:txBody>
      </p:sp>
      <p:sp>
        <p:nvSpPr>
          <p:cNvPr id="67596" name="Line 12">
            <a:extLst>
              <a:ext uri="{FF2B5EF4-FFF2-40B4-BE49-F238E27FC236}">
                <a16:creationId xmlns:a16="http://schemas.microsoft.com/office/drawing/2014/main" id="{76F16A6C-2D37-4D48-8ADB-8A6A1BC3197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581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7" name="Rectangle 15">
            <a:extLst>
              <a:ext uri="{FF2B5EF4-FFF2-40B4-BE49-F238E27FC236}">
                <a16:creationId xmlns:a16="http://schemas.microsoft.com/office/drawing/2014/main" id="{758C75AE-20F2-4A7C-B792-22B31F646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3500" y="42672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</a:t>
            </a:r>
          </a:p>
        </p:txBody>
      </p:sp>
      <p:sp>
        <p:nvSpPr>
          <p:cNvPr id="67598" name="Rectangle 16">
            <a:extLst>
              <a:ext uri="{FF2B5EF4-FFF2-40B4-BE49-F238E27FC236}">
                <a16:creationId xmlns:a16="http://schemas.microsoft.com/office/drawing/2014/main" id="{F3A25CFF-AE7F-4D71-800F-35653B2F8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581400"/>
            <a:ext cx="641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</a:t>
            </a:r>
          </a:p>
        </p:txBody>
      </p:sp>
      <p:sp>
        <p:nvSpPr>
          <p:cNvPr id="67599" name="Line 17">
            <a:extLst>
              <a:ext uri="{FF2B5EF4-FFF2-40B4-BE49-F238E27FC236}">
                <a16:creationId xmlns:a16="http://schemas.microsoft.com/office/drawing/2014/main" id="{9DDCDFA0-58CB-46BC-A5EB-266D873D84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3581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Line 18">
            <a:extLst>
              <a:ext uri="{FF2B5EF4-FFF2-40B4-BE49-F238E27FC236}">
                <a16:creationId xmlns:a16="http://schemas.microsoft.com/office/drawing/2014/main" id="{D37B4D89-2ABB-4D79-BF91-CAB561E71D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19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Line 19">
            <a:extLst>
              <a:ext uri="{FF2B5EF4-FFF2-40B4-BE49-F238E27FC236}">
                <a16:creationId xmlns:a16="http://schemas.microsoft.com/office/drawing/2014/main" id="{659D9B59-9C67-475A-8693-BDEA61A0D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581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20">
            <a:extLst>
              <a:ext uri="{FF2B5EF4-FFF2-40B4-BE49-F238E27FC236}">
                <a16:creationId xmlns:a16="http://schemas.microsoft.com/office/drawing/2014/main" id="{61283366-0F32-4112-9154-3928CA09B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4419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B2920D-7E56-43F9-ABED-CE2F5576F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485014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B2AA0A2-D914-49D3-B7BF-CE004F260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Database Normalization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61699C3-0B65-4C52-8B16-60B441196F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GB" altLang="en-US" sz="3600"/>
              <a:t>Application of a number of rules to the relational model which will simplify the relations.</a:t>
            </a:r>
          </a:p>
          <a:p>
            <a:pPr lvl="1"/>
            <a:r>
              <a:rPr lang="en-US" altLang="en-US" sz="3200"/>
              <a:t>Avoid common database problems</a:t>
            </a:r>
          </a:p>
          <a:p>
            <a:pPr lvl="1"/>
            <a:r>
              <a:rPr lang="en-US" altLang="en-US" sz="3200"/>
              <a:t>Make the data as tightly bound as possible</a:t>
            </a:r>
          </a:p>
          <a:p>
            <a:pPr lvl="1"/>
            <a:r>
              <a:rPr lang="en-US" altLang="en-US" sz="3200"/>
              <a:t>Store the minimum amount of data</a:t>
            </a:r>
          </a:p>
        </p:txBody>
      </p:sp>
    </p:spTree>
    <p:extLst>
      <p:ext uri="{BB962C8B-B14F-4D97-AF65-F5344CB8AC3E}">
        <p14:creationId xmlns:p14="http://schemas.microsoft.com/office/powerpoint/2010/main" val="18439493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 descr="Picture of un-normalized table of data.  Fields include First Name, Last Name, Address, Customer ID, Order Date, Order ID, Quantity, Product ID, Product Name, Unit Price and Units in Stock.">
            <a:extLst>
              <a:ext uri="{FF2B5EF4-FFF2-40B4-BE49-F238E27FC236}">
                <a16:creationId xmlns:a16="http://schemas.microsoft.com/office/drawing/2014/main" id="{4C53CA63-61BB-43E8-904F-54A83A21B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32000"/>
            <a:ext cx="9144000" cy="316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359BF40-8F38-4F30-90AA-9F5877BE8A72}"/>
              </a:ext>
            </a:extLst>
          </p:cNvPr>
          <p:cNvCxnSpPr/>
          <p:nvPr/>
        </p:nvCxnSpPr>
        <p:spPr bwMode="auto">
          <a:xfrm>
            <a:off x="43130" y="5637212"/>
            <a:ext cx="3474720" cy="1588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>
            <a:glow rad="101600">
              <a:srgbClr val="161159">
                <a:alpha val="60000"/>
              </a:srgbClr>
            </a:glow>
          </a:effectLst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23A0611-47FA-4EF7-AEF5-D05DF9FA946A}"/>
              </a:ext>
            </a:extLst>
          </p:cNvPr>
          <p:cNvCxnSpPr/>
          <p:nvPr/>
        </p:nvCxnSpPr>
        <p:spPr bwMode="auto">
          <a:xfrm>
            <a:off x="4663440" y="5637212"/>
            <a:ext cx="1600200" cy="1588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>
            <a:glow rad="101600">
              <a:srgbClr val="161159">
                <a:alpha val="60000"/>
              </a:srgbClr>
            </a:glow>
          </a:effectLst>
        </p:spPr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04E7BC1-DAD7-4E5F-91D7-91997E430BA0}"/>
              </a:ext>
            </a:extLst>
          </p:cNvPr>
          <p:cNvCxnSpPr/>
          <p:nvPr/>
        </p:nvCxnSpPr>
        <p:spPr bwMode="auto">
          <a:xfrm>
            <a:off x="2717322" y="1676400"/>
            <a:ext cx="2194560" cy="1588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>
            <a:glow rad="101600">
              <a:srgbClr val="161159">
                <a:alpha val="60000"/>
              </a:srgbClr>
            </a:glow>
          </a:effec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56D2025-0B9B-44C0-A7C9-16A5BEED551B}"/>
              </a:ext>
            </a:extLst>
          </p:cNvPr>
          <p:cNvCxnSpPr/>
          <p:nvPr/>
        </p:nvCxnSpPr>
        <p:spPr bwMode="auto">
          <a:xfrm>
            <a:off x="5618958" y="1674966"/>
            <a:ext cx="3474720" cy="1588"/>
          </a:xfrm>
          <a:prstGeom prst="lin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>
            <a:glow rad="101600">
              <a:srgbClr val="161159">
                <a:alpha val="60000"/>
              </a:srgbClr>
            </a:glow>
          </a:effectLst>
        </p:spPr>
      </p:cxnSp>
      <p:sp>
        <p:nvSpPr>
          <p:cNvPr id="11" name="Rectangle 2">
            <a:extLst>
              <a:ext uri="{FF2B5EF4-FFF2-40B4-BE49-F238E27FC236}">
                <a16:creationId xmlns:a16="http://schemas.microsoft.com/office/drawing/2014/main" id="{651902FA-C549-4427-B58E-180EB9A006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/>
              <a:t>Un-normalized Example</a:t>
            </a:r>
          </a:p>
        </p:txBody>
      </p:sp>
    </p:spTree>
    <p:extLst>
      <p:ext uri="{BB962C8B-B14F-4D97-AF65-F5344CB8AC3E}">
        <p14:creationId xmlns:p14="http://schemas.microsoft.com/office/powerpoint/2010/main" val="10624968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1" name="Picture 2" descr="Customers table of data containing fields for First Name, Last Name, Address and Customer ID">
            <a:extLst>
              <a:ext uri="{FF2B5EF4-FFF2-40B4-BE49-F238E27FC236}">
                <a16:creationId xmlns:a16="http://schemas.microsoft.com/office/drawing/2014/main" id="{40355C9B-141D-4BDD-B2C3-759118B4E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81200"/>
            <a:ext cx="4114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2" name="Picture 3" descr="Orders table of data containing fields for Customer ID, Order Date and Order ID">
            <a:extLst>
              <a:ext uri="{FF2B5EF4-FFF2-40B4-BE49-F238E27FC236}">
                <a16:creationId xmlns:a16="http://schemas.microsoft.com/office/drawing/2014/main" id="{BB616504-D458-4BAE-94F0-69465AAA3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81200"/>
            <a:ext cx="2743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3" name="Picture 4" descr="Orders Details table of data containing fields for Order ID, Quantity and Product ID.">
            <a:extLst>
              <a:ext uri="{FF2B5EF4-FFF2-40B4-BE49-F238E27FC236}">
                <a16:creationId xmlns:a16="http://schemas.microsoft.com/office/drawing/2014/main" id="{F1034B25-43E3-41F2-A340-BFE8783BE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8200"/>
            <a:ext cx="2590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4" name="Picture 5" descr="Products table of data containing fields for Product ID, Product Name, Unit Price and Units in Stock.">
            <a:extLst>
              <a:ext uri="{FF2B5EF4-FFF2-40B4-BE49-F238E27FC236}">
                <a16:creationId xmlns:a16="http://schemas.microsoft.com/office/drawing/2014/main" id="{2F98D892-DF91-4230-A7F1-F2854E4C0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48200"/>
            <a:ext cx="4724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8DA37F0-B336-42DB-BD9F-5D12F771E377}"/>
              </a:ext>
            </a:extLst>
          </p:cNvPr>
          <p:cNvSpPr txBox="1"/>
          <p:nvPr/>
        </p:nvSpPr>
        <p:spPr>
          <a:xfrm>
            <a:off x="1676400" y="1506538"/>
            <a:ext cx="6705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Customers				 Orders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8D5F6A-9DF5-4237-80FD-46875E6A676D}"/>
              </a:ext>
            </a:extLst>
          </p:cNvPr>
          <p:cNvSpPr txBox="1"/>
          <p:nvPr/>
        </p:nvSpPr>
        <p:spPr>
          <a:xfrm>
            <a:off x="1143000" y="4048125"/>
            <a:ext cx="73914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n-lt"/>
              </a:rPr>
              <a:t>Order Details			Products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48BC3E-95AD-4814-921B-81841388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Normalized Example</a:t>
            </a:r>
          </a:p>
        </p:txBody>
      </p:sp>
    </p:spTree>
    <p:extLst>
      <p:ext uri="{BB962C8B-B14F-4D97-AF65-F5344CB8AC3E}">
        <p14:creationId xmlns:p14="http://schemas.microsoft.com/office/powerpoint/2010/main" val="37187205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04D4443F-33A2-4E0C-B6D8-EB63D60D5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Database Normalization Goal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40114592-1351-472B-91AE-656E04CBC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GB" altLang="en-US" sz="4000" dirty="0"/>
              <a:t>The fields in a table depend on the key, the whole key, and nothing but the key.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741030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CDF9225-8A8E-4586-9BF3-648A908C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Database Normalization Steps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3D901D6F-9B17-4755-AA20-0517A4A5BE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3800" dirty="0"/>
              <a:t>1NF - Remove repeating groups</a:t>
            </a: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3800" dirty="0"/>
              <a:t>2NF - Remove fields dependent only on part of the key field (Applies to concatenated keys)</a:t>
            </a: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3800" dirty="0"/>
              <a:t>3NF - Remove fields dependent only on other fields in that table</a:t>
            </a:r>
          </a:p>
        </p:txBody>
      </p:sp>
    </p:spTree>
    <p:extLst>
      <p:ext uri="{BB962C8B-B14F-4D97-AF65-F5344CB8AC3E}">
        <p14:creationId xmlns:p14="http://schemas.microsoft.com/office/powerpoint/2010/main" val="12151099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8E45B4DD-7CBB-41FD-9067-3883A98EDA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Un-normalized</a:t>
            </a:r>
          </a:p>
        </p:txBody>
      </p:sp>
      <p:sp>
        <p:nvSpPr>
          <p:cNvPr id="79875" name="Rectangle 6">
            <a:extLst>
              <a:ext uri="{FF2B5EF4-FFF2-40B4-BE49-F238E27FC236}">
                <a16:creationId xmlns:a16="http://schemas.microsoft.com/office/drawing/2014/main" id="{1A293CCC-6084-4F36-8F83-4984C727B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200400"/>
            <a:ext cx="7315200" cy="1828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Order#</a:t>
            </a:r>
            <a:r>
              <a:rPr lang="en-US" altLang="en-US" sz="2800" b="1"/>
              <a:t>, Cust#, CustName, CustAddress,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 ( Product#, ProductName, Quantity,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 ProductPrice), OrderDate</a:t>
            </a:r>
          </a:p>
        </p:txBody>
      </p:sp>
      <p:sp>
        <p:nvSpPr>
          <p:cNvPr id="79876" name="Text Box 7">
            <a:extLst>
              <a:ext uri="{FF2B5EF4-FFF2-40B4-BE49-F238E27FC236}">
                <a16:creationId xmlns:a16="http://schemas.microsoft.com/office/drawing/2014/main" id="{F0047CC5-3F05-4965-831B-D3DC923B6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2057400"/>
            <a:ext cx="142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6738404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>
            <a:extLst>
              <a:ext uri="{FF2B5EF4-FFF2-40B4-BE49-F238E27FC236}">
                <a16:creationId xmlns:a16="http://schemas.microsoft.com/office/drawing/2014/main" id="{0BDF52D0-BA01-4F7C-A020-E2AA096F6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1979613"/>
            <a:ext cx="142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Order</a:t>
            </a:r>
          </a:p>
        </p:txBody>
      </p:sp>
      <p:sp>
        <p:nvSpPr>
          <p:cNvPr id="81923" name="Text Box 3">
            <a:extLst>
              <a:ext uri="{FF2B5EF4-FFF2-40B4-BE49-F238E27FC236}">
                <a16:creationId xmlns:a16="http://schemas.microsoft.com/office/drawing/2014/main" id="{F6D26AB6-1AB0-4E74-8CFF-A428A6651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75" y="3960813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Line item</a:t>
            </a:r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39879252-1D94-49FF-952A-4EA4F459F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590800"/>
            <a:ext cx="72390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Order#</a:t>
            </a:r>
            <a:r>
              <a:rPr lang="en-US" altLang="en-US" sz="2800" b="1"/>
              <a:t>, Cust#, CustName, CustAddress,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 OrderDate</a:t>
            </a:r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E4514D8F-8563-4D3D-A8F7-4FD62DEE0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648200"/>
            <a:ext cx="72390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/>
              <a:t>Order#, Product#</a:t>
            </a:r>
            <a:r>
              <a:rPr lang="en-US" altLang="en-US" sz="2800" b="1"/>
              <a:t>, ProductName, Quantity,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ProductPrice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519F81B5-07AB-4621-A513-9031DA057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Normal Form (1NF)</a:t>
            </a:r>
          </a:p>
        </p:txBody>
      </p:sp>
    </p:spTree>
    <p:extLst>
      <p:ext uri="{BB962C8B-B14F-4D97-AF65-F5344CB8AC3E}">
        <p14:creationId xmlns:p14="http://schemas.microsoft.com/office/powerpoint/2010/main" val="158364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6DD2AA0-CD1D-4E82-8F24-8BEB942F6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Relational Database Benefits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7CD7CFC-2EC0-45B8-873A-835C374F3B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19085"/>
            <a:ext cx="8382000" cy="4348316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altLang="en-US" sz="3600" dirty="0"/>
              <a:t>Ensures data integrity and referential integrity</a:t>
            </a:r>
          </a:p>
          <a:p>
            <a:pPr marL="914400" lvl="2" indent="-457200">
              <a:lnSpc>
                <a:spcPct val="130000"/>
              </a:lnSpc>
            </a:pPr>
            <a:r>
              <a:rPr lang="en-US" altLang="en-US" sz="3200" dirty="0">
                <a:ea typeface="+mn-ea"/>
                <a:cs typeface="+mn-cs"/>
              </a:rPr>
              <a:t>Adding, deleting, updating records</a:t>
            </a:r>
          </a:p>
          <a:p>
            <a:pPr>
              <a:lnSpc>
                <a:spcPct val="130000"/>
              </a:lnSpc>
            </a:pPr>
            <a:r>
              <a:rPr lang="en-US" altLang="en-US" sz="3600" dirty="0"/>
              <a:t>Powerful to use</a:t>
            </a:r>
          </a:p>
        </p:txBody>
      </p:sp>
    </p:spTree>
    <p:extLst>
      <p:ext uri="{BB962C8B-B14F-4D97-AF65-F5344CB8AC3E}">
        <p14:creationId xmlns:p14="http://schemas.microsoft.com/office/powerpoint/2010/main" val="35197953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ADC425C6-BB83-40DD-9D32-442A54DFD0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 Normal Form (2NF)</a:t>
            </a:r>
          </a:p>
        </p:txBody>
      </p:sp>
      <p:sp>
        <p:nvSpPr>
          <p:cNvPr id="83971" name="Text Box 3">
            <a:extLst>
              <a:ext uri="{FF2B5EF4-FFF2-40B4-BE49-F238E27FC236}">
                <a16:creationId xmlns:a16="http://schemas.microsoft.com/office/drawing/2014/main" id="{80EC763A-0816-4DF7-A87D-A8E352552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79613"/>
            <a:ext cx="2190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Line item</a:t>
            </a:r>
          </a:p>
        </p:txBody>
      </p:sp>
      <p:sp>
        <p:nvSpPr>
          <p:cNvPr id="83972" name="Text Box 4">
            <a:extLst>
              <a:ext uri="{FF2B5EF4-FFF2-40B4-BE49-F238E27FC236}">
                <a16:creationId xmlns:a16="http://schemas.microsoft.com/office/drawing/2014/main" id="{AB302EFB-A8E9-477F-8F59-69C905178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84613"/>
            <a:ext cx="1911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Product</a:t>
            </a:r>
          </a:p>
        </p:txBody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29716B22-AC8B-457B-88DA-55BAD08C0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590800"/>
            <a:ext cx="73152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 </a:t>
            </a:r>
            <a:r>
              <a:rPr lang="en-US" altLang="en-US" sz="2800" b="1" u="sng"/>
              <a:t>Order#, Product#</a:t>
            </a:r>
            <a:r>
              <a:rPr lang="en-US" altLang="en-US" sz="2800" b="1"/>
              <a:t>, Quantity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CED5CE97-BE10-4FA2-9572-D5FE710E9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495800"/>
            <a:ext cx="73152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/>
              <a:t>Product#</a:t>
            </a:r>
            <a:r>
              <a:rPr lang="en-US" altLang="en-US" sz="2800" b="1"/>
              <a:t>, ProductName, ProductPrice</a:t>
            </a:r>
          </a:p>
        </p:txBody>
      </p:sp>
    </p:spTree>
    <p:extLst>
      <p:ext uri="{BB962C8B-B14F-4D97-AF65-F5344CB8AC3E}">
        <p14:creationId xmlns:p14="http://schemas.microsoft.com/office/powerpoint/2010/main" val="32617413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BBC6D6F0-5625-45B9-91D3-B0CFD76DDB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Third Normal Form (3NF)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7EC6D0DC-A5AF-437C-93B5-056E1CBA9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79613"/>
            <a:ext cx="1428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Order</a:t>
            </a:r>
          </a:p>
        </p:txBody>
      </p:sp>
      <p:sp>
        <p:nvSpPr>
          <p:cNvPr id="86020" name="Text Box 4">
            <a:extLst>
              <a:ext uri="{FF2B5EF4-FFF2-40B4-BE49-F238E27FC236}">
                <a16:creationId xmlns:a16="http://schemas.microsoft.com/office/drawing/2014/main" id="{4D7B111C-9E13-42D1-BC90-62EC9CE56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84613"/>
            <a:ext cx="2317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/>
              <a:t>Customer</a:t>
            </a:r>
          </a:p>
        </p:txBody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64317473-354E-4151-A85A-E3B7A76F3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495800"/>
            <a:ext cx="72390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/>
              <a:t>Cust#</a:t>
            </a:r>
            <a:r>
              <a:rPr lang="en-US" altLang="en-US" sz="2800" b="1"/>
              <a:t>, CustName, CustAddress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3FEE13C4-F52B-45C1-B049-0D0165876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590800"/>
            <a:ext cx="7239000" cy="1295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/>
              <a:t>Order#</a:t>
            </a:r>
            <a:r>
              <a:rPr lang="en-US" altLang="en-US" sz="2800" b="1"/>
              <a:t>, Cust#, OrderDate</a:t>
            </a:r>
          </a:p>
        </p:txBody>
      </p:sp>
    </p:spTree>
    <p:extLst>
      <p:ext uri="{BB962C8B-B14F-4D97-AF65-F5344CB8AC3E}">
        <p14:creationId xmlns:p14="http://schemas.microsoft.com/office/powerpoint/2010/main" val="351214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7595F51F-E908-4146-8CB2-74027A9D5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1148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altLang="en-US" sz="3600" dirty="0"/>
              <a:t>You must become a business expert</a:t>
            </a:r>
          </a:p>
          <a:p>
            <a:pPr>
              <a:lnSpc>
                <a:spcPct val="115000"/>
              </a:lnSpc>
            </a:pPr>
            <a:r>
              <a:rPr lang="en-US" altLang="en-US" sz="3600" dirty="0"/>
              <a:t>Poor relational database design leads to system failure</a:t>
            </a:r>
          </a:p>
          <a:p>
            <a:pPr>
              <a:lnSpc>
                <a:spcPct val="115000"/>
              </a:lnSpc>
            </a:pPr>
            <a:r>
              <a:rPr lang="en-US" altLang="en-US" sz="3600" dirty="0"/>
              <a:t>Proper design accurately reflects the organization’s business rules</a:t>
            </a:r>
          </a:p>
          <a:p>
            <a:pPr>
              <a:lnSpc>
                <a:spcPct val="115000"/>
              </a:lnSpc>
            </a:pPr>
            <a:r>
              <a:rPr lang="en-US" altLang="en-US" sz="3600" dirty="0"/>
              <a:t>Relational database design is both an art and science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E727E9-CFCD-4AFD-B954-6085081A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Database Design Principles</a:t>
            </a:r>
          </a:p>
        </p:txBody>
      </p:sp>
    </p:spTree>
    <p:extLst>
      <p:ext uri="{BB962C8B-B14F-4D97-AF65-F5344CB8AC3E}">
        <p14:creationId xmlns:p14="http://schemas.microsoft.com/office/powerpoint/2010/main" val="401336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F58B2269-2006-49BC-9174-B8578CE45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44445"/>
            <a:ext cx="8229600" cy="41467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Diagramming tool used to design a relational database – analogous to a “blueprint” for databases.  Used by designers to:</a:t>
            </a:r>
          </a:p>
          <a:p>
            <a:pPr lvl="1">
              <a:lnSpc>
                <a:spcPct val="120000"/>
              </a:lnSpc>
            </a:pPr>
            <a:r>
              <a:rPr lang="en-US" altLang="en-US" sz="3200" dirty="0"/>
              <a:t>Organize relational design on “paper”</a:t>
            </a:r>
          </a:p>
          <a:p>
            <a:pPr lvl="1">
              <a:lnSpc>
                <a:spcPct val="120000"/>
              </a:lnSpc>
            </a:pPr>
            <a:r>
              <a:rPr lang="en-US" altLang="en-US" sz="3200" dirty="0"/>
              <a:t>Communicate design to end users and business experts for verification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41C0134B-4CFF-4A8E-A643-872E86FA9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/>
              <a:t>Entity Relationship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39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26FCED2E-8084-4017-BC8F-8F46D88275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78077"/>
            <a:ext cx="8229600" cy="421312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If designed properly, an ERD will accurately reflect the business rules of the organization.  It will become a visual illustration of the organization’s business rules.  Therefore, a database is just a reflection of these business rules.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B947F2-5670-409D-8646-6D578241F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Entity Relationship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3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D88A14C-A5AC-4573-AC99-48A5C0ED1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Entity Relationship Diagrams</a:t>
            </a:r>
            <a:endParaRPr lang="en-US" altLang="en-US" sz="5400" dirty="0"/>
          </a:p>
        </p:txBody>
      </p:sp>
      <p:pic>
        <p:nvPicPr>
          <p:cNvPr id="18435" name="Picture 3" descr="Sample entity relationship diagram with the following entities.  Vendor and Item connected with a many to many relationship.  Item and Order connected with a many to many relationship.  Order connected to statement with a one to many relationship.  Order connected to Job with a one to many relationship.  Job and Customer connected with a many to many relationship.">
            <a:extLst>
              <a:ext uri="{FF2B5EF4-FFF2-40B4-BE49-F238E27FC236}">
                <a16:creationId xmlns:a16="http://schemas.microsoft.com/office/drawing/2014/main" id="{934BF41C-0543-4C7B-9C2C-280CCC7366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69" y="1710813"/>
            <a:ext cx="8822595" cy="407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68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>
            <a:extLst>
              <a:ext uri="{FF2B5EF4-FFF2-40B4-BE49-F238E27FC236}">
                <a16:creationId xmlns:a16="http://schemas.microsoft.com/office/drawing/2014/main" id="{7D3CC4D0-E5FD-4F35-90F3-F824045F9A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11710"/>
            <a:ext cx="8229600" cy="427949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3600" dirty="0"/>
              <a:t>Entity - Something general about which data is kept</a:t>
            </a:r>
          </a:p>
          <a:p>
            <a:pPr>
              <a:lnSpc>
                <a:spcPct val="110000"/>
              </a:lnSpc>
            </a:pPr>
            <a:r>
              <a:rPr lang="en-US" altLang="en-US" sz="3600" dirty="0"/>
              <a:t>Attribute - Descriptive value associated with an entity</a:t>
            </a:r>
          </a:p>
          <a:p>
            <a:pPr>
              <a:lnSpc>
                <a:spcPct val="110000"/>
              </a:lnSpc>
            </a:pPr>
            <a:r>
              <a:rPr lang="en-US" altLang="en-US" sz="3600" dirty="0"/>
              <a:t>Key Attribute - Attribute(s) that uniquely identify an entity</a:t>
            </a: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dirty="0"/>
              <a:t>Customer entity has name, address, fax number and phone number attributes</a:t>
            </a:r>
            <a:endParaRPr lang="en-US" alt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22CC0B-3196-4BAF-AF16-2B8B2198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Entity Relationship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4664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1297</Words>
  <Application>Microsoft Office PowerPoint</Application>
  <PresentationFormat>On-screen Show (4:3)</PresentationFormat>
  <Paragraphs>337</Paragraphs>
  <Slides>41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Monotype Sorts</vt:lpstr>
      <vt:lpstr>Times New Roman</vt:lpstr>
      <vt:lpstr>Wingdings</vt:lpstr>
      <vt:lpstr>Blank Presentation</vt:lpstr>
      <vt:lpstr>Intro to MIS - MGS351</vt:lpstr>
      <vt:lpstr>Overview</vt:lpstr>
      <vt:lpstr>Relational Databases</vt:lpstr>
      <vt:lpstr>Relational Database Benefits</vt:lpstr>
      <vt:lpstr>General Database Design Principles</vt:lpstr>
      <vt:lpstr>Entity Relationship Diagrams</vt:lpstr>
      <vt:lpstr>Entity Relationship Diagrams</vt:lpstr>
      <vt:lpstr>Entity Relationship Diagrams</vt:lpstr>
      <vt:lpstr>Entity Relationship Diagrams</vt:lpstr>
      <vt:lpstr>Entity Relationship Diagrams</vt:lpstr>
      <vt:lpstr>One-to-One Relationship (1:1)</vt:lpstr>
      <vt:lpstr>One-to-Many Relationship (1:N)</vt:lpstr>
      <vt:lpstr>Many-to-Many Relationship (M:N)</vt:lpstr>
      <vt:lpstr>Multiple Relationships</vt:lpstr>
      <vt:lpstr>Multiple Relationships</vt:lpstr>
      <vt:lpstr>ERD Reminders</vt:lpstr>
      <vt:lpstr>Transforming ERD to Tables</vt:lpstr>
      <vt:lpstr>Transforming ERD to Tables</vt:lpstr>
      <vt:lpstr>Transforming ERD to Tables – N:M Detailed Steps</vt:lpstr>
      <vt:lpstr>Transforming ERD to Tables – 1:1</vt:lpstr>
      <vt:lpstr>Transforming ERD to Tables – 1:N</vt:lpstr>
      <vt:lpstr>Transforming ERD to Tables – N:M (Before)</vt:lpstr>
      <vt:lpstr>Transforming ERD to Tables – N:M (After)</vt:lpstr>
      <vt:lpstr>Transforming ERD to Tables – N:M (After)</vt:lpstr>
      <vt:lpstr>Transforming ERD to Tables – N:M (After)</vt:lpstr>
      <vt:lpstr>Transforming ERD to Tables – N:M (After)</vt:lpstr>
      <vt:lpstr>Transforming ERD to Tables – N:M (After)</vt:lpstr>
      <vt:lpstr>Transforming ERD to Tables – N:M (After)</vt:lpstr>
      <vt:lpstr>Determining Relationships</vt:lpstr>
      <vt:lpstr>Determining Relationships</vt:lpstr>
      <vt:lpstr>Determining Relationships</vt:lpstr>
      <vt:lpstr>Determining Relationships</vt:lpstr>
      <vt:lpstr>Database Normalization</vt:lpstr>
      <vt:lpstr>Un-normalized Example</vt:lpstr>
      <vt:lpstr>Normalized Example</vt:lpstr>
      <vt:lpstr>Database Normalization Goal</vt:lpstr>
      <vt:lpstr>Database Normalization Steps</vt:lpstr>
      <vt:lpstr>Un-normalized</vt:lpstr>
      <vt:lpstr>First Normal Form (1NF)</vt:lpstr>
      <vt:lpstr>Second Normal Form (2NF)</vt:lpstr>
      <vt:lpstr>Third Normal Form (3NF)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2026-03-03T04:51:42Z</dcterms:modified>
</cp:coreProperties>
</file>