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6"/>
  </p:notesMasterIdLst>
  <p:handoutMasterIdLst>
    <p:handoutMasterId r:id="rId37"/>
  </p:handoutMasterIdLst>
  <p:sldIdLst>
    <p:sldId id="619" r:id="rId2"/>
    <p:sldId id="652" r:id="rId3"/>
    <p:sldId id="653" r:id="rId4"/>
    <p:sldId id="654" r:id="rId5"/>
    <p:sldId id="655" r:id="rId6"/>
    <p:sldId id="656" r:id="rId7"/>
    <p:sldId id="657" r:id="rId8"/>
    <p:sldId id="658" r:id="rId9"/>
    <p:sldId id="659" r:id="rId10"/>
    <p:sldId id="660" r:id="rId11"/>
    <p:sldId id="661" r:id="rId12"/>
    <p:sldId id="662" r:id="rId13"/>
    <p:sldId id="663" r:id="rId14"/>
    <p:sldId id="664" r:id="rId15"/>
    <p:sldId id="665" r:id="rId16"/>
    <p:sldId id="666" r:id="rId17"/>
    <p:sldId id="667" r:id="rId18"/>
    <p:sldId id="668" r:id="rId19"/>
    <p:sldId id="669" r:id="rId20"/>
    <p:sldId id="670" r:id="rId21"/>
    <p:sldId id="700" r:id="rId22"/>
    <p:sldId id="672" r:id="rId23"/>
    <p:sldId id="673" r:id="rId24"/>
    <p:sldId id="699" r:id="rId25"/>
    <p:sldId id="674" r:id="rId26"/>
    <p:sldId id="675" r:id="rId27"/>
    <p:sldId id="676" r:id="rId28"/>
    <p:sldId id="677" r:id="rId29"/>
    <p:sldId id="678" r:id="rId30"/>
    <p:sldId id="679" r:id="rId31"/>
    <p:sldId id="680" r:id="rId32"/>
    <p:sldId id="681" r:id="rId33"/>
    <p:sldId id="682" r:id="rId34"/>
    <p:sldId id="698" r:id="rId35"/>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008080"/>
    <a:srgbClr val="66CCFF"/>
    <a:srgbClr val="66FFCC"/>
    <a:srgbClr val="CCFFFF"/>
    <a:srgbClr val="FF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61279" autoAdjust="0"/>
  </p:normalViewPr>
  <p:slideViewPr>
    <p:cSldViewPr snapToGrid="0">
      <p:cViewPr varScale="1">
        <p:scale>
          <a:sx n="76" d="100"/>
          <a:sy n="76" d="100"/>
        </p:scale>
        <p:origin x="2556" y="90"/>
      </p:cViewPr>
      <p:guideLst>
        <p:guide orient="horz" pos="216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3" d="100"/>
          <a:sy n="103" d="100"/>
        </p:scale>
        <p:origin x="-2514" y="-84"/>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680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680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8E90B2-7FC4-4896-8617-23D9992C46FC}" type="slidenum">
              <a:rPr lang="en-US"/>
              <a:pPr>
                <a:defRPr/>
              </a:pPr>
              <a:t>‹#›</a:t>
            </a:fld>
            <a:endParaRPr lang="en-US"/>
          </a:p>
        </p:txBody>
      </p:sp>
    </p:spTree>
    <p:extLst>
      <p:ext uri="{BB962C8B-B14F-4D97-AF65-F5344CB8AC3E}">
        <p14:creationId xmlns:p14="http://schemas.microsoft.com/office/powerpoint/2010/main" val="317564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12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7475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12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6BCFC9-3494-43C9-BDC6-E2B0004A9C42}" type="slidenum">
              <a:rPr lang="en-US" altLang="en-US"/>
              <a:pPr>
                <a:defRPr/>
              </a:pPr>
              <a:t>‹#›</a:t>
            </a:fld>
            <a:endParaRPr lang="en-US" altLang="en-US"/>
          </a:p>
        </p:txBody>
      </p:sp>
    </p:spTree>
    <p:extLst>
      <p:ext uri="{BB962C8B-B14F-4D97-AF65-F5344CB8AC3E}">
        <p14:creationId xmlns:p14="http://schemas.microsoft.com/office/powerpoint/2010/main" val="194275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4017898B-A80B-452D-A283-CEE48A1EA7E2}" type="slidenum">
              <a:rPr lang="en-US" smtClean="0">
                <a:latin typeface="Arial" pitchFamily="34" charset="0"/>
              </a:rPr>
              <a:pPr/>
              <a:t>1</a:t>
            </a:fld>
            <a:endParaRPr lang="en-US">
              <a:latin typeface="Arial" pitchFamily="34" charset="0"/>
            </a:endParaRPr>
          </a:p>
        </p:txBody>
      </p:sp>
    </p:spTree>
    <p:extLst>
      <p:ext uri="{BB962C8B-B14F-4D97-AF65-F5344CB8AC3E}">
        <p14:creationId xmlns:p14="http://schemas.microsoft.com/office/powerpoint/2010/main" val="203284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8FFE50C7-2240-46FF-887A-7434EDC26792}" type="slidenum">
              <a:rPr lang="en-US" altLang="en-US" sz="1200" smtClean="0"/>
              <a:pPr/>
              <a:t>10</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4163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A01D49FA-4CBC-46E2-91F4-42E4D490E77D}" type="slidenum">
              <a:rPr lang="en-US" altLang="en-US" sz="1200" smtClean="0"/>
              <a:pPr/>
              <a:t>11</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1141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5E76BA84-5E7E-4588-9352-6F2CB7C38EE6}" type="slidenum">
              <a:rPr lang="en-US" altLang="en-US" sz="1200" smtClean="0"/>
              <a:pPr/>
              <a:t>12</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5234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66FD7528-044A-43D2-8D65-069B011247A2}" type="slidenum">
              <a:rPr lang="en-US" altLang="en-US" sz="1200" smtClean="0"/>
              <a:pPr/>
              <a:t>13</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50098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1D7E512B-C6FE-4306-9BB7-0D31C528072B}" type="slidenum">
              <a:rPr lang="en-US" altLang="en-US" sz="1200" smtClean="0"/>
              <a:pPr/>
              <a:t>14</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29504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F2FD346D-641D-4FA9-87E2-6B595125BC18}" type="slidenum">
              <a:rPr lang="en-US" altLang="en-US" sz="1200" smtClean="0"/>
              <a:pPr/>
              <a:t>15</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29684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1FDABEE8-2C79-4DBE-8B02-AADA6EAE9FD0}" type="slidenum">
              <a:rPr lang="en-US" altLang="en-US" sz="1200" smtClean="0"/>
              <a:pPr/>
              <a:t>16</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0698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2E744AD4-1652-4320-BD02-E7AAE71CABC0}" type="slidenum">
              <a:rPr lang="en-US" altLang="en-US" sz="1200" smtClean="0"/>
              <a:pPr/>
              <a:t>17</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77836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10E787EF-1CC5-4E54-B3C9-4E1AB94257A5}" type="slidenum">
              <a:rPr lang="en-US" altLang="en-US" sz="1200" smtClean="0"/>
              <a:pPr/>
              <a:t>18</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46324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FCB22DD-36E4-4F57-AA7B-558B838481B3}" type="slidenum">
              <a:rPr lang="en-US" altLang="en-US" sz="1200" smtClean="0"/>
              <a:pPr/>
              <a:t>19</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9050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7E5C90EF-19E8-4ADF-95A6-F0C792A0F1EC}" type="slidenum">
              <a:rPr lang="en-US" altLang="en-US" sz="1200" smtClean="0"/>
              <a:pPr/>
              <a:t>2</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6892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E9474739-BF48-4DF9-8F1B-D527AA2A4612}" type="slidenum">
              <a:rPr lang="en-US" altLang="en-US" sz="1200" smtClean="0"/>
              <a:pPr/>
              <a:t>20</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18808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10065C0B-5406-4BCA-A423-D09FA693178F}" type="slidenum">
              <a:rPr lang="en-US" altLang="en-US" sz="1200" smtClean="0"/>
              <a:pPr/>
              <a:t>21</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2889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2AA5D9D9-542F-45B0-8709-9E48A022D901}" type="slidenum">
              <a:rPr lang="en-US" altLang="en-US" sz="1200" smtClean="0"/>
              <a:pPr/>
              <a:t>22</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00486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32DF7360-5DDD-437F-B554-3E7402EE8564}" type="slidenum">
              <a:rPr lang="en-US" altLang="en-US" sz="1200" smtClean="0"/>
              <a:pPr/>
              <a:t>23</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3241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32DF7360-5DDD-437F-B554-3E7402EE8564}" type="slidenum">
              <a:rPr lang="en-US" altLang="en-US" sz="1200" smtClean="0"/>
              <a:pPr/>
              <a:t>24</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0131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99F0EA87-4140-4094-8825-725067B0C878}" type="slidenum">
              <a:rPr lang="en-US" altLang="en-US" sz="1200" smtClean="0"/>
              <a:pPr/>
              <a:t>25</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64249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7228EE99-CFA0-4822-833C-5638F98C08BA}" type="slidenum">
              <a:rPr lang="en-US" altLang="en-US" sz="1200" smtClean="0"/>
              <a:pPr/>
              <a:t>26</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7917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3654737E-2904-404B-92F4-64FD3B52F79B}" type="slidenum">
              <a:rPr lang="en-US" altLang="en-US" sz="1200" smtClean="0"/>
              <a:pPr/>
              <a:t>27</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75966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EFE61AC-89BA-4557-8C2C-E9DD0ADDDA4B}" type="slidenum">
              <a:rPr lang="en-US" altLang="en-US" sz="1200" smtClean="0"/>
              <a:pPr/>
              <a:t>28</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81738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7EF725FC-3A52-4643-9410-13BC0994CBCE}" type="slidenum">
              <a:rPr lang="en-US" altLang="en-US" sz="1200" smtClean="0"/>
              <a:pPr/>
              <a:t>29</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153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1AC81ED5-A5EE-4FA1-81BA-73F59508B565}" type="slidenum">
              <a:rPr lang="en-US" altLang="en-US" sz="1200" smtClean="0"/>
              <a:pPr/>
              <a:t>3</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52231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65D1274B-3E45-4374-9E5F-BC885C3E7423}" type="slidenum">
              <a:rPr lang="en-US" altLang="en-US" sz="1200" smtClean="0"/>
              <a:pPr/>
              <a:t>30</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12555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4A9076E-16D6-4191-8421-074FE437FE17}" type="slidenum">
              <a:rPr lang="en-US" altLang="en-US" sz="1200" smtClean="0"/>
              <a:pPr/>
              <a:t>31</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8235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02B26C55-D8EB-4B12-819F-5C62A0AFE8F2}" type="slidenum">
              <a:rPr lang="en-US" altLang="en-US" sz="1200" smtClean="0"/>
              <a:pPr/>
              <a:t>32</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16487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F3419C14-4090-491E-AB0D-41F144189305}" type="slidenum">
              <a:rPr lang="en-US" altLang="en-US" sz="1200" smtClean="0"/>
              <a:pPr/>
              <a:t>33</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95843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07BE6113-9106-422F-906E-A80CED22D510}" type="slidenum">
              <a:rPr lang="en-US" altLang="en-US" sz="1200" smtClean="0"/>
              <a:pPr/>
              <a:t>34</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7695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8A910F46-4C6D-420D-8C8B-28E44C289E9F}" type="slidenum">
              <a:rPr lang="en-US" altLang="en-US" sz="1200" smtClean="0"/>
              <a:pPr/>
              <a:t>4</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737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FF733ADD-7BFD-411E-9E19-4EA62D2BB0DF}" type="slidenum">
              <a:rPr lang="en-US" altLang="en-US" sz="1200" smtClean="0"/>
              <a:pPr/>
              <a:t>5</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0423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3FD521F8-5879-42D5-8C56-EAE8F93B7554}" type="slidenum">
              <a:rPr lang="en-US" altLang="en-US" sz="1200" smtClean="0"/>
              <a:pPr/>
              <a:t>6</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33060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10EC9875-BC79-46BE-8AF0-3A70CEAF058F}" type="slidenum">
              <a:rPr lang="en-US" altLang="en-US" sz="1200" smtClean="0"/>
              <a:pPr/>
              <a:t>7</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1202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BD5A9EC2-E49A-428D-A854-A99D9B0630E8}" type="slidenum">
              <a:rPr lang="en-US" altLang="en-US" sz="1200" smtClean="0"/>
              <a:pPr/>
              <a:t>8</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367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CD190E6-31A0-4E63-80EC-0D1BFA0ABCF4}" type="slidenum">
              <a:rPr lang="en-US" altLang="en-US" sz="1200" smtClean="0"/>
              <a:pPr/>
              <a:t>9</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7442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3FDFD3B-99A3-4DAE-9FE7-E6247F727FAC}" type="slidenum">
              <a:rPr lang="en-US" altLang="en-US"/>
              <a:pPr>
                <a:defRPr/>
              </a:pPr>
              <a:t>‹#›</a:t>
            </a:fld>
            <a:endParaRPr lang="en-US" altLang="en-US"/>
          </a:p>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F4A18791-FC75-44CA-945F-6E0C193E2DAB}" type="slidenum">
              <a:rPr lang="en-US" altLang="en-US"/>
              <a:pPr>
                <a:defRPr/>
              </a:pPr>
              <a:t>‹#›</a:t>
            </a:fld>
            <a:endParaRPr lang="en-US" altLang="en-US"/>
          </a:p>
          <a:p>
            <a:pPr>
              <a:defRPr/>
            </a:pPr>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8900"/>
            <a:ext cx="2076450" cy="622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88900"/>
            <a:ext cx="6076950" cy="622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A08D03CA-4B2F-4FB2-9C5F-D2D9B2D2647F}" type="slidenum">
              <a:rPr lang="en-US" altLang="en-US"/>
              <a:pPr>
                <a:defRPr/>
              </a:pPr>
              <a:t>‹#›</a:t>
            </a:fld>
            <a:endParaRPr lang="en-US" altLang="en-US"/>
          </a:p>
          <a:p>
            <a:pPr>
              <a:defRPr/>
            </a:pPr>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8900"/>
            <a:ext cx="8305800" cy="914400"/>
          </a:xfrm>
        </p:spPr>
        <p:txBody>
          <a:bodyPr/>
          <a:lstStyle/>
          <a:p>
            <a:r>
              <a:rPr lang="en-US"/>
              <a:t>Click to edit Master title style</a:t>
            </a:r>
          </a:p>
        </p:txBody>
      </p:sp>
      <p:sp>
        <p:nvSpPr>
          <p:cNvPr id="3" name="Text Placeholder 2"/>
          <p:cNvSpPr>
            <a:spLocks noGrp="1"/>
          </p:cNvSpPr>
          <p:nvPr>
            <p:ph type="body" sz="half" idx="1"/>
          </p:nvPr>
        </p:nvSpPr>
        <p:spPr>
          <a:xfrm>
            <a:off x="39370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0BEC39B-7CBB-44B4-B537-C4133E537E60}" type="slidenum">
              <a:rPr lang="en-US" altLang="en-US"/>
              <a:pPr>
                <a:defRPr/>
              </a:pPr>
              <a:t>‹#›</a:t>
            </a:fld>
            <a:endParaRPr lang="en-US" altLang="en-US"/>
          </a:p>
          <a:p>
            <a:pPr>
              <a:defRPr/>
            </a:pP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EA18B4B9-F708-4F6E-AED7-A0272BCD67B8}" type="slidenum">
              <a:rPr lang="en-US" altLang="en-US"/>
              <a:pPr>
                <a:defRPr/>
              </a:pPr>
              <a:t>‹#›</a:t>
            </a:fld>
            <a:endParaRPr lang="en-US" altLang="en-US"/>
          </a:p>
          <a:p>
            <a:pPr>
              <a:defRPr/>
            </a:pP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660FC66E-602B-49F2-A8F0-E3B10850C7F7}" type="slidenum">
              <a:rPr lang="en-US" altLang="en-US"/>
              <a:pPr>
                <a:defRPr/>
              </a:pPr>
              <a:t>‹#›</a:t>
            </a:fld>
            <a:endParaRPr lang="en-US" altLang="en-US"/>
          </a:p>
          <a:p>
            <a:pPr>
              <a:defRPr/>
            </a:pP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370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08D6C1C1-8414-4248-A471-6E7EDA6CA1CE}" type="slidenum">
              <a:rPr lang="en-US" altLang="en-US"/>
              <a:pPr>
                <a:defRPr/>
              </a:pPr>
              <a:t>‹#›</a:t>
            </a:fld>
            <a:endParaRPr lang="en-US" altLang="en-US"/>
          </a:p>
          <a:p>
            <a:pPr>
              <a:defRPr/>
            </a:pP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9E7B3C56-F787-447F-B464-8D7509A82BFE}" type="slidenum">
              <a:rPr lang="en-US" altLang="en-US"/>
              <a:pPr>
                <a:defRPr/>
              </a:pPr>
              <a:t>‹#›</a:t>
            </a:fld>
            <a:endParaRPr lang="en-US" altLang="en-US"/>
          </a:p>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8CE6381-5DF8-4387-997B-DB5B6D681A11}" type="slidenum">
              <a:rPr lang="en-US" altLang="en-US"/>
              <a:pPr>
                <a:defRPr/>
              </a:pPr>
              <a:t>‹#›</a:t>
            </a:fld>
            <a:endParaRPr lang="en-US" altLang="en-US"/>
          </a:p>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A8C3D30-F0FC-4D6E-A0BD-67F90ABE9A0A}" type="slidenum">
              <a:rPr lang="en-US" altLang="en-US"/>
              <a:pPr>
                <a:defRPr/>
              </a:pPr>
              <a:t>‹#›</a:t>
            </a:fld>
            <a:endParaRPr lang="en-US" altLang="en-US"/>
          </a:p>
          <a:p>
            <a:pPr>
              <a:defRPr/>
            </a:pP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7A8BC03F-1004-4240-9ACC-7AE767718500}" type="slidenum">
              <a:rPr lang="en-US" altLang="en-US"/>
              <a:pPr>
                <a:defRPr/>
              </a:pPr>
              <a:t>‹#›</a:t>
            </a:fld>
            <a:endParaRPr lang="en-US" altLang="en-US"/>
          </a:p>
          <a:p>
            <a:pPr>
              <a:defRPr/>
            </a:pP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3647E637-ADEF-4697-8E9A-BC30D72806C0}" type="slidenum">
              <a:rPr lang="en-US" altLang="en-US"/>
              <a:pPr>
                <a:defRPr/>
              </a:pPr>
              <a:t>‹#›</a:t>
            </a:fld>
            <a:endParaRPr lang="en-US" altLang="en-US"/>
          </a:p>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auto">
          <a:xfrm>
            <a:off x="0" y="0"/>
            <a:ext cx="9144000" cy="1206500"/>
          </a:xfrm>
          <a:prstGeom prst="rect">
            <a:avLst/>
          </a:prstGeom>
          <a:gradFill rotWithShape="0">
            <a:gsLst>
              <a:gs pos="0">
                <a:srgbClr val="333399"/>
              </a:gs>
              <a:gs pos="100000">
                <a:srgbClr val="333399">
                  <a:gamma/>
                  <a:shade val="0"/>
                  <a:invGamma/>
                </a:srgbClr>
              </a:gs>
            </a:gsLst>
            <a:lin ang="27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381000" y="88900"/>
            <a:ext cx="8305800" cy="914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br>
              <a:rPr lang="en-US" altLang="en-US"/>
            </a:br>
            <a:endParaRPr lang="en-US" altLang="en-US"/>
          </a:p>
        </p:txBody>
      </p:sp>
      <p:sp>
        <p:nvSpPr>
          <p:cNvPr id="1028" name="Rectangle 3"/>
          <p:cNvSpPr>
            <a:spLocks noGrp="1" noChangeArrowheads="1"/>
          </p:cNvSpPr>
          <p:nvPr>
            <p:ph type="body" idx="1"/>
          </p:nvPr>
        </p:nvSpPr>
        <p:spPr bwMode="auto">
          <a:xfrm>
            <a:off x="393700" y="1460500"/>
            <a:ext cx="82931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239000" y="59055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r>
              <a:rPr lang="en-US" altLang="en-US"/>
              <a:t>v.1 </a:t>
            </a:r>
          </a:p>
          <a:p>
            <a:pPr>
              <a:defRPr/>
            </a:pPr>
            <a:fld id="{8EF4F7DA-5373-4A24-B1F2-0D4307511018}" type="slidenum">
              <a:rPr lang="en-US" altLang="en-US"/>
              <a:pPr>
                <a:defRPr/>
              </a:pPr>
              <a:t>‹#›</a:t>
            </a:fld>
            <a:endParaRPr lang="en-US" altLang="en-US"/>
          </a:p>
          <a:p>
            <a:pPr>
              <a:defRPr/>
            </a:pPr>
            <a:endParaRPr lang="en-US" altLang="en-US"/>
          </a:p>
        </p:txBody>
      </p:sp>
      <p:sp>
        <p:nvSpPr>
          <p:cNvPr id="1075" name="Rectangle 51"/>
          <p:cNvSpPr>
            <a:spLocks noChangeArrowheads="1"/>
          </p:cNvSpPr>
          <p:nvPr/>
        </p:nvSpPr>
        <p:spPr bwMode="auto">
          <a:xfrm>
            <a:off x="0" y="1131888"/>
            <a:ext cx="9144000" cy="74612"/>
          </a:xfrm>
          <a:prstGeom prst="rect">
            <a:avLst/>
          </a:prstGeom>
          <a:gradFill rotWithShape="0">
            <a:gsLst>
              <a:gs pos="0">
                <a:schemeClr val="folHlink"/>
              </a:gs>
              <a:gs pos="100000">
                <a:schemeClr val="folHlink">
                  <a:gamma/>
                  <a:shade val="0"/>
                  <a:invGamma/>
                </a:schemeClr>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eaLnBrk="0" fontAlgn="base" hangingPunct="0">
        <a:spcBef>
          <a:spcPct val="0"/>
        </a:spcBef>
        <a:spcAft>
          <a:spcPct val="0"/>
        </a:spcAft>
        <a:defRPr sz="3200" b="1">
          <a:solidFill>
            <a:schemeClr val="bg1"/>
          </a:solidFill>
          <a:latin typeface="Arial" charset="0"/>
        </a:defRPr>
      </a:lvl6pPr>
      <a:lvl7pPr marL="914400" algn="l" rtl="0" eaLnBrk="0" fontAlgn="base" hangingPunct="0">
        <a:spcBef>
          <a:spcPct val="0"/>
        </a:spcBef>
        <a:spcAft>
          <a:spcPct val="0"/>
        </a:spcAft>
        <a:defRPr sz="3200" b="1">
          <a:solidFill>
            <a:schemeClr val="bg1"/>
          </a:solidFill>
          <a:latin typeface="Arial" charset="0"/>
        </a:defRPr>
      </a:lvl7pPr>
      <a:lvl8pPr marL="1371600" algn="l" rtl="0" eaLnBrk="0" fontAlgn="base" hangingPunct="0">
        <a:spcBef>
          <a:spcPct val="0"/>
        </a:spcBef>
        <a:spcAft>
          <a:spcPct val="0"/>
        </a:spcAft>
        <a:defRPr sz="3200" b="1">
          <a:solidFill>
            <a:schemeClr val="bg1"/>
          </a:solidFill>
          <a:latin typeface="Arial" charset="0"/>
        </a:defRPr>
      </a:lvl8pPr>
      <a:lvl9pPr marL="1828800" algn="l" rtl="0" eaLnBrk="0" fontAlgn="base" hangingPunct="0">
        <a:spcBef>
          <a:spcPct val="0"/>
        </a:spcBef>
        <a:spcAft>
          <a:spcPct val="0"/>
        </a:spcAft>
        <a:defRPr sz="3200" b="1">
          <a:solidFill>
            <a:schemeClr val="bg1"/>
          </a:solidFill>
          <a:latin typeface="Arial" charset="0"/>
        </a:defRPr>
      </a:lvl9pPr>
    </p:titleStyle>
    <p:bodyStyle>
      <a:lvl1pPr marL="457200" indent="-457200" algn="l" rtl="0" eaLnBrk="0" fontAlgn="base" hangingPunct="0">
        <a:spcBef>
          <a:spcPct val="10000"/>
        </a:spcBef>
        <a:spcAft>
          <a:spcPct val="0"/>
        </a:spcAft>
        <a:buClr>
          <a:schemeClr val="accent2"/>
        </a:buClr>
        <a:buSzPct val="75000"/>
        <a:buFont typeface="Wingdings" pitchFamily="2" charset="2"/>
        <a:buChar char="l"/>
        <a:defRPr sz="2800">
          <a:solidFill>
            <a:schemeClr val="tx1"/>
          </a:solidFill>
          <a:latin typeface="+mn-lt"/>
          <a:ea typeface="+mn-ea"/>
          <a:cs typeface="+mn-cs"/>
        </a:defRPr>
      </a:lvl1pPr>
      <a:lvl2pPr marL="9144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2pPr>
      <a:lvl3pPr marL="13716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3pPr>
      <a:lvl4pPr marL="18288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4pPr>
      <a:lvl5pPr marL="22860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5pPr>
      <a:lvl6pPr marL="27432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6pPr>
      <a:lvl7pPr marL="32004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7pPr>
      <a:lvl8pPr marL="36576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8pPr>
      <a:lvl9pPr marL="41148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knexcomputer.blogspot.com/" TargetMode="External"/><Relationship Id="rId7" Type="http://schemas.openxmlformats.org/officeDocument/2006/relationships/hyperlink" Target="http://acarol.woz.org/difference_engin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youtube.com/watch?v=GcDshWmhF4A&amp;NR=1&amp;feature=fvwp"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upload.wikimedia.org/wikipedia/commons/3/31/Victorydaf_21.jpg" TargetMode="External"/><Relationship Id="rId5" Type="http://schemas.openxmlformats.org/officeDocument/2006/relationships/image" Target="../media/image35.jpeg"/><Relationship Id="rId4" Type="http://schemas.openxmlformats.org/officeDocument/2006/relationships/hyperlink" Target="http://upload.wikimedia.org/wikipedia/commons/d/d8/DrehorgelLochkarte.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en.wikipedia.org/wiki/File:Arts_et_Metiers_Pascaline_dsc03869.jpg" TargetMode="External"/><Relationship Id="rId7" Type="http://schemas.openxmlformats.org/officeDocument/2006/relationships/hyperlink" Target="http://en.wikipedia.org/wiki/File:Arithmometer_Veuve_Payen.p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upload.wikimedia.org/wikipedia/commons/8/89/Curta_Mechanical_computer_img_1651.jpg"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www.computerhistory.org/babba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Intro to MIS - MGS351</a:t>
            </a:r>
          </a:p>
        </p:txBody>
      </p:sp>
      <p:sp>
        <p:nvSpPr>
          <p:cNvPr id="3075" name="Content Placeholder 2"/>
          <p:cNvSpPr>
            <a:spLocks noGrp="1"/>
          </p:cNvSpPr>
          <p:nvPr>
            <p:ph idx="1"/>
          </p:nvPr>
        </p:nvSpPr>
        <p:spPr/>
        <p:txBody>
          <a:bodyPr/>
          <a:lstStyle/>
          <a:p>
            <a:pPr algn="ctr" eaLnBrk="1" hangingPunct="1">
              <a:buFont typeface="Arial" pitchFamily="34" charset="0"/>
              <a:buNone/>
            </a:pPr>
            <a:endParaRPr lang="en-US" sz="3200" b="1" dirty="0"/>
          </a:p>
          <a:p>
            <a:pPr algn="ctr" eaLnBrk="1" hangingPunct="1">
              <a:buFont typeface="Arial" pitchFamily="34" charset="0"/>
              <a:buNone/>
            </a:pPr>
            <a:r>
              <a:rPr lang="en-US" sz="3600" dirty="0"/>
              <a:t>Computer Hardware</a:t>
            </a:r>
          </a:p>
          <a:p>
            <a:pPr algn="ctr" eaLnBrk="1" hangingPunct="1">
              <a:buFont typeface="Arial" pitchFamily="34" charset="0"/>
              <a:buNone/>
            </a:pPr>
            <a:endParaRPr lang="en-US" sz="3600" dirty="0"/>
          </a:p>
          <a:p>
            <a:pPr algn="ctr" eaLnBrk="1" hangingPunct="1">
              <a:buFont typeface="Arial" pitchFamily="34" charset="0"/>
              <a:buNone/>
            </a:pPr>
            <a:r>
              <a:rPr lang="en-US" sz="3600" dirty="0"/>
              <a:t>Chapter 2</a:t>
            </a:r>
          </a:p>
        </p:txBody>
      </p:sp>
    </p:spTree>
    <p:extLst>
      <p:ext uri="{BB962C8B-B14F-4D97-AF65-F5344CB8AC3E}">
        <p14:creationId xmlns:p14="http://schemas.microsoft.com/office/powerpoint/2010/main" val="4439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Can a Machine do Binary Math?</a:t>
            </a:r>
          </a:p>
        </p:txBody>
      </p:sp>
      <p:pic>
        <p:nvPicPr>
          <p:cNvPr id="22531" name="Picture 5" descr="http://serioussandbox.com/media/knexcomputer/photos/calculator_smal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057400"/>
            <a:ext cx="199548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http://woodgears.ca/marbleadd/marble_adde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057400"/>
            <a:ext cx="30480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Small picture of the difference engine.">
            <a:hlinkClick r:id="rId7" tooltip="Larger image of the Difference Engin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2768600"/>
            <a:ext cx="30527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02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Electricity and binary math?</a:t>
            </a:r>
          </a:p>
        </p:txBody>
      </p:sp>
      <p:sp>
        <p:nvSpPr>
          <p:cNvPr id="24579" name="Rectangle 3"/>
          <p:cNvSpPr>
            <a:spLocks noGrp="1" noChangeArrowheads="1"/>
          </p:cNvSpPr>
          <p:nvPr>
            <p:ph type="body" idx="1"/>
          </p:nvPr>
        </p:nvSpPr>
        <p:spPr>
          <a:xfrm>
            <a:off x="381000" y="1542197"/>
            <a:ext cx="8534400" cy="4325203"/>
          </a:xfrm>
        </p:spPr>
        <p:txBody>
          <a:bodyPr/>
          <a:lstStyle/>
          <a:p>
            <a:pPr>
              <a:lnSpc>
                <a:spcPct val="90000"/>
              </a:lnSpc>
            </a:pPr>
            <a:r>
              <a:rPr lang="en-US" altLang="en-US" sz="3600" dirty="0"/>
              <a:t>Series circuit</a:t>
            </a:r>
          </a:p>
          <a:p>
            <a:pPr>
              <a:lnSpc>
                <a:spcPct val="90000"/>
              </a:lnSpc>
            </a:pPr>
            <a:endParaRPr lang="en-US" altLang="en-US" sz="3600" dirty="0"/>
          </a:p>
          <a:p>
            <a:pPr>
              <a:lnSpc>
                <a:spcPct val="90000"/>
              </a:lnSpc>
            </a:pPr>
            <a:endParaRPr lang="en-US" altLang="en-US" sz="3600" dirty="0"/>
          </a:p>
          <a:p>
            <a:pPr>
              <a:lnSpc>
                <a:spcPct val="90000"/>
              </a:lnSpc>
            </a:pPr>
            <a:endParaRPr lang="en-US" altLang="en-US" sz="3600" dirty="0"/>
          </a:p>
        </p:txBody>
      </p:sp>
      <p:pic>
        <p:nvPicPr>
          <p:cNvPr id="24580" name="Picture 2" descr="Switches in seri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2362200"/>
            <a:ext cx="29337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914400" y="2514600"/>
          <a:ext cx="5181603" cy="1419225"/>
        </p:xfrm>
        <a:graphic>
          <a:graphicData uri="http://schemas.openxmlformats.org/drawingml/2006/table">
            <a:tbl>
              <a:tblPr/>
              <a:tblGrid>
                <a:gridCol w="740229">
                  <a:extLst>
                    <a:ext uri="{9D8B030D-6E8A-4147-A177-3AD203B41FA5}">
                      <a16:colId xmlns:a16="http://schemas.microsoft.com/office/drawing/2014/main" val="20000"/>
                    </a:ext>
                  </a:extLst>
                </a:gridCol>
                <a:gridCol w="740229">
                  <a:extLst>
                    <a:ext uri="{9D8B030D-6E8A-4147-A177-3AD203B41FA5}">
                      <a16:colId xmlns:a16="http://schemas.microsoft.com/office/drawing/2014/main" val="20001"/>
                    </a:ext>
                  </a:extLst>
                </a:gridCol>
                <a:gridCol w="740229">
                  <a:extLst>
                    <a:ext uri="{9D8B030D-6E8A-4147-A177-3AD203B41FA5}">
                      <a16:colId xmlns:a16="http://schemas.microsoft.com/office/drawing/2014/main" val="20002"/>
                    </a:ext>
                  </a:extLst>
                </a:gridCol>
                <a:gridCol w="740229">
                  <a:extLst>
                    <a:ext uri="{9D8B030D-6E8A-4147-A177-3AD203B41FA5}">
                      <a16:colId xmlns:a16="http://schemas.microsoft.com/office/drawing/2014/main" val="20003"/>
                    </a:ext>
                  </a:extLst>
                </a:gridCol>
                <a:gridCol w="740229">
                  <a:extLst>
                    <a:ext uri="{9D8B030D-6E8A-4147-A177-3AD203B41FA5}">
                      <a16:colId xmlns:a16="http://schemas.microsoft.com/office/drawing/2014/main" val="20004"/>
                    </a:ext>
                  </a:extLst>
                </a:gridCol>
                <a:gridCol w="740229">
                  <a:extLst>
                    <a:ext uri="{9D8B030D-6E8A-4147-A177-3AD203B41FA5}">
                      <a16:colId xmlns:a16="http://schemas.microsoft.com/office/drawing/2014/main" val="20005"/>
                    </a:ext>
                  </a:extLst>
                </a:gridCol>
                <a:gridCol w="740229">
                  <a:extLst>
                    <a:ext uri="{9D8B030D-6E8A-4147-A177-3AD203B41FA5}">
                      <a16:colId xmlns:a16="http://schemas.microsoft.com/office/drawing/2014/main" val="20006"/>
                    </a:ext>
                  </a:extLst>
                </a:gridCol>
              </a:tblGrid>
              <a:tr h="274292">
                <a:tc>
                  <a:txBody>
                    <a:bodyPr/>
                    <a:lstStyle/>
                    <a:p>
                      <a:pPr algn="ctr" fontAlgn="b"/>
                      <a:r>
                        <a:rPr lang="en-US" sz="1800" b="1" i="0" u="none" strike="noStrike" dirty="0">
                          <a:solidFill>
                            <a:srgbClr val="000000"/>
                          </a:solidFill>
                          <a:latin typeface="Calibri"/>
                        </a:rPr>
                        <a:t>S1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S2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Result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latin typeface="Calibri"/>
                        </a:rPr>
                        <a:t>S1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S2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Result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1230">
                <a:tc>
                  <a:txBody>
                    <a:bodyPr/>
                    <a:lstStyle/>
                    <a:p>
                      <a:pPr algn="ctr" fontAlgn="b"/>
                      <a:r>
                        <a:rPr lang="en-US" sz="1800" b="0" i="0" u="none" strike="noStrike">
                          <a:solidFill>
                            <a:srgbClr val="000000"/>
                          </a:solidFill>
                          <a:latin typeface="Calibri"/>
                        </a:rPr>
                        <a:t>Open</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Open</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Not Lit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61230">
                <a:tc>
                  <a:txBody>
                    <a:bodyPr/>
                    <a:lstStyle/>
                    <a:p>
                      <a:pPr algn="ctr" fontAlgn="b"/>
                      <a:r>
                        <a:rPr lang="en-US" sz="1800" b="0" i="0" u="none" strike="noStrike">
                          <a:solidFill>
                            <a:srgbClr val="000000"/>
                          </a:solidFill>
                          <a:latin typeface="Calibri"/>
                        </a:rPr>
                        <a:t>Open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Closed</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Not Lit</a:t>
                      </a: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61230">
                <a:tc>
                  <a:txBody>
                    <a:bodyPr/>
                    <a:lstStyle/>
                    <a:p>
                      <a:pPr algn="ctr" fontAlgn="b"/>
                      <a:r>
                        <a:rPr lang="en-US" sz="1800" b="0" i="0" u="none" strike="noStrike">
                          <a:solidFill>
                            <a:srgbClr val="000000"/>
                          </a:solidFill>
                          <a:latin typeface="Calibri"/>
                        </a:rPr>
                        <a:t>Closed</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Open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Not Lit</a:t>
                      </a: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61230">
                <a:tc>
                  <a:txBody>
                    <a:bodyPr/>
                    <a:lstStyle/>
                    <a:p>
                      <a:pPr algn="ctr" fontAlgn="b"/>
                      <a:r>
                        <a:rPr lang="en-US" sz="1800" b="0" i="0" u="none" strike="noStrike">
                          <a:solidFill>
                            <a:srgbClr val="000000"/>
                          </a:solidFill>
                          <a:latin typeface="Calibri"/>
                        </a:rPr>
                        <a:t>Closed</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Closed</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Lit</a:t>
                      </a: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nvGraphicFramePr>
        <p:xfrm>
          <a:off x="1066800" y="4572000"/>
          <a:ext cx="3048001" cy="1143000"/>
        </p:xfrm>
        <a:graphic>
          <a:graphicData uri="http://schemas.openxmlformats.org/drawingml/2006/table">
            <a:tbl>
              <a:tblPr/>
              <a:tblGrid>
                <a:gridCol w="1163247">
                  <a:extLst>
                    <a:ext uri="{9D8B030D-6E8A-4147-A177-3AD203B41FA5}">
                      <a16:colId xmlns:a16="http://schemas.microsoft.com/office/drawing/2014/main" val="20000"/>
                    </a:ext>
                  </a:extLst>
                </a:gridCol>
                <a:gridCol w="942377">
                  <a:extLst>
                    <a:ext uri="{9D8B030D-6E8A-4147-A177-3AD203B41FA5}">
                      <a16:colId xmlns:a16="http://schemas.microsoft.com/office/drawing/2014/main" val="20001"/>
                    </a:ext>
                  </a:extLst>
                </a:gridCol>
                <a:gridCol w="942377">
                  <a:extLst>
                    <a:ext uri="{9D8B030D-6E8A-4147-A177-3AD203B41FA5}">
                      <a16:colId xmlns:a16="http://schemas.microsoft.com/office/drawing/2014/main" val="20002"/>
                    </a:ext>
                  </a:extLst>
                </a:gridCol>
              </a:tblGrid>
              <a:tr h="393492">
                <a:tc>
                  <a:txBody>
                    <a:bodyPr/>
                    <a:lstStyle/>
                    <a:p>
                      <a:pPr algn="ctr" fontAlgn="b"/>
                      <a:r>
                        <a:rPr lang="en-US" sz="1800" b="1" i="0" u="none" strike="noStrike" dirty="0">
                          <a:solidFill>
                            <a:srgbClr val="000000"/>
                          </a:solidFill>
                          <a:latin typeface="Calibri"/>
                        </a:rPr>
                        <a:t>Series/AND</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54">
                <a:tc>
                  <a:txBody>
                    <a:bodyPr/>
                    <a:lstStyle/>
                    <a:p>
                      <a:pPr algn="ctr" fontAlgn="b"/>
                      <a:r>
                        <a:rPr lang="en-US" sz="1800" b="1" i="0" u="none" strike="noStrike" dirty="0">
                          <a:solidFill>
                            <a:srgbClr val="000000"/>
                          </a:solidFill>
                          <a:latin typeface="Calibri"/>
                        </a:rPr>
                        <a:t>0</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74754">
                <a:tc>
                  <a:txBody>
                    <a:bodyPr/>
                    <a:lstStyle/>
                    <a:p>
                      <a:pPr algn="ctr" fontAlgn="b"/>
                      <a:r>
                        <a:rPr lang="en-US" sz="1800" b="1" i="0" u="none" strike="noStrike">
                          <a:solidFill>
                            <a:srgbClr val="000000"/>
                          </a:solidFill>
                          <a:latin typeface="Calibri"/>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2190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Electricity and binary math?</a:t>
            </a:r>
          </a:p>
        </p:txBody>
      </p:sp>
      <p:sp>
        <p:nvSpPr>
          <p:cNvPr id="26627" name="Rectangle 3"/>
          <p:cNvSpPr>
            <a:spLocks noGrp="1" noChangeArrowheads="1"/>
          </p:cNvSpPr>
          <p:nvPr>
            <p:ph type="body" idx="1"/>
          </p:nvPr>
        </p:nvSpPr>
        <p:spPr>
          <a:xfrm>
            <a:off x="381000" y="1514901"/>
            <a:ext cx="8534400" cy="4352499"/>
          </a:xfrm>
        </p:spPr>
        <p:txBody>
          <a:bodyPr/>
          <a:lstStyle/>
          <a:p>
            <a:pPr>
              <a:lnSpc>
                <a:spcPct val="90000"/>
              </a:lnSpc>
            </a:pPr>
            <a:r>
              <a:rPr lang="en-US" altLang="en-US" sz="3600" dirty="0"/>
              <a:t>Parallel circuit</a:t>
            </a:r>
          </a:p>
          <a:p>
            <a:pPr>
              <a:lnSpc>
                <a:spcPct val="90000"/>
              </a:lnSpc>
            </a:pPr>
            <a:endParaRPr lang="en-US" altLang="en-US" sz="3600" dirty="0"/>
          </a:p>
          <a:p>
            <a:pPr>
              <a:lnSpc>
                <a:spcPct val="90000"/>
              </a:lnSpc>
            </a:pPr>
            <a:endParaRPr lang="en-US" altLang="en-US" sz="3600" dirty="0"/>
          </a:p>
          <a:p>
            <a:pPr>
              <a:lnSpc>
                <a:spcPct val="90000"/>
              </a:lnSpc>
            </a:pPr>
            <a:endParaRPr lang="en-US" altLang="en-US" sz="3600" dirty="0"/>
          </a:p>
        </p:txBody>
      </p:sp>
      <p:graphicFrame>
        <p:nvGraphicFramePr>
          <p:cNvPr id="7" name="Table 6"/>
          <p:cNvGraphicFramePr>
            <a:graphicFrameLocks noGrp="1"/>
          </p:cNvGraphicFramePr>
          <p:nvPr/>
        </p:nvGraphicFramePr>
        <p:xfrm>
          <a:off x="914400" y="2514600"/>
          <a:ext cx="5181603" cy="1419225"/>
        </p:xfrm>
        <a:graphic>
          <a:graphicData uri="http://schemas.openxmlformats.org/drawingml/2006/table">
            <a:tbl>
              <a:tblPr/>
              <a:tblGrid>
                <a:gridCol w="740229">
                  <a:extLst>
                    <a:ext uri="{9D8B030D-6E8A-4147-A177-3AD203B41FA5}">
                      <a16:colId xmlns:a16="http://schemas.microsoft.com/office/drawing/2014/main" val="20000"/>
                    </a:ext>
                  </a:extLst>
                </a:gridCol>
                <a:gridCol w="740229">
                  <a:extLst>
                    <a:ext uri="{9D8B030D-6E8A-4147-A177-3AD203B41FA5}">
                      <a16:colId xmlns:a16="http://schemas.microsoft.com/office/drawing/2014/main" val="20001"/>
                    </a:ext>
                  </a:extLst>
                </a:gridCol>
                <a:gridCol w="740229">
                  <a:extLst>
                    <a:ext uri="{9D8B030D-6E8A-4147-A177-3AD203B41FA5}">
                      <a16:colId xmlns:a16="http://schemas.microsoft.com/office/drawing/2014/main" val="20002"/>
                    </a:ext>
                  </a:extLst>
                </a:gridCol>
                <a:gridCol w="740229">
                  <a:extLst>
                    <a:ext uri="{9D8B030D-6E8A-4147-A177-3AD203B41FA5}">
                      <a16:colId xmlns:a16="http://schemas.microsoft.com/office/drawing/2014/main" val="20003"/>
                    </a:ext>
                  </a:extLst>
                </a:gridCol>
                <a:gridCol w="740229">
                  <a:extLst>
                    <a:ext uri="{9D8B030D-6E8A-4147-A177-3AD203B41FA5}">
                      <a16:colId xmlns:a16="http://schemas.microsoft.com/office/drawing/2014/main" val="20004"/>
                    </a:ext>
                  </a:extLst>
                </a:gridCol>
                <a:gridCol w="740229">
                  <a:extLst>
                    <a:ext uri="{9D8B030D-6E8A-4147-A177-3AD203B41FA5}">
                      <a16:colId xmlns:a16="http://schemas.microsoft.com/office/drawing/2014/main" val="20005"/>
                    </a:ext>
                  </a:extLst>
                </a:gridCol>
                <a:gridCol w="740229">
                  <a:extLst>
                    <a:ext uri="{9D8B030D-6E8A-4147-A177-3AD203B41FA5}">
                      <a16:colId xmlns:a16="http://schemas.microsoft.com/office/drawing/2014/main" val="20006"/>
                    </a:ext>
                  </a:extLst>
                </a:gridCol>
              </a:tblGrid>
              <a:tr h="274292">
                <a:tc>
                  <a:txBody>
                    <a:bodyPr/>
                    <a:lstStyle/>
                    <a:p>
                      <a:pPr algn="ctr" fontAlgn="b"/>
                      <a:r>
                        <a:rPr lang="en-US" sz="1800" b="1" i="0" u="none" strike="noStrike" dirty="0">
                          <a:solidFill>
                            <a:srgbClr val="000000"/>
                          </a:solidFill>
                          <a:latin typeface="Calibri"/>
                        </a:rPr>
                        <a:t>S1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S2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Result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latin typeface="Calibri"/>
                        </a:rPr>
                        <a:t>S1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S2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Result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1230">
                <a:tc>
                  <a:txBody>
                    <a:bodyPr/>
                    <a:lstStyle/>
                    <a:p>
                      <a:pPr algn="ctr" fontAlgn="b"/>
                      <a:r>
                        <a:rPr lang="en-US" sz="1800" b="0" i="0" u="none" strike="noStrike">
                          <a:solidFill>
                            <a:srgbClr val="000000"/>
                          </a:solidFill>
                          <a:latin typeface="Calibri"/>
                        </a:rPr>
                        <a:t>Open</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Open</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Not Lit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61230">
                <a:tc>
                  <a:txBody>
                    <a:bodyPr/>
                    <a:lstStyle/>
                    <a:p>
                      <a:pPr algn="ctr" fontAlgn="b"/>
                      <a:r>
                        <a:rPr lang="en-US" sz="1800" b="0" i="0" u="none" strike="noStrike">
                          <a:solidFill>
                            <a:srgbClr val="000000"/>
                          </a:solidFill>
                          <a:latin typeface="Calibri"/>
                        </a:rPr>
                        <a:t>Open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Closed</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Lit</a:t>
                      </a: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61230">
                <a:tc>
                  <a:txBody>
                    <a:bodyPr/>
                    <a:lstStyle/>
                    <a:p>
                      <a:pPr algn="ctr" fontAlgn="b"/>
                      <a:r>
                        <a:rPr lang="en-US" sz="1800" b="0" i="0" u="none" strike="noStrike">
                          <a:solidFill>
                            <a:srgbClr val="000000"/>
                          </a:solidFill>
                          <a:latin typeface="Calibri"/>
                        </a:rPr>
                        <a:t>Closed</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Open</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Lit</a:t>
                      </a: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61230">
                <a:tc>
                  <a:txBody>
                    <a:bodyPr/>
                    <a:lstStyle/>
                    <a:p>
                      <a:pPr algn="ctr" fontAlgn="b"/>
                      <a:r>
                        <a:rPr lang="en-US" sz="1800" b="0" i="0" u="none" strike="noStrike">
                          <a:solidFill>
                            <a:srgbClr val="000000"/>
                          </a:solidFill>
                          <a:latin typeface="Calibri"/>
                        </a:rPr>
                        <a:t>Closed</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Closed</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Lit</a:t>
                      </a: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nvGraphicFramePr>
        <p:xfrm>
          <a:off x="1066800" y="4572000"/>
          <a:ext cx="3048001" cy="1143000"/>
        </p:xfrm>
        <a:graphic>
          <a:graphicData uri="http://schemas.openxmlformats.org/drawingml/2006/table">
            <a:tbl>
              <a:tblPr/>
              <a:tblGrid>
                <a:gridCol w="1163247">
                  <a:extLst>
                    <a:ext uri="{9D8B030D-6E8A-4147-A177-3AD203B41FA5}">
                      <a16:colId xmlns:a16="http://schemas.microsoft.com/office/drawing/2014/main" val="20000"/>
                    </a:ext>
                  </a:extLst>
                </a:gridCol>
                <a:gridCol w="942377">
                  <a:extLst>
                    <a:ext uri="{9D8B030D-6E8A-4147-A177-3AD203B41FA5}">
                      <a16:colId xmlns:a16="http://schemas.microsoft.com/office/drawing/2014/main" val="20001"/>
                    </a:ext>
                  </a:extLst>
                </a:gridCol>
                <a:gridCol w="942377">
                  <a:extLst>
                    <a:ext uri="{9D8B030D-6E8A-4147-A177-3AD203B41FA5}">
                      <a16:colId xmlns:a16="http://schemas.microsoft.com/office/drawing/2014/main" val="20002"/>
                    </a:ext>
                  </a:extLst>
                </a:gridCol>
              </a:tblGrid>
              <a:tr h="393492">
                <a:tc>
                  <a:txBody>
                    <a:bodyPr/>
                    <a:lstStyle/>
                    <a:p>
                      <a:pPr algn="ctr" fontAlgn="b"/>
                      <a:r>
                        <a:rPr lang="en-US" sz="1800" b="1" i="0" u="none" strike="noStrike" dirty="0">
                          <a:solidFill>
                            <a:srgbClr val="000000"/>
                          </a:solidFill>
                          <a:latin typeface="Calibri"/>
                        </a:rPr>
                        <a:t>Parallel/OR</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54">
                <a:tc>
                  <a:txBody>
                    <a:bodyPr/>
                    <a:lstStyle/>
                    <a:p>
                      <a:pPr algn="ctr" fontAlgn="b"/>
                      <a:r>
                        <a:rPr lang="en-US" sz="1800" b="1" i="0" u="none" strike="noStrike" dirty="0">
                          <a:solidFill>
                            <a:srgbClr val="000000"/>
                          </a:solidFill>
                          <a:latin typeface="Calibri"/>
                        </a:rPr>
                        <a:t>0</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74754">
                <a:tc>
                  <a:txBody>
                    <a:bodyPr/>
                    <a:lstStyle/>
                    <a:p>
                      <a:pPr algn="ctr" fontAlgn="b"/>
                      <a:r>
                        <a:rPr lang="en-US" sz="1800" b="1" i="0" u="none" strike="noStrike">
                          <a:solidFill>
                            <a:srgbClr val="000000"/>
                          </a:solidFill>
                          <a:latin typeface="Calibri"/>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26678" name="Picture 4" descr="Switches in parall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2362200"/>
            <a:ext cx="29337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62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Binary Addition</a:t>
            </a:r>
          </a:p>
        </p:txBody>
      </p:sp>
      <p:sp>
        <p:nvSpPr>
          <p:cNvPr id="28675" name="Rectangle 3"/>
          <p:cNvSpPr>
            <a:spLocks noGrp="1" noChangeArrowheads="1"/>
          </p:cNvSpPr>
          <p:nvPr>
            <p:ph type="body" idx="1"/>
          </p:nvPr>
        </p:nvSpPr>
        <p:spPr>
          <a:xfrm>
            <a:off x="838200" y="1752600"/>
            <a:ext cx="8077200" cy="4495800"/>
          </a:xfrm>
        </p:spPr>
        <p:txBody>
          <a:bodyPr/>
          <a:lstStyle/>
          <a:p>
            <a:pPr>
              <a:lnSpc>
                <a:spcPct val="90000"/>
              </a:lnSpc>
            </a:pPr>
            <a:endParaRPr lang="en-US" altLang="en-US" sz="3600"/>
          </a:p>
          <a:p>
            <a:pPr>
              <a:lnSpc>
                <a:spcPct val="90000"/>
              </a:lnSpc>
            </a:pPr>
            <a:endParaRPr lang="en-US" altLang="en-US" sz="3600"/>
          </a:p>
          <a:p>
            <a:pPr>
              <a:lnSpc>
                <a:spcPct val="90000"/>
              </a:lnSpc>
            </a:pPr>
            <a:endParaRPr lang="en-US" altLang="en-US" sz="3600"/>
          </a:p>
        </p:txBody>
      </p:sp>
      <p:graphicFrame>
        <p:nvGraphicFramePr>
          <p:cNvPr id="8" name="Table 7"/>
          <p:cNvGraphicFramePr>
            <a:graphicFrameLocks noGrp="1"/>
          </p:cNvGraphicFramePr>
          <p:nvPr/>
        </p:nvGraphicFramePr>
        <p:xfrm>
          <a:off x="5105400" y="4360863"/>
          <a:ext cx="3048001" cy="1143000"/>
        </p:xfrm>
        <a:graphic>
          <a:graphicData uri="http://schemas.openxmlformats.org/drawingml/2006/table">
            <a:tbl>
              <a:tblPr/>
              <a:tblGrid>
                <a:gridCol w="1163247">
                  <a:extLst>
                    <a:ext uri="{9D8B030D-6E8A-4147-A177-3AD203B41FA5}">
                      <a16:colId xmlns:a16="http://schemas.microsoft.com/office/drawing/2014/main" val="20000"/>
                    </a:ext>
                  </a:extLst>
                </a:gridCol>
                <a:gridCol w="942377">
                  <a:extLst>
                    <a:ext uri="{9D8B030D-6E8A-4147-A177-3AD203B41FA5}">
                      <a16:colId xmlns:a16="http://schemas.microsoft.com/office/drawing/2014/main" val="20001"/>
                    </a:ext>
                  </a:extLst>
                </a:gridCol>
                <a:gridCol w="942377">
                  <a:extLst>
                    <a:ext uri="{9D8B030D-6E8A-4147-A177-3AD203B41FA5}">
                      <a16:colId xmlns:a16="http://schemas.microsoft.com/office/drawing/2014/main" val="20002"/>
                    </a:ext>
                  </a:extLst>
                </a:gridCol>
              </a:tblGrid>
              <a:tr h="393492">
                <a:tc>
                  <a:txBody>
                    <a:bodyPr/>
                    <a:lstStyle/>
                    <a:p>
                      <a:pPr algn="ctr" fontAlgn="b"/>
                      <a:r>
                        <a:rPr lang="en-US" sz="1800" b="1" i="0" u="none" strike="noStrike" dirty="0">
                          <a:solidFill>
                            <a:srgbClr val="000000"/>
                          </a:solidFill>
                          <a:latin typeface="Calibri"/>
                        </a:rPr>
                        <a:t>SUM</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54">
                <a:tc>
                  <a:txBody>
                    <a:bodyPr/>
                    <a:lstStyle/>
                    <a:p>
                      <a:pPr algn="ctr" fontAlgn="b"/>
                      <a:r>
                        <a:rPr lang="en-US" sz="1800" b="1" i="0" u="none" strike="noStrike" dirty="0">
                          <a:solidFill>
                            <a:srgbClr val="000000"/>
                          </a:solidFill>
                          <a:latin typeface="Calibri"/>
                        </a:rPr>
                        <a:t>0</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74754">
                <a:tc>
                  <a:txBody>
                    <a:bodyPr/>
                    <a:lstStyle/>
                    <a:p>
                      <a:pPr algn="ctr" fontAlgn="b"/>
                      <a:r>
                        <a:rPr lang="en-US" sz="1800" b="1" i="0" u="none" strike="noStrike" dirty="0">
                          <a:solidFill>
                            <a:srgbClr val="000000"/>
                          </a:solidFill>
                          <a:latin typeface="Calibri"/>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1295400" y="4191000"/>
          <a:ext cx="3048001" cy="1308099"/>
        </p:xfrm>
        <a:graphic>
          <a:graphicData uri="http://schemas.openxmlformats.org/drawingml/2006/table">
            <a:tbl>
              <a:tblPr/>
              <a:tblGrid>
                <a:gridCol w="1269232">
                  <a:extLst>
                    <a:ext uri="{9D8B030D-6E8A-4147-A177-3AD203B41FA5}">
                      <a16:colId xmlns:a16="http://schemas.microsoft.com/office/drawing/2014/main" val="20000"/>
                    </a:ext>
                  </a:extLst>
                </a:gridCol>
                <a:gridCol w="836392">
                  <a:extLst>
                    <a:ext uri="{9D8B030D-6E8A-4147-A177-3AD203B41FA5}">
                      <a16:colId xmlns:a16="http://schemas.microsoft.com/office/drawing/2014/main" val="20001"/>
                    </a:ext>
                  </a:extLst>
                </a:gridCol>
                <a:gridCol w="942377">
                  <a:extLst>
                    <a:ext uri="{9D8B030D-6E8A-4147-A177-3AD203B41FA5}">
                      <a16:colId xmlns:a16="http://schemas.microsoft.com/office/drawing/2014/main" val="20002"/>
                    </a:ext>
                  </a:extLst>
                </a:gridCol>
              </a:tblGrid>
              <a:tr h="558347">
                <a:tc>
                  <a:txBody>
                    <a:bodyPr/>
                    <a:lstStyle/>
                    <a:p>
                      <a:pPr algn="ctr" fontAlgn="b"/>
                      <a:r>
                        <a:rPr lang="en-US" sz="1800" b="1" i="0" u="none" strike="noStrike" dirty="0">
                          <a:solidFill>
                            <a:srgbClr val="000000"/>
                          </a:solidFill>
                          <a:latin typeface="Calibri"/>
                        </a:rPr>
                        <a:t>CARRY VALUES</a:t>
                      </a:r>
                    </a:p>
                  </a:txBody>
                  <a:tcPr marL="9525" marR="9525" marT="9528"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0</a:t>
                      </a:r>
                    </a:p>
                  </a:txBody>
                  <a:tcPr marL="9525" marR="9525" marT="9528"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1</a:t>
                      </a:r>
                    </a:p>
                  </a:txBody>
                  <a:tcPr marL="9525" marR="9525" marT="9528"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876">
                <a:tc>
                  <a:txBody>
                    <a:bodyPr/>
                    <a:lstStyle/>
                    <a:p>
                      <a:pPr algn="ctr" fontAlgn="b"/>
                      <a:r>
                        <a:rPr lang="en-US" sz="1800" b="1" i="0" u="none" strike="noStrike" dirty="0">
                          <a:solidFill>
                            <a:srgbClr val="000000"/>
                          </a:solidFill>
                          <a:latin typeface="Calibri"/>
                        </a:rPr>
                        <a:t>0</a:t>
                      </a:r>
                    </a:p>
                  </a:txBody>
                  <a:tcPr marL="9525" marR="9525" marT="952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FF0000"/>
                          </a:solidFill>
                          <a:latin typeface="Calibri"/>
                        </a:rPr>
                        <a:t>0</a:t>
                      </a:r>
                    </a:p>
                  </a:txBody>
                  <a:tcPr marL="9525" marR="9525" marT="9528"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FF0000"/>
                          </a:solidFill>
                          <a:latin typeface="Calibri"/>
                        </a:rPr>
                        <a:t>0</a:t>
                      </a:r>
                    </a:p>
                  </a:txBody>
                  <a:tcPr marL="9525" marR="9525" marT="9528"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74876">
                <a:tc>
                  <a:txBody>
                    <a:bodyPr/>
                    <a:lstStyle/>
                    <a:p>
                      <a:pPr algn="ctr" fontAlgn="b"/>
                      <a:r>
                        <a:rPr lang="en-US" sz="1800" b="1" i="0" u="none" strike="noStrike">
                          <a:solidFill>
                            <a:srgbClr val="000000"/>
                          </a:solidFill>
                          <a:latin typeface="Calibri"/>
                        </a:rPr>
                        <a:t>1</a:t>
                      </a:r>
                    </a:p>
                  </a:txBody>
                  <a:tcPr marL="9525" marR="9525" marT="95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FF0000"/>
                          </a:solidFill>
                          <a:latin typeface="Calibri"/>
                        </a:rPr>
                        <a:t>0</a:t>
                      </a: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FF0000"/>
                          </a:solidFill>
                          <a:latin typeface="Calibri"/>
                        </a:rPr>
                        <a:t>1</a:t>
                      </a:r>
                    </a:p>
                  </a:txBody>
                  <a:tcPr marL="9525" marR="9525" marT="9528" marB="0" anchor="b">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nvGraphicFramePr>
        <p:xfrm>
          <a:off x="3200400" y="2743200"/>
          <a:ext cx="3048001" cy="1143000"/>
        </p:xfrm>
        <a:graphic>
          <a:graphicData uri="http://schemas.openxmlformats.org/drawingml/2006/table">
            <a:tbl>
              <a:tblPr/>
              <a:tblGrid>
                <a:gridCol w="1163247">
                  <a:extLst>
                    <a:ext uri="{9D8B030D-6E8A-4147-A177-3AD203B41FA5}">
                      <a16:colId xmlns:a16="http://schemas.microsoft.com/office/drawing/2014/main" val="20000"/>
                    </a:ext>
                  </a:extLst>
                </a:gridCol>
                <a:gridCol w="942377">
                  <a:extLst>
                    <a:ext uri="{9D8B030D-6E8A-4147-A177-3AD203B41FA5}">
                      <a16:colId xmlns:a16="http://schemas.microsoft.com/office/drawing/2014/main" val="20001"/>
                    </a:ext>
                  </a:extLst>
                </a:gridCol>
                <a:gridCol w="942377">
                  <a:extLst>
                    <a:ext uri="{9D8B030D-6E8A-4147-A177-3AD203B41FA5}">
                      <a16:colId xmlns:a16="http://schemas.microsoft.com/office/drawing/2014/main" val="20002"/>
                    </a:ext>
                  </a:extLst>
                </a:gridCol>
              </a:tblGrid>
              <a:tr h="393492">
                <a:tc>
                  <a:txBody>
                    <a:bodyPr/>
                    <a:lstStyle/>
                    <a:p>
                      <a:pPr algn="ctr" fontAlgn="b"/>
                      <a:r>
                        <a:rPr lang="en-US" sz="1800" b="1" i="0" u="none" strike="noStrike" dirty="0">
                          <a:solidFill>
                            <a:srgbClr val="000000"/>
                          </a:solidFill>
                          <a:latin typeface="Calibri"/>
                        </a:rPr>
                        <a:t>SUM</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54">
                <a:tc>
                  <a:txBody>
                    <a:bodyPr/>
                    <a:lstStyle/>
                    <a:p>
                      <a:pPr algn="ctr" fontAlgn="b"/>
                      <a:r>
                        <a:rPr lang="en-US" sz="1800" b="1" i="0" u="none" strike="noStrike" dirty="0">
                          <a:solidFill>
                            <a:srgbClr val="000000"/>
                          </a:solidFill>
                          <a:latin typeface="Calibri"/>
                        </a:rPr>
                        <a:t>0</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FF0000"/>
                          </a:solidFill>
                          <a:latin typeface="Calibri"/>
                        </a:rPr>
                        <a:t>0</a:t>
                      </a:r>
                      <a:r>
                        <a:rPr lang="en-US" sz="18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FF0000"/>
                          </a:solidFill>
                          <a:latin typeface="Calibri"/>
                        </a:rPr>
                        <a:t>0</a:t>
                      </a:r>
                      <a:r>
                        <a:rPr lang="en-US" sz="1800" b="0" i="0" u="none" strike="noStrike" dirty="0">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74754">
                <a:tc>
                  <a:txBody>
                    <a:bodyPr/>
                    <a:lstStyle/>
                    <a:p>
                      <a:pPr algn="ctr" fontAlgn="b"/>
                      <a:r>
                        <a:rPr lang="en-US" sz="1800" b="1" i="0" u="none" strike="noStrike" dirty="0">
                          <a:solidFill>
                            <a:srgbClr val="000000"/>
                          </a:solidFill>
                          <a:latin typeface="Calibri"/>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FF0000"/>
                          </a:solidFill>
                          <a:latin typeface="Calibri"/>
                        </a:rPr>
                        <a:t>0</a:t>
                      </a:r>
                      <a:r>
                        <a:rPr lang="en-US" sz="18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FF0000"/>
                          </a:solidFill>
                          <a:latin typeface="Calibri"/>
                        </a:rPr>
                        <a:t>1</a:t>
                      </a:r>
                      <a:r>
                        <a:rPr lang="en-US" sz="1800" b="0" i="0" u="none" strike="noStrike" dirty="0">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28712" name="TextBox 1"/>
          <p:cNvSpPr txBox="1">
            <a:spLocks noChangeArrowheads="1"/>
          </p:cNvSpPr>
          <p:nvPr/>
        </p:nvSpPr>
        <p:spPr bwMode="auto">
          <a:xfrm>
            <a:off x="2420938" y="1770063"/>
            <a:ext cx="45894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35000"/>
              <a:buFont typeface="Monotype Sorts" pitchFamily="2" charset="2"/>
              <a:buChar char="m"/>
              <a:defRPr sz="3200">
                <a:solidFill>
                  <a:schemeClr val="tx1"/>
                </a:solidFill>
                <a:latin typeface="Arial" panose="020B0604020202020204" pitchFamily="34" charset="0"/>
              </a:defRPr>
            </a:lvl1pPr>
            <a:lvl2pPr marL="742950" indent="-285750">
              <a:spcBef>
                <a:spcPct val="20000"/>
              </a:spcBef>
              <a:buClr>
                <a:schemeClr val="bg2"/>
              </a:buClr>
              <a:buSzPct val="75000"/>
              <a:buChar char="–"/>
              <a:defRPr sz="2800">
                <a:solidFill>
                  <a:schemeClr val="tx1"/>
                </a:solidFill>
                <a:latin typeface="Arial" panose="020B0604020202020204" pitchFamily="34"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Arial" panose="020B0604020202020204" pitchFamily="34" charset="0"/>
              </a:defRPr>
            </a:lvl3pPr>
            <a:lvl4pPr marL="1600200" indent="-228600">
              <a:spcBef>
                <a:spcPct val="20000"/>
              </a:spcBef>
              <a:buClr>
                <a:schemeClr val="bg2"/>
              </a:buClr>
              <a:buSzPct val="75000"/>
              <a:buChar char="–"/>
              <a:defRPr sz="2000">
                <a:solidFill>
                  <a:schemeClr val="tx1"/>
                </a:solidFill>
                <a:latin typeface="Arial" panose="020B0604020202020204" pitchFamily="34" charset="0"/>
              </a:defRPr>
            </a:lvl4pPr>
            <a:lvl5pPr marL="2057400" indent="-228600">
              <a:spcBef>
                <a:spcPct val="20000"/>
              </a:spcBef>
              <a:buClr>
                <a:schemeClr val="bg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9pPr>
          </a:lstStyle>
          <a:p>
            <a:pPr algn="ctr" fontAlgn="b">
              <a:spcBef>
                <a:spcPct val="0"/>
              </a:spcBef>
              <a:buClrTx/>
              <a:buSzTx/>
              <a:buFontTx/>
              <a:buNone/>
            </a:pPr>
            <a:r>
              <a:rPr lang="en-US" altLang="en-US" sz="2400" b="1" dirty="0">
                <a:solidFill>
                  <a:srgbClr val="000000"/>
                </a:solidFill>
                <a:latin typeface="Calibri" panose="020F0502020204030204" pitchFamily="34" charset="0"/>
              </a:rPr>
              <a:t>0 + 0 = 00	1 + 0 = 01</a:t>
            </a:r>
          </a:p>
          <a:p>
            <a:pPr algn="ctr" fontAlgn="b">
              <a:spcBef>
                <a:spcPct val="0"/>
              </a:spcBef>
              <a:buClrTx/>
              <a:buSzTx/>
              <a:buFontTx/>
              <a:buNone/>
            </a:pPr>
            <a:r>
              <a:rPr lang="en-US" altLang="en-US" sz="2400" b="1" dirty="0">
                <a:solidFill>
                  <a:srgbClr val="000000"/>
                </a:solidFill>
                <a:latin typeface="Calibri" panose="020F0502020204030204" pitchFamily="34" charset="0"/>
              </a:rPr>
              <a:t>0 + 1 = 01	1 + 1 = 10</a:t>
            </a:r>
          </a:p>
        </p:txBody>
      </p:sp>
      <p:sp>
        <p:nvSpPr>
          <p:cNvPr id="28713" name="TextBox 8"/>
          <p:cNvSpPr txBox="1">
            <a:spLocks noChangeArrowheads="1"/>
          </p:cNvSpPr>
          <p:nvPr/>
        </p:nvSpPr>
        <p:spPr bwMode="auto">
          <a:xfrm>
            <a:off x="1295400" y="56388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35000"/>
              <a:buFont typeface="Monotype Sorts" pitchFamily="2" charset="2"/>
              <a:buChar char="m"/>
              <a:defRPr sz="3200">
                <a:solidFill>
                  <a:schemeClr val="tx1"/>
                </a:solidFill>
                <a:latin typeface="Arial" panose="020B0604020202020204" pitchFamily="34" charset="0"/>
              </a:defRPr>
            </a:lvl1pPr>
            <a:lvl2pPr marL="742950" indent="-285750">
              <a:spcBef>
                <a:spcPct val="20000"/>
              </a:spcBef>
              <a:buClr>
                <a:schemeClr val="bg2"/>
              </a:buClr>
              <a:buSzPct val="75000"/>
              <a:buChar char="–"/>
              <a:defRPr sz="2800">
                <a:solidFill>
                  <a:schemeClr val="tx1"/>
                </a:solidFill>
                <a:latin typeface="Arial" panose="020B0604020202020204" pitchFamily="34"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Arial" panose="020B0604020202020204" pitchFamily="34" charset="0"/>
              </a:defRPr>
            </a:lvl3pPr>
            <a:lvl4pPr marL="1600200" indent="-228600">
              <a:spcBef>
                <a:spcPct val="20000"/>
              </a:spcBef>
              <a:buClr>
                <a:schemeClr val="bg2"/>
              </a:buClr>
              <a:buSzPct val="75000"/>
              <a:buChar char="–"/>
              <a:defRPr sz="2000">
                <a:solidFill>
                  <a:schemeClr val="tx1"/>
                </a:solidFill>
                <a:latin typeface="Arial" panose="020B0604020202020204" pitchFamily="34" charset="0"/>
              </a:defRPr>
            </a:lvl4pPr>
            <a:lvl5pPr marL="2057400" indent="-228600">
              <a:spcBef>
                <a:spcPct val="20000"/>
              </a:spcBef>
              <a:buClr>
                <a:schemeClr val="bg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9pPr>
          </a:lstStyle>
          <a:p>
            <a:pPr algn="ctr" fontAlgn="b">
              <a:spcBef>
                <a:spcPct val="0"/>
              </a:spcBef>
              <a:buClrTx/>
              <a:buSzTx/>
              <a:buFontTx/>
              <a:buNone/>
            </a:pPr>
            <a:r>
              <a:rPr lang="en-US" altLang="en-US" sz="1800">
                <a:solidFill>
                  <a:srgbClr val="000000"/>
                </a:solidFill>
                <a:latin typeface="Calibri" panose="020F0502020204030204" pitchFamily="34" charset="0"/>
              </a:rPr>
              <a:t>Exactly like </a:t>
            </a:r>
            <a:r>
              <a:rPr lang="en-US" altLang="en-US" sz="1800" b="1">
                <a:solidFill>
                  <a:srgbClr val="000000"/>
                </a:solidFill>
                <a:latin typeface="Calibri" panose="020F0502020204030204" pitchFamily="34" charset="0"/>
              </a:rPr>
              <a:t>Series/AND</a:t>
            </a:r>
          </a:p>
        </p:txBody>
      </p:sp>
      <p:sp>
        <p:nvSpPr>
          <p:cNvPr id="28714" name="TextBox 11"/>
          <p:cNvSpPr txBox="1">
            <a:spLocks noChangeArrowheads="1"/>
          </p:cNvSpPr>
          <p:nvPr/>
        </p:nvSpPr>
        <p:spPr bwMode="auto">
          <a:xfrm>
            <a:off x="5105400" y="5643563"/>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35000"/>
              <a:buFont typeface="Monotype Sorts" pitchFamily="2" charset="2"/>
              <a:buChar char="m"/>
              <a:defRPr sz="3200">
                <a:solidFill>
                  <a:schemeClr val="tx1"/>
                </a:solidFill>
                <a:latin typeface="Arial" panose="020B0604020202020204" pitchFamily="34" charset="0"/>
              </a:defRPr>
            </a:lvl1pPr>
            <a:lvl2pPr marL="742950" indent="-285750">
              <a:spcBef>
                <a:spcPct val="20000"/>
              </a:spcBef>
              <a:buClr>
                <a:schemeClr val="bg2"/>
              </a:buClr>
              <a:buSzPct val="75000"/>
              <a:buChar char="–"/>
              <a:defRPr sz="2800">
                <a:solidFill>
                  <a:schemeClr val="tx1"/>
                </a:solidFill>
                <a:latin typeface="Arial" panose="020B0604020202020204" pitchFamily="34"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Arial" panose="020B0604020202020204" pitchFamily="34" charset="0"/>
              </a:defRPr>
            </a:lvl3pPr>
            <a:lvl4pPr marL="1600200" indent="-228600">
              <a:spcBef>
                <a:spcPct val="20000"/>
              </a:spcBef>
              <a:buClr>
                <a:schemeClr val="bg2"/>
              </a:buClr>
              <a:buSzPct val="75000"/>
              <a:buChar char="–"/>
              <a:defRPr sz="2000">
                <a:solidFill>
                  <a:schemeClr val="tx1"/>
                </a:solidFill>
                <a:latin typeface="Arial" panose="020B0604020202020204" pitchFamily="34" charset="0"/>
              </a:defRPr>
            </a:lvl4pPr>
            <a:lvl5pPr marL="2057400" indent="-228600">
              <a:spcBef>
                <a:spcPct val="20000"/>
              </a:spcBef>
              <a:buClr>
                <a:schemeClr val="bg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9pPr>
          </a:lstStyle>
          <a:p>
            <a:pPr algn="ctr" fontAlgn="b">
              <a:spcBef>
                <a:spcPct val="0"/>
              </a:spcBef>
              <a:buClrTx/>
              <a:buSzTx/>
              <a:buFontTx/>
              <a:buNone/>
            </a:pPr>
            <a:r>
              <a:rPr lang="en-US" altLang="en-US" sz="1800">
                <a:solidFill>
                  <a:srgbClr val="000000"/>
                </a:solidFill>
                <a:latin typeface="Calibri" panose="020F0502020204030204" pitchFamily="34" charset="0"/>
              </a:rPr>
              <a:t>Almost like </a:t>
            </a:r>
            <a:r>
              <a:rPr lang="en-US" altLang="en-US" sz="1800" b="1">
                <a:solidFill>
                  <a:srgbClr val="000000"/>
                </a:solidFill>
                <a:latin typeface="Calibri" panose="020F0502020204030204" pitchFamily="34" charset="0"/>
              </a:rPr>
              <a:t>Parallel/OR</a:t>
            </a:r>
          </a:p>
        </p:txBody>
      </p:sp>
    </p:spTree>
    <p:extLst>
      <p:ext uri="{BB962C8B-B14F-4D97-AF65-F5344CB8AC3E}">
        <p14:creationId xmlns:p14="http://schemas.microsoft.com/office/powerpoint/2010/main" val="293053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Stibitz 1-Bit Model K Adder</a:t>
            </a:r>
          </a:p>
        </p:txBody>
      </p:sp>
      <p:sp>
        <p:nvSpPr>
          <p:cNvPr id="30723" name="Rectangle 3"/>
          <p:cNvSpPr>
            <a:spLocks noGrp="1" noChangeArrowheads="1"/>
          </p:cNvSpPr>
          <p:nvPr>
            <p:ph type="body" idx="1"/>
          </p:nvPr>
        </p:nvSpPr>
        <p:spPr>
          <a:xfrm>
            <a:off x="838200" y="1676400"/>
            <a:ext cx="8077200" cy="4648200"/>
          </a:xfrm>
        </p:spPr>
        <p:txBody>
          <a:bodyPr/>
          <a:lstStyle/>
          <a:p>
            <a:endParaRPr lang="en-US" altLang="en-US" dirty="0"/>
          </a:p>
          <a:p>
            <a:endParaRPr lang="en-US" altLang="en-US" dirty="0"/>
          </a:p>
          <a:p>
            <a:endParaRPr lang="en-US" altLang="en-US" dirty="0"/>
          </a:p>
          <a:p>
            <a:endParaRPr lang="en-US" altLang="en-US" dirty="0"/>
          </a:p>
          <a:p>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sz="1800" dirty="0"/>
          </a:p>
          <a:p>
            <a:pPr>
              <a:buFont typeface="Monotype Sorts" pitchFamily="2" charset="2"/>
              <a:buNone/>
            </a:pPr>
            <a:endParaRPr lang="en-US" altLang="en-US" sz="1800" dirty="0"/>
          </a:p>
          <a:p>
            <a:pPr>
              <a:buFont typeface="Monotype Sorts" pitchFamily="2" charset="2"/>
              <a:buNone/>
            </a:pPr>
            <a:endParaRPr lang="en-US" altLang="en-US" sz="1800" dirty="0"/>
          </a:p>
          <a:p>
            <a:pPr>
              <a:buFont typeface="Monotype Sorts" pitchFamily="2" charset="2"/>
              <a:buNone/>
            </a:pPr>
            <a:r>
              <a:rPr lang="en-US" altLang="en-US" sz="1800" dirty="0"/>
              <a:t>"We wouldn't have our iPhones today, if we didn't start out with stuff like this." - Steve Wozniak</a:t>
            </a:r>
          </a:p>
        </p:txBody>
      </p:sp>
      <p:pic>
        <p:nvPicPr>
          <p:cNvPr id="30724" name="Picture 2" descr="Stibitz 1-Bit Model K Adder (replica), 198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57912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9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Digital Communications</a:t>
            </a:r>
          </a:p>
        </p:txBody>
      </p:sp>
      <p:sp>
        <p:nvSpPr>
          <p:cNvPr id="32771" name="Rectangle 3"/>
          <p:cNvSpPr>
            <a:spLocks noGrp="1" noChangeArrowheads="1"/>
          </p:cNvSpPr>
          <p:nvPr>
            <p:ph type="body" idx="1"/>
          </p:nvPr>
        </p:nvSpPr>
        <p:spPr>
          <a:xfrm>
            <a:off x="381000" y="1583140"/>
            <a:ext cx="8534400" cy="4284260"/>
          </a:xfrm>
        </p:spPr>
        <p:txBody>
          <a:bodyPr/>
          <a:lstStyle/>
          <a:p>
            <a:pPr>
              <a:lnSpc>
                <a:spcPct val="90000"/>
              </a:lnSpc>
              <a:buFont typeface="Monotype Sorts" pitchFamily="2" charset="2"/>
              <a:buNone/>
            </a:pPr>
            <a:r>
              <a:rPr lang="en-US" altLang="en-US" sz="3600" dirty="0"/>
              <a:t>Bit (binary digit)</a:t>
            </a:r>
          </a:p>
          <a:p>
            <a:pPr>
              <a:lnSpc>
                <a:spcPct val="80000"/>
              </a:lnSpc>
            </a:pPr>
            <a:r>
              <a:rPr lang="en-US" altLang="en-US" sz="3600" dirty="0"/>
              <a:t>Represents smallest unit of data in the form of either 0 or 1</a:t>
            </a:r>
          </a:p>
          <a:p>
            <a:pPr>
              <a:lnSpc>
                <a:spcPct val="80000"/>
              </a:lnSpc>
              <a:buFont typeface="Monotype Sorts" pitchFamily="2" charset="2"/>
              <a:buNone/>
            </a:pPr>
            <a:endParaRPr lang="en-US" altLang="en-US" sz="3600" dirty="0"/>
          </a:p>
          <a:p>
            <a:pPr>
              <a:lnSpc>
                <a:spcPct val="80000"/>
              </a:lnSpc>
              <a:buFont typeface="Monotype Sorts" pitchFamily="2" charset="2"/>
              <a:buNone/>
            </a:pPr>
            <a:r>
              <a:rPr lang="en-US" altLang="en-US" sz="3600" dirty="0"/>
              <a:t>Byte</a:t>
            </a:r>
          </a:p>
          <a:p>
            <a:pPr>
              <a:lnSpc>
                <a:spcPct val="80000"/>
              </a:lnSpc>
            </a:pPr>
            <a:r>
              <a:rPr lang="en-US" altLang="en-US" sz="3600" dirty="0"/>
              <a:t>String of bits, usually eight</a:t>
            </a:r>
          </a:p>
          <a:p>
            <a:pPr>
              <a:lnSpc>
                <a:spcPct val="80000"/>
              </a:lnSpc>
            </a:pPr>
            <a:endParaRPr lang="en-US" altLang="en-US" sz="3600" dirty="0"/>
          </a:p>
          <a:p>
            <a:pPr>
              <a:lnSpc>
                <a:spcPct val="80000"/>
              </a:lnSpc>
            </a:pPr>
            <a:r>
              <a:rPr lang="en-US" altLang="en-US" sz="3600" dirty="0"/>
              <a:t>Stores one number or character</a:t>
            </a:r>
          </a:p>
        </p:txBody>
      </p:sp>
    </p:spTree>
    <p:extLst>
      <p:ext uri="{BB962C8B-B14F-4D97-AF65-F5344CB8AC3E}">
        <p14:creationId xmlns:p14="http://schemas.microsoft.com/office/powerpoint/2010/main" val="205537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Digital Communications</a:t>
            </a:r>
          </a:p>
        </p:txBody>
      </p:sp>
      <p:pic>
        <p:nvPicPr>
          <p:cNvPr id="34822" name="Picture 6" descr="laudonf0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16" y="1359728"/>
            <a:ext cx="5991367" cy="519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54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Sentence written in ASCII</a:t>
            </a:r>
          </a:p>
        </p:txBody>
      </p:sp>
      <p:sp>
        <p:nvSpPr>
          <p:cNvPr id="36867" name="Rectangle 3"/>
          <p:cNvSpPr>
            <a:spLocks noGrp="1" noChangeArrowheads="1"/>
          </p:cNvSpPr>
          <p:nvPr>
            <p:ph type="body" idx="1"/>
          </p:nvPr>
        </p:nvSpPr>
        <p:spPr>
          <a:xfrm>
            <a:off x="599933" y="1569491"/>
            <a:ext cx="7867934" cy="4188725"/>
          </a:xfrm>
        </p:spPr>
        <p:txBody>
          <a:bodyPr/>
          <a:lstStyle/>
          <a:p>
            <a:pPr marL="0">
              <a:lnSpc>
                <a:spcPct val="90000"/>
              </a:lnSpc>
              <a:buFont typeface="Monotype Sorts" pitchFamily="2" charset="2"/>
              <a:buNone/>
            </a:pPr>
            <a:r>
              <a:rPr lang="en-US" altLang="en-US" sz="4200" dirty="0"/>
              <a:t>01000001010100110100001101001001010010010010000001101001011100110010000001101110011011110111010000100000011001100111010101101110001000000111010001101111001000000111010001111001011100000110010100101110</a:t>
            </a:r>
          </a:p>
        </p:txBody>
      </p:sp>
    </p:spTree>
    <p:extLst>
      <p:ext uri="{BB962C8B-B14F-4D97-AF65-F5344CB8AC3E}">
        <p14:creationId xmlns:p14="http://schemas.microsoft.com/office/powerpoint/2010/main" val="12825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What is this?</a:t>
            </a:r>
          </a:p>
        </p:txBody>
      </p:sp>
      <p:sp>
        <p:nvSpPr>
          <p:cNvPr id="38915" name="Rectangle 3"/>
          <p:cNvSpPr>
            <a:spLocks noGrp="1" noChangeArrowheads="1"/>
          </p:cNvSpPr>
          <p:nvPr>
            <p:ph type="body" idx="1"/>
          </p:nvPr>
        </p:nvSpPr>
        <p:spPr/>
        <p:txBody>
          <a:bodyPr/>
          <a:lstStyle/>
          <a:p>
            <a:pPr>
              <a:buClr>
                <a:schemeClr val="tx2"/>
              </a:buClr>
              <a:buFont typeface="Monotype Sorts" pitchFamily="2" charset="2"/>
              <a:buNone/>
            </a:pPr>
            <a:r>
              <a:rPr lang="en-US" altLang="en-US" sz="2800"/>
              <a:t> </a:t>
            </a:r>
          </a:p>
        </p:txBody>
      </p:sp>
      <p:pic>
        <p:nvPicPr>
          <p:cNvPr id="38916" name="Picture 2" descr="http://www.stereophile.com/images/archivesart/ACD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06" y="1358303"/>
            <a:ext cx="7176088" cy="527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83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What is this?</a:t>
            </a:r>
          </a:p>
        </p:txBody>
      </p:sp>
      <p:sp>
        <p:nvSpPr>
          <p:cNvPr id="40963" name="Rectangle 3"/>
          <p:cNvSpPr>
            <a:spLocks noGrp="1" noChangeArrowheads="1"/>
          </p:cNvSpPr>
          <p:nvPr>
            <p:ph type="body" idx="1"/>
          </p:nvPr>
        </p:nvSpPr>
        <p:spPr/>
        <p:txBody>
          <a:bodyPr/>
          <a:lstStyle/>
          <a:p>
            <a:pPr>
              <a:buClr>
                <a:schemeClr val="tx2"/>
              </a:buClr>
              <a:buFont typeface="Monotype Sorts" pitchFamily="2" charset="2"/>
              <a:buNone/>
            </a:pPr>
            <a:r>
              <a:rPr lang="en-US" altLang="en-US" sz="2800"/>
              <a:t> </a:t>
            </a:r>
          </a:p>
        </p:txBody>
      </p:sp>
      <p:pic>
        <p:nvPicPr>
          <p:cNvPr id="40964" name="Picture 2" descr="http://www.stereophile.com/images/archivesart/ACDfig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64" y="1579728"/>
            <a:ext cx="8745371" cy="461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94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Overview</a:t>
            </a:r>
          </a:p>
        </p:txBody>
      </p:sp>
      <p:sp>
        <p:nvSpPr>
          <p:cNvPr id="6147" name="Rectangle 3"/>
          <p:cNvSpPr>
            <a:spLocks noGrp="1" noChangeArrowheads="1"/>
          </p:cNvSpPr>
          <p:nvPr>
            <p:ph type="body" idx="1"/>
          </p:nvPr>
        </p:nvSpPr>
        <p:spPr>
          <a:xfrm>
            <a:off x="381000" y="1514901"/>
            <a:ext cx="8534400" cy="4809699"/>
          </a:xfrm>
        </p:spPr>
        <p:txBody>
          <a:bodyPr/>
          <a:lstStyle/>
          <a:p>
            <a:pPr>
              <a:spcBef>
                <a:spcPts val="600"/>
              </a:spcBef>
              <a:spcAft>
                <a:spcPts val="600"/>
              </a:spcAft>
            </a:pPr>
            <a:r>
              <a:rPr lang="en-US" altLang="en-US" sz="3600" dirty="0"/>
              <a:t>Overview and History</a:t>
            </a:r>
          </a:p>
          <a:p>
            <a:pPr>
              <a:spcBef>
                <a:spcPts val="600"/>
              </a:spcBef>
              <a:spcAft>
                <a:spcPts val="600"/>
              </a:spcAft>
            </a:pPr>
            <a:r>
              <a:rPr lang="en-US" altLang="en-US" sz="3600" dirty="0"/>
              <a:t>Binary and Digital Communications</a:t>
            </a:r>
          </a:p>
          <a:p>
            <a:pPr>
              <a:spcBef>
                <a:spcPts val="600"/>
              </a:spcBef>
              <a:spcAft>
                <a:spcPts val="600"/>
              </a:spcAft>
            </a:pPr>
            <a:r>
              <a:rPr lang="en-US" altLang="en-US" sz="3600" dirty="0"/>
              <a:t>Hardware</a:t>
            </a:r>
          </a:p>
          <a:p>
            <a:pPr lvl="1">
              <a:spcBef>
                <a:spcPts val="600"/>
              </a:spcBef>
              <a:spcAft>
                <a:spcPts val="600"/>
              </a:spcAft>
            </a:pPr>
            <a:r>
              <a:rPr lang="en-US" altLang="en-US" sz="3200" dirty="0"/>
              <a:t>CPU, Memory, Storage Devices, Input Devices, Output Devices</a:t>
            </a:r>
          </a:p>
        </p:txBody>
      </p:sp>
    </p:spTree>
    <p:extLst>
      <p:ext uri="{BB962C8B-B14F-4D97-AF65-F5344CB8AC3E}">
        <p14:creationId xmlns:p14="http://schemas.microsoft.com/office/powerpoint/2010/main" val="1357999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Hardware</a:t>
            </a:r>
          </a:p>
        </p:txBody>
      </p:sp>
      <p:sp>
        <p:nvSpPr>
          <p:cNvPr id="43011" name="Rectangle 3"/>
          <p:cNvSpPr>
            <a:spLocks noGrp="1" noChangeArrowheads="1"/>
          </p:cNvSpPr>
          <p:nvPr>
            <p:ph type="body" idx="1"/>
          </p:nvPr>
        </p:nvSpPr>
        <p:spPr/>
        <p:txBody>
          <a:bodyPr/>
          <a:lstStyle/>
          <a:p>
            <a:pPr>
              <a:lnSpc>
                <a:spcPct val="120000"/>
              </a:lnSpc>
            </a:pPr>
            <a:r>
              <a:rPr lang="en-US" altLang="en-US" sz="4000" dirty="0"/>
              <a:t>The physical electronic components and peripherals of a computer that do the “work” of computing.</a:t>
            </a:r>
          </a:p>
          <a:p>
            <a:pPr lvl="1">
              <a:lnSpc>
                <a:spcPct val="120000"/>
              </a:lnSpc>
            </a:pPr>
            <a:r>
              <a:rPr lang="en-US" altLang="en-US" sz="3600" dirty="0"/>
              <a:t>CPU, Memory (RAM), Storage, Input Devices, Output Devices</a:t>
            </a:r>
          </a:p>
        </p:txBody>
      </p:sp>
    </p:spTree>
    <p:extLst>
      <p:ext uri="{BB962C8B-B14F-4D97-AF65-F5344CB8AC3E}">
        <p14:creationId xmlns:p14="http://schemas.microsoft.com/office/powerpoint/2010/main" val="3910946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UB Desktop Computer</a:t>
            </a:r>
          </a:p>
        </p:txBody>
      </p:sp>
      <p:sp>
        <p:nvSpPr>
          <p:cNvPr id="5" name="TextBox 4"/>
          <p:cNvSpPr txBox="1"/>
          <p:nvPr/>
        </p:nvSpPr>
        <p:spPr>
          <a:xfrm>
            <a:off x="4038600" y="1997075"/>
            <a:ext cx="4980140" cy="3539430"/>
          </a:xfrm>
          <a:prstGeom prst="rect">
            <a:avLst/>
          </a:prstGeom>
          <a:noFill/>
        </p:spPr>
        <p:txBody>
          <a:bodyPr wrap="square">
            <a:spAutoFit/>
          </a:bodyPr>
          <a:lstStyle/>
          <a:p>
            <a:pPr algn="ctr">
              <a:defRPr/>
            </a:pPr>
            <a:r>
              <a:rPr lang="en-US" sz="2800" dirty="0">
                <a:latin typeface="+mj-lt"/>
              </a:rPr>
              <a:t>Dell OptiPlex 7070</a:t>
            </a:r>
          </a:p>
          <a:p>
            <a:pPr algn="ctr">
              <a:defRPr/>
            </a:pPr>
            <a:endParaRPr lang="en-US" sz="2800" dirty="0">
              <a:latin typeface="+mj-lt"/>
            </a:endParaRPr>
          </a:p>
          <a:p>
            <a:pPr marL="342900" indent="-342900">
              <a:buFont typeface="Arial" panose="020B0604020202020204" pitchFamily="34" charset="0"/>
              <a:buChar char="•"/>
              <a:defRPr/>
            </a:pPr>
            <a:r>
              <a:rPr lang="en-US" dirty="0">
                <a:latin typeface="+mj-lt"/>
              </a:rPr>
              <a:t>Intel i7-9700 @ 3.0 GHz</a:t>
            </a:r>
          </a:p>
          <a:p>
            <a:pPr marL="342900" indent="-342900">
              <a:buFont typeface="Arial" panose="020B0604020202020204" pitchFamily="34" charset="0"/>
              <a:buChar char="•"/>
              <a:defRPr/>
            </a:pPr>
            <a:r>
              <a:rPr lang="en-US" dirty="0">
                <a:latin typeface="+mj-lt"/>
              </a:rPr>
              <a:t>16 GB RAM</a:t>
            </a:r>
          </a:p>
          <a:p>
            <a:pPr marL="342900" indent="-342900">
              <a:buFont typeface="Arial" panose="020B0604020202020204" pitchFamily="34" charset="0"/>
              <a:buChar char="•"/>
              <a:defRPr/>
            </a:pPr>
            <a:r>
              <a:rPr lang="en-US" dirty="0">
                <a:latin typeface="+mj-lt"/>
              </a:rPr>
              <a:t>2 GB NVIDIA GeForce GTX1050</a:t>
            </a:r>
          </a:p>
          <a:p>
            <a:pPr marL="342900" indent="-342900">
              <a:buFont typeface="Arial" panose="020B0604020202020204" pitchFamily="34" charset="0"/>
              <a:buChar char="•"/>
              <a:defRPr/>
            </a:pPr>
            <a:r>
              <a:rPr lang="en-US" dirty="0">
                <a:latin typeface="+mj-lt"/>
              </a:rPr>
              <a:t>1TB PCIe </a:t>
            </a:r>
            <a:r>
              <a:rPr lang="en-US" dirty="0" err="1">
                <a:latin typeface="+mj-lt"/>
              </a:rPr>
              <a:t>NVMe</a:t>
            </a:r>
            <a:r>
              <a:rPr lang="en-US" dirty="0">
                <a:latin typeface="+mj-lt"/>
              </a:rPr>
              <a:t> SSD </a:t>
            </a:r>
          </a:p>
          <a:p>
            <a:pPr marL="342900" indent="-342900">
              <a:buFont typeface="Arial" panose="020B0604020202020204" pitchFamily="34" charset="0"/>
              <a:buChar char="•"/>
              <a:defRPr/>
            </a:pPr>
            <a:r>
              <a:rPr lang="en-US" dirty="0">
                <a:latin typeface="+mj-lt"/>
              </a:rPr>
              <a:t>3.5 TB External Backup Drive</a:t>
            </a:r>
          </a:p>
          <a:p>
            <a:pPr marL="342900" indent="-342900">
              <a:buFont typeface="Arial" panose="020B0604020202020204" pitchFamily="34" charset="0"/>
              <a:buChar char="•"/>
              <a:defRPr/>
            </a:pPr>
            <a:r>
              <a:rPr lang="en-US" dirty="0">
                <a:latin typeface="+mj-lt"/>
              </a:rPr>
              <a:t>8X DVD +/- RW</a:t>
            </a:r>
          </a:p>
          <a:p>
            <a:pPr marL="342900" indent="-342900">
              <a:buFont typeface="Arial" panose="020B0604020202020204" pitchFamily="34" charset="0"/>
              <a:buChar char="•"/>
              <a:defRPr/>
            </a:pPr>
            <a:r>
              <a:rPr lang="en-US" dirty="0">
                <a:latin typeface="+mj-lt"/>
              </a:rPr>
              <a:t>Windows 10 Enterprise</a:t>
            </a:r>
          </a:p>
        </p:txBody>
      </p:sp>
      <p:pic>
        <p:nvPicPr>
          <p:cNvPr id="45060"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66900"/>
            <a:ext cx="37084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041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UB Laptop Computer</a:t>
            </a:r>
          </a:p>
        </p:txBody>
      </p:sp>
      <p:sp>
        <p:nvSpPr>
          <p:cNvPr id="5" name="TextBox 4"/>
          <p:cNvSpPr txBox="1"/>
          <p:nvPr/>
        </p:nvSpPr>
        <p:spPr>
          <a:xfrm>
            <a:off x="4038600" y="1997075"/>
            <a:ext cx="4828726" cy="2800767"/>
          </a:xfrm>
          <a:prstGeom prst="rect">
            <a:avLst/>
          </a:prstGeom>
          <a:noFill/>
        </p:spPr>
        <p:txBody>
          <a:bodyPr wrap="square">
            <a:spAutoFit/>
          </a:bodyPr>
          <a:lstStyle/>
          <a:p>
            <a:pPr algn="ctr">
              <a:defRPr/>
            </a:pPr>
            <a:r>
              <a:rPr lang="en-US" sz="2800" dirty="0">
                <a:latin typeface="+mj-lt"/>
              </a:rPr>
              <a:t>Dell Latitude E7490</a:t>
            </a:r>
          </a:p>
          <a:p>
            <a:pPr algn="ctr">
              <a:defRPr/>
            </a:pPr>
            <a:endParaRPr lang="en-US" sz="2800" dirty="0">
              <a:latin typeface="+mj-lt"/>
            </a:endParaRPr>
          </a:p>
          <a:p>
            <a:pPr marL="342900" indent="-342900">
              <a:buFont typeface="Arial" panose="020B0604020202020204" pitchFamily="34" charset="0"/>
              <a:buChar char="•"/>
              <a:defRPr/>
            </a:pPr>
            <a:r>
              <a:rPr lang="en-US" dirty="0">
                <a:latin typeface="+mj-lt"/>
              </a:rPr>
              <a:t>Intel i7-8650U @ 1.90 GHz</a:t>
            </a:r>
          </a:p>
          <a:p>
            <a:pPr marL="342900" indent="-342900">
              <a:buFont typeface="Arial" panose="020B0604020202020204" pitchFamily="34" charset="0"/>
              <a:buChar char="•"/>
              <a:defRPr/>
            </a:pPr>
            <a:r>
              <a:rPr lang="en-US" dirty="0">
                <a:latin typeface="+mj-lt"/>
              </a:rPr>
              <a:t>16 GB RAM</a:t>
            </a:r>
          </a:p>
          <a:p>
            <a:pPr marL="342900" indent="-342900">
              <a:buFont typeface="Arial" panose="020B0604020202020204" pitchFamily="34" charset="0"/>
              <a:buChar char="•"/>
              <a:defRPr/>
            </a:pPr>
            <a:r>
              <a:rPr lang="en-US" dirty="0">
                <a:latin typeface="+mj-lt"/>
              </a:rPr>
              <a:t>Intel UHD Graphics 620 </a:t>
            </a:r>
          </a:p>
          <a:p>
            <a:pPr marL="342900" indent="-342900">
              <a:buFont typeface="Arial" panose="020B0604020202020204" pitchFamily="34" charset="0"/>
              <a:buChar char="•"/>
              <a:defRPr/>
            </a:pPr>
            <a:r>
              <a:rPr lang="en-US" dirty="0">
                <a:latin typeface="+mj-lt"/>
              </a:rPr>
              <a:t>1 TB Solid State Drive</a:t>
            </a:r>
          </a:p>
          <a:p>
            <a:pPr marL="342900" indent="-342900">
              <a:buFont typeface="Arial" panose="020B0604020202020204" pitchFamily="34" charset="0"/>
              <a:buChar char="•"/>
              <a:defRPr/>
            </a:pPr>
            <a:r>
              <a:rPr lang="en-US" dirty="0">
                <a:latin typeface="+mj-lt"/>
              </a:rPr>
              <a:t>Windows 10 Enterprise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74" y="2133600"/>
            <a:ext cx="5492536" cy="4091940"/>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4170057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Personal Laptop Computer</a:t>
            </a:r>
          </a:p>
        </p:txBody>
      </p:sp>
      <p:sp>
        <p:nvSpPr>
          <p:cNvPr id="5" name="TextBox 4"/>
          <p:cNvSpPr txBox="1"/>
          <p:nvPr/>
        </p:nvSpPr>
        <p:spPr>
          <a:xfrm>
            <a:off x="685800" y="1997075"/>
            <a:ext cx="4648200" cy="2800350"/>
          </a:xfrm>
          <a:prstGeom prst="rect">
            <a:avLst/>
          </a:prstGeom>
          <a:noFill/>
        </p:spPr>
        <p:txBody>
          <a:bodyPr>
            <a:spAutoFit/>
          </a:bodyPr>
          <a:lstStyle/>
          <a:p>
            <a:pPr algn="ctr">
              <a:defRPr/>
            </a:pPr>
            <a:r>
              <a:rPr lang="en-US" sz="2800" dirty="0">
                <a:latin typeface="+mj-lt"/>
              </a:rPr>
              <a:t>Microsoft Surface Book</a:t>
            </a:r>
          </a:p>
          <a:p>
            <a:pPr algn="ctr">
              <a:defRPr/>
            </a:pPr>
            <a:endParaRPr lang="en-US" sz="2800" dirty="0">
              <a:latin typeface="+mj-lt"/>
            </a:endParaRPr>
          </a:p>
          <a:p>
            <a:pPr marL="342900" indent="-342900">
              <a:buFont typeface="Arial" panose="020B0604020202020204" pitchFamily="34" charset="0"/>
              <a:buChar char="•"/>
              <a:defRPr/>
            </a:pPr>
            <a:r>
              <a:rPr lang="en-US" dirty="0">
                <a:latin typeface="+mj-lt"/>
              </a:rPr>
              <a:t>Intel i7-6600U @ 2.60 GHz</a:t>
            </a:r>
          </a:p>
          <a:p>
            <a:pPr marL="342900" indent="-342900">
              <a:buFont typeface="Arial" panose="020B0604020202020204" pitchFamily="34" charset="0"/>
              <a:buChar char="•"/>
              <a:defRPr/>
            </a:pPr>
            <a:r>
              <a:rPr lang="en-US" dirty="0">
                <a:latin typeface="+mj-lt"/>
              </a:rPr>
              <a:t>16 GB RAM</a:t>
            </a:r>
          </a:p>
          <a:p>
            <a:pPr marL="342900" indent="-342900">
              <a:buFont typeface="Arial" panose="020B0604020202020204" pitchFamily="34" charset="0"/>
              <a:buChar char="•"/>
              <a:defRPr/>
            </a:pPr>
            <a:r>
              <a:rPr lang="en-US" dirty="0">
                <a:latin typeface="+mj-lt"/>
              </a:rPr>
              <a:t>NVIDIA GeForce GPU</a:t>
            </a:r>
          </a:p>
          <a:p>
            <a:pPr marL="342900" indent="-342900">
              <a:buFont typeface="Arial" panose="020B0604020202020204" pitchFamily="34" charset="0"/>
              <a:buChar char="•"/>
              <a:defRPr/>
            </a:pPr>
            <a:r>
              <a:rPr lang="en-US" dirty="0">
                <a:latin typeface="+mj-lt"/>
              </a:rPr>
              <a:t>500 GB Solid State Drive</a:t>
            </a:r>
          </a:p>
          <a:p>
            <a:pPr marL="342900" indent="-342900">
              <a:buFont typeface="Arial" panose="020B0604020202020204" pitchFamily="34" charset="0"/>
              <a:buChar char="•"/>
              <a:defRPr/>
            </a:pPr>
            <a:r>
              <a:rPr lang="en-US" dirty="0">
                <a:latin typeface="+mj-lt"/>
              </a:rPr>
              <a:t>Windows 10 Professional</a:t>
            </a:r>
          </a:p>
        </p:txBody>
      </p:sp>
      <p:pic>
        <p:nvPicPr>
          <p:cNvPr id="49156" name="Picture 9" descr="Image result for surface book transparen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470150"/>
            <a:ext cx="56134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459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a:t>Summary</a:t>
            </a:r>
          </a:p>
        </p:txBody>
      </p:sp>
      <p:graphicFrame>
        <p:nvGraphicFramePr>
          <p:cNvPr id="4" name="Table 3">
            <a:extLst>
              <a:ext uri="{FF2B5EF4-FFF2-40B4-BE49-F238E27FC236}">
                <a16:creationId xmlns:a16="http://schemas.microsoft.com/office/drawing/2014/main" id="{15DA146E-E6C1-4F1D-9657-95F36162D483}"/>
              </a:ext>
            </a:extLst>
          </p:cNvPr>
          <p:cNvGraphicFramePr>
            <a:graphicFrameLocks noGrp="1"/>
          </p:cNvGraphicFramePr>
          <p:nvPr>
            <p:extLst>
              <p:ext uri="{D42A27DB-BD31-4B8C-83A1-F6EECF244321}">
                <p14:modId xmlns:p14="http://schemas.microsoft.com/office/powerpoint/2010/main" val="2915037012"/>
              </p:ext>
            </p:extLst>
          </p:nvPr>
        </p:nvGraphicFramePr>
        <p:xfrm>
          <a:off x="204537" y="1648325"/>
          <a:ext cx="8710865" cy="4130581"/>
        </p:xfrm>
        <a:graphic>
          <a:graphicData uri="http://schemas.openxmlformats.org/drawingml/2006/table">
            <a:tbl>
              <a:tblPr>
                <a:tableStyleId>{ED083AE6-46FA-4A59-8FB0-9F97EB10719F}</a:tableStyleId>
              </a:tblPr>
              <a:tblGrid>
                <a:gridCol w="1512270">
                  <a:extLst>
                    <a:ext uri="{9D8B030D-6E8A-4147-A177-3AD203B41FA5}">
                      <a16:colId xmlns:a16="http://schemas.microsoft.com/office/drawing/2014/main" val="2930362373"/>
                    </a:ext>
                  </a:extLst>
                </a:gridCol>
                <a:gridCol w="2614561">
                  <a:extLst>
                    <a:ext uri="{9D8B030D-6E8A-4147-A177-3AD203B41FA5}">
                      <a16:colId xmlns:a16="http://schemas.microsoft.com/office/drawing/2014/main" val="1811627062"/>
                    </a:ext>
                  </a:extLst>
                </a:gridCol>
                <a:gridCol w="947047">
                  <a:extLst>
                    <a:ext uri="{9D8B030D-6E8A-4147-A177-3AD203B41FA5}">
                      <a16:colId xmlns:a16="http://schemas.microsoft.com/office/drawing/2014/main" val="2959861701"/>
                    </a:ext>
                  </a:extLst>
                </a:gridCol>
                <a:gridCol w="1243738">
                  <a:extLst>
                    <a:ext uri="{9D8B030D-6E8A-4147-A177-3AD203B41FA5}">
                      <a16:colId xmlns:a16="http://schemas.microsoft.com/office/drawing/2014/main" val="3914605084"/>
                    </a:ext>
                  </a:extLst>
                </a:gridCol>
                <a:gridCol w="1356802">
                  <a:extLst>
                    <a:ext uri="{9D8B030D-6E8A-4147-A177-3AD203B41FA5}">
                      <a16:colId xmlns:a16="http://schemas.microsoft.com/office/drawing/2014/main" val="3605454213"/>
                    </a:ext>
                  </a:extLst>
                </a:gridCol>
                <a:gridCol w="1036447">
                  <a:extLst>
                    <a:ext uri="{9D8B030D-6E8A-4147-A177-3AD203B41FA5}">
                      <a16:colId xmlns:a16="http://schemas.microsoft.com/office/drawing/2014/main" val="3635139719"/>
                    </a:ext>
                  </a:extLst>
                </a:gridCol>
              </a:tblGrid>
              <a:tr h="886158">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CPU</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RAM</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Storage</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Graphics</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b="1" u="none" strike="noStrike" dirty="0">
                          <a:effectLst/>
                        </a:rPr>
                        <a:t>OS</a:t>
                      </a:r>
                      <a:endParaRPr lang="en-US"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0450714"/>
                  </a:ext>
                </a:extLst>
              </a:tr>
              <a:tr h="886158">
                <a:tc>
                  <a:txBody>
                    <a:bodyPr/>
                    <a:lstStyle/>
                    <a:p>
                      <a:pPr algn="ctr" fontAlgn="b"/>
                      <a:r>
                        <a:rPr lang="en-US" sz="2000" b="1" u="none" strike="noStrike" dirty="0">
                          <a:effectLst/>
                        </a:rPr>
                        <a:t>UB Desktop</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i7-9700 @ 3.0 GHz</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16 GB</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1 TB SSD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Dedicated</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Win 10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85956508"/>
                  </a:ext>
                </a:extLst>
              </a:tr>
              <a:tr h="1091201">
                <a:tc>
                  <a:txBody>
                    <a:bodyPr/>
                    <a:lstStyle/>
                    <a:p>
                      <a:pPr algn="ctr" fontAlgn="b"/>
                      <a:r>
                        <a:rPr lang="en-US" sz="2000" b="1" u="none" strike="noStrike" dirty="0">
                          <a:effectLst/>
                        </a:rPr>
                        <a:t>UB Laptop</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i7-8650U @1.90 GHz</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ctr" fontAlgn="b"/>
                      <a:r>
                        <a:rPr lang="en-US" sz="2000" u="none" strike="noStrike" dirty="0">
                          <a:effectLst/>
                        </a:rPr>
                        <a:t>16 GB</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1 TB SSD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Integrated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Win 10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7856019"/>
                  </a:ext>
                </a:extLst>
              </a:tr>
              <a:tr h="1267064">
                <a:tc>
                  <a:txBody>
                    <a:bodyPr/>
                    <a:lstStyle/>
                    <a:p>
                      <a:pPr algn="ctr" fontAlgn="b"/>
                      <a:r>
                        <a:rPr lang="en-US" sz="2000" b="1" u="none" strike="noStrike" dirty="0">
                          <a:effectLst/>
                        </a:rPr>
                        <a:t>Personal Laptop</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i7-6600U @ 2.60 GHz</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ctr" fontAlgn="b"/>
                      <a:r>
                        <a:rPr lang="en-US" sz="2000" u="none" strike="noStrike">
                          <a:effectLst/>
                        </a:rPr>
                        <a:t>16 GB</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a:effectLst/>
                        </a:rPr>
                        <a:t>500 GB SSD</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Dedicated</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000" u="none" strike="noStrike" dirty="0">
                          <a:effectLst/>
                        </a:rPr>
                        <a:t>Win 10</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4688129"/>
                  </a:ext>
                </a:extLst>
              </a:tr>
            </a:tbl>
          </a:graphicData>
        </a:graphic>
      </p:graphicFrame>
    </p:spTree>
    <p:extLst>
      <p:ext uri="{BB962C8B-B14F-4D97-AF65-F5344CB8AC3E}">
        <p14:creationId xmlns:p14="http://schemas.microsoft.com/office/powerpoint/2010/main" val="51179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CPU (processor)</a:t>
            </a:r>
          </a:p>
        </p:txBody>
      </p:sp>
      <p:sp>
        <p:nvSpPr>
          <p:cNvPr id="51203" name="Rectangle 3"/>
          <p:cNvSpPr>
            <a:spLocks noGrp="1" noChangeArrowheads="1"/>
          </p:cNvSpPr>
          <p:nvPr>
            <p:ph type="body" idx="1"/>
          </p:nvPr>
        </p:nvSpPr>
        <p:spPr>
          <a:xfrm>
            <a:off x="393700" y="1460500"/>
            <a:ext cx="8422754" cy="4851400"/>
          </a:xfrm>
        </p:spPr>
        <p:txBody>
          <a:bodyPr/>
          <a:lstStyle/>
          <a:p>
            <a:pPr>
              <a:lnSpc>
                <a:spcPct val="120000"/>
              </a:lnSpc>
            </a:pPr>
            <a:r>
              <a:rPr lang="en-US" altLang="en-US" sz="3200" dirty="0"/>
              <a:t>Interprets and carries out basic instructions that operate a computer.  Controls other parts of the computer system.</a:t>
            </a:r>
          </a:p>
          <a:p>
            <a:pPr>
              <a:lnSpc>
                <a:spcPct val="120000"/>
              </a:lnSpc>
            </a:pPr>
            <a:endParaRPr lang="en-US" altLang="en-US" sz="3200" dirty="0"/>
          </a:p>
          <a:p>
            <a:pPr>
              <a:lnSpc>
                <a:spcPct val="120000"/>
              </a:lnSpc>
            </a:pPr>
            <a:r>
              <a:rPr lang="en-US" altLang="en-US" sz="3200" dirty="0"/>
              <a:t>Gigahertz and Multicore</a:t>
            </a:r>
          </a:p>
          <a:p>
            <a:pPr>
              <a:lnSpc>
                <a:spcPct val="120000"/>
              </a:lnSpc>
            </a:pPr>
            <a:r>
              <a:rPr lang="en-US" altLang="en-US" sz="3200" dirty="0"/>
              <a:t>Moore’s Law</a:t>
            </a:r>
          </a:p>
        </p:txBody>
      </p:sp>
    </p:spTree>
    <p:extLst>
      <p:ext uri="{BB962C8B-B14F-4D97-AF65-F5344CB8AC3E}">
        <p14:creationId xmlns:p14="http://schemas.microsoft.com/office/powerpoint/2010/main" val="7333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Memory (Primary Storage)</a:t>
            </a:r>
          </a:p>
        </p:txBody>
      </p:sp>
      <p:sp>
        <p:nvSpPr>
          <p:cNvPr id="53251" name="Rectangle 3"/>
          <p:cNvSpPr>
            <a:spLocks noGrp="1" noChangeArrowheads="1"/>
          </p:cNvSpPr>
          <p:nvPr>
            <p:ph type="body" idx="1"/>
          </p:nvPr>
        </p:nvSpPr>
        <p:spPr>
          <a:xfrm>
            <a:off x="381000" y="1514901"/>
            <a:ext cx="8229600" cy="4885899"/>
          </a:xfrm>
        </p:spPr>
        <p:txBody>
          <a:bodyPr/>
          <a:lstStyle/>
          <a:p>
            <a:r>
              <a:rPr lang="en-US" altLang="en-US" sz="3200" dirty="0"/>
              <a:t>Temporarily stores software program(s) being executed, data used by the programs and other instructions.</a:t>
            </a:r>
          </a:p>
          <a:p>
            <a:endParaRPr lang="en-US" altLang="en-US" sz="3200" dirty="0"/>
          </a:p>
          <a:p>
            <a:r>
              <a:rPr lang="en-US" altLang="en-US" sz="3200" dirty="0"/>
              <a:t>RAM - Random Access Memory</a:t>
            </a:r>
          </a:p>
          <a:p>
            <a:r>
              <a:rPr lang="en-US" altLang="en-US" sz="3200" dirty="0"/>
              <a:t>ROM - Read Only Memory</a:t>
            </a:r>
          </a:p>
          <a:p>
            <a:r>
              <a:rPr lang="en-US" altLang="en-US" sz="3200" dirty="0"/>
              <a:t>Volatile versus non-volatile</a:t>
            </a:r>
          </a:p>
          <a:p>
            <a:r>
              <a:rPr lang="en-US" altLang="en-US" sz="3200" dirty="0"/>
              <a:t>www.crucial.com</a:t>
            </a:r>
          </a:p>
        </p:txBody>
      </p:sp>
    </p:spTree>
    <p:extLst>
      <p:ext uri="{BB962C8B-B14F-4D97-AF65-F5344CB8AC3E}">
        <p14:creationId xmlns:p14="http://schemas.microsoft.com/office/powerpoint/2010/main" val="197229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CPU and Primary Storage</a:t>
            </a:r>
          </a:p>
        </p:txBody>
      </p:sp>
      <p:sp>
        <p:nvSpPr>
          <p:cNvPr id="55299" name="Rectangle 3"/>
          <p:cNvSpPr>
            <a:spLocks noGrp="1" noChangeArrowheads="1"/>
          </p:cNvSpPr>
          <p:nvPr>
            <p:ph type="body" idx="1"/>
          </p:nvPr>
        </p:nvSpPr>
        <p:spPr/>
        <p:txBody>
          <a:bodyPr/>
          <a:lstStyle/>
          <a:p>
            <a:pPr>
              <a:buClr>
                <a:schemeClr val="tx2"/>
              </a:buClr>
              <a:buFont typeface="Monotype Sorts" pitchFamily="2" charset="2"/>
              <a:buNone/>
            </a:pPr>
            <a:r>
              <a:rPr lang="en-US" altLang="en-US" sz="2800"/>
              <a:t> </a:t>
            </a:r>
          </a:p>
        </p:txBody>
      </p:sp>
      <p:grpSp>
        <p:nvGrpSpPr>
          <p:cNvPr id="2" name="Group 4"/>
          <p:cNvGrpSpPr>
            <a:grpSpLocks/>
          </p:cNvGrpSpPr>
          <p:nvPr/>
        </p:nvGrpSpPr>
        <p:grpSpPr bwMode="auto">
          <a:xfrm>
            <a:off x="949325" y="1582738"/>
            <a:ext cx="7600950" cy="5119687"/>
            <a:chOff x="598" y="997"/>
            <a:chExt cx="4788" cy="3225"/>
          </a:xfrm>
        </p:grpSpPr>
        <p:sp>
          <p:nvSpPr>
            <p:cNvPr id="55301" name="Text Box 5"/>
            <p:cNvSpPr txBox="1">
              <a:spLocks noChangeArrowheads="1"/>
            </p:cNvSpPr>
            <p:nvPr/>
          </p:nvSpPr>
          <p:spPr bwMode="auto">
            <a:xfrm>
              <a:off x="2364" y="3991"/>
              <a:ext cx="9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1"/>
                </a:buClr>
                <a:buSzPct val="35000"/>
                <a:buFont typeface="Monotype Sorts" pitchFamily="2" charset="2"/>
                <a:buChar char="m"/>
                <a:defRPr sz="3200">
                  <a:solidFill>
                    <a:schemeClr val="tx1"/>
                  </a:solidFill>
                  <a:latin typeface="Arial" panose="020B0604020202020204" pitchFamily="34" charset="0"/>
                </a:defRPr>
              </a:lvl1pPr>
              <a:lvl2pPr marL="742950" indent="-285750">
                <a:spcBef>
                  <a:spcPct val="20000"/>
                </a:spcBef>
                <a:buClr>
                  <a:schemeClr val="bg2"/>
                </a:buClr>
                <a:buSzPct val="75000"/>
                <a:buChar char="–"/>
                <a:defRPr sz="2800">
                  <a:solidFill>
                    <a:schemeClr val="tx1"/>
                  </a:solidFill>
                  <a:latin typeface="Arial" panose="020B0604020202020204" pitchFamily="34"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Arial" panose="020B0604020202020204" pitchFamily="34" charset="0"/>
                </a:defRPr>
              </a:lvl3pPr>
              <a:lvl4pPr marL="1600200" indent="-228600">
                <a:spcBef>
                  <a:spcPct val="20000"/>
                </a:spcBef>
                <a:buClr>
                  <a:schemeClr val="bg2"/>
                </a:buClr>
                <a:buSzPct val="75000"/>
                <a:buChar char="–"/>
                <a:defRPr sz="2000">
                  <a:solidFill>
                    <a:schemeClr val="tx1"/>
                  </a:solidFill>
                  <a:latin typeface="Arial" panose="020B0604020202020204" pitchFamily="34" charset="0"/>
                </a:defRPr>
              </a:lvl4pPr>
              <a:lvl5pPr marL="2057400" indent="-228600">
                <a:spcBef>
                  <a:spcPct val="20000"/>
                </a:spcBef>
                <a:buClr>
                  <a:schemeClr val="bg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9pPr>
            </a:lstStyle>
            <a:p>
              <a:pPr>
                <a:spcBef>
                  <a:spcPct val="50000"/>
                </a:spcBef>
                <a:buClrTx/>
                <a:buSzTx/>
                <a:buFontTx/>
                <a:buNone/>
              </a:pPr>
              <a:endParaRPr lang="en-US" altLang="en-US" sz="1800" b="1">
                <a:solidFill>
                  <a:srgbClr val="0336B7"/>
                </a:solidFill>
              </a:endParaRPr>
            </a:p>
          </p:txBody>
        </p:sp>
        <p:pic>
          <p:nvPicPr>
            <p:cNvPr id="55302" name="Picture 6" descr="laudonf05-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 y="997"/>
              <a:ext cx="4788" cy="2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1879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What is this?</a:t>
            </a:r>
          </a:p>
        </p:txBody>
      </p:sp>
      <p:pic>
        <p:nvPicPr>
          <p:cNvPr id="57347" name="Picture 5" descr="http://www.wired.com/images_blogs/gadgetlab/2010/12/MG_1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61722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58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Storage Devices</a:t>
            </a:r>
          </a:p>
        </p:txBody>
      </p:sp>
      <p:sp>
        <p:nvSpPr>
          <p:cNvPr id="59395" name="Rectangle 3"/>
          <p:cNvSpPr>
            <a:spLocks noGrp="1" noChangeArrowheads="1"/>
          </p:cNvSpPr>
          <p:nvPr>
            <p:ph type="body" idx="1"/>
          </p:nvPr>
        </p:nvSpPr>
        <p:spPr>
          <a:xfrm>
            <a:off x="381000" y="1624084"/>
            <a:ext cx="8229600" cy="4548116"/>
          </a:xfrm>
        </p:spPr>
        <p:txBody>
          <a:bodyPr/>
          <a:lstStyle/>
          <a:p>
            <a:pPr>
              <a:lnSpc>
                <a:spcPct val="110000"/>
              </a:lnSpc>
            </a:pPr>
            <a:r>
              <a:rPr lang="en-US" altLang="en-US" sz="3600" dirty="0"/>
              <a:t>Sequential versus direct access</a:t>
            </a:r>
          </a:p>
          <a:p>
            <a:pPr>
              <a:lnSpc>
                <a:spcPct val="110000"/>
              </a:lnSpc>
            </a:pPr>
            <a:endParaRPr lang="en-US" altLang="en-US" sz="3600" dirty="0"/>
          </a:p>
          <a:p>
            <a:pPr>
              <a:lnSpc>
                <a:spcPct val="110000"/>
              </a:lnSpc>
            </a:pPr>
            <a:r>
              <a:rPr lang="en-US" altLang="en-US" sz="3600" dirty="0"/>
              <a:t>Magnetic disk: Floppy disk, Hard disk</a:t>
            </a:r>
          </a:p>
          <a:p>
            <a:pPr>
              <a:lnSpc>
                <a:spcPct val="110000"/>
              </a:lnSpc>
            </a:pPr>
            <a:r>
              <a:rPr lang="en-US" altLang="en-US" sz="3600" dirty="0"/>
              <a:t>Solid state drive</a:t>
            </a:r>
          </a:p>
          <a:p>
            <a:pPr>
              <a:lnSpc>
                <a:spcPct val="110000"/>
              </a:lnSpc>
            </a:pPr>
            <a:r>
              <a:rPr lang="en-US" altLang="en-US" sz="3600" dirty="0"/>
              <a:t>Optical disks: CD-ROM, DVDs</a:t>
            </a:r>
          </a:p>
          <a:p>
            <a:pPr>
              <a:lnSpc>
                <a:spcPct val="110000"/>
              </a:lnSpc>
            </a:pPr>
            <a:r>
              <a:rPr lang="en-US" altLang="en-US" sz="3600" dirty="0"/>
              <a:t>Magnetic tape: Inexpensive, older secondary-storage medium</a:t>
            </a:r>
          </a:p>
        </p:txBody>
      </p:sp>
    </p:spTree>
    <p:extLst>
      <p:ext uri="{BB962C8B-B14F-4D97-AF65-F5344CB8AC3E}">
        <p14:creationId xmlns:p14="http://schemas.microsoft.com/office/powerpoint/2010/main" val="159016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Computers</a:t>
            </a:r>
          </a:p>
        </p:txBody>
      </p:sp>
      <p:pic>
        <p:nvPicPr>
          <p:cNvPr id="8195" name="Picture 9" descr="Image result for surface book transparen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886200"/>
            <a:ext cx="442436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66900"/>
            <a:ext cx="37084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p:cNvPicPr>
            <a:picLocks noChangeAspect="1"/>
          </p:cNvPicPr>
          <p:nvPr/>
        </p:nvPicPr>
        <p:blipFill>
          <a:blip r:embed="rId5" cstate="print">
            <a:extLst>
              <a:ext uri="{28A0092B-C50C-407E-A947-70E740481C1C}">
                <a14:useLocalDpi xmlns:a14="http://schemas.microsoft.com/office/drawing/2010/main" val="0"/>
              </a:ext>
            </a:extLst>
          </a:blip>
          <a:srcRect l="18805" r="15405"/>
          <a:stretch>
            <a:fillRect/>
          </a:stretch>
        </p:blipFill>
        <p:spPr bwMode="auto">
          <a:xfrm>
            <a:off x="4265613" y="1847850"/>
            <a:ext cx="180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p:cNvPicPr>
            <a:picLocks noChangeAspect="1"/>
          </p:cNvPicPr>
          <p:nvPr/>
        </p:nvPicPr>
        <p:blipFill>
          <a:blip r:embed="rId6" cstate="print">
            <a:extLst>
              <a:ext uri="{28A0092B-C50C-407E-A947-70E740481C1C}">
                <a14:useLocalDpi xmlns:a14="http://schemas.microsoft.com/office/drawing/2010/main" val="0"/>
              </a:ext>
            </a:extLst>
          </a:blip>
          <a:srcRect l="28751" r="32501"/>
          <a:stretch>
            <a:fillRect/>
          </a:stretch>
        </p:blipFill>
        <p:spPr bwMode="auto">
          <a:xfrm>
            <a:off x="7162800" y="1878013"/>
            <a:ext cx="87788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767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838200" y="1752600"/>
            <a:ext cx="7772400" cy="4267200"/>
          </a:xfrm>
        </p:spPr>
        <p:txBody>
          <a:bodyPr/>
          <a:lstStyle/>
          <a:p>
            <a:pPr>
              <a:lnSpc>
                <a:spcPct val="110000"/>
              </a:lnSpc>
            </a:pPr>
            <a:endParaRPr lang="en-US" altLang="en-US" sz="2800"/>
          </a:p>
        </p:txBody>
      </p:sp>
      <p:pic>
        <p:nvPicPr>
          <p:cNvPr id="61443" name="Picture 5" descr="http://upload.wikimedia.org/wikipedia/commons/5/5f/Jacquard.loom.full.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66800"/>
            <a:ext cx="38100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7" descr="File:DrehorgelLochkart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24400"/>
            <a:ext cx="2438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9" descr="File:Victorydaf 2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81000"/>
            <a:ext cx="43307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70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1" descr="http://cs-exhibitions.uni-klu.ac.at/uploads/pics/Hollerith_tabulat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41259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 descr="http://cs-exhibitions.uni-klu.ac.at/uploads/pics/punch_card_1900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95800"/>
            <a:ext cx="4286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848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Input Devices</a:t>
            </a:r>
          </a:p>
        </p:txBody>
      </p:sp>
      <p:sp>
        <p:nvSpPr>
          <p:cNvPr id="65539" name="Rectangle 3"/>
          <p:cNvSpPr>
            <a:spLocks noGrp="1" noChangeArrowheads="1"/>
          </p:cNvSpPr>
          <p:nvPr>
            <p:ph type="body" idx="1"/>
          </p:nvPr>
        </p:nvSpPr>
        <p:spPr>
          <a:xfrm>
            <a:off x="381000" y="1528549"/>
            <a:ext cx="8229600" cy="4995081"/>
          </a:xfrm>
        </p:spPr>
        <p:txBody>
          <a:bodyPr/>
          <a:lstStyle/>
          <a:p>
            <a:pPr>
              <a:lnSpc>
                <a:spcPct val="110000"/>
              </a:lnSpc>
            </a:pPr>
            <a:r>
              <a:rPr lang="en-US" altLang="en-US" sz="2800" dirty="0"/>
              <a:t>Keyboard and Mouse</a:t>
            </a:r>
          </a:p>
          <a:p>
            <a:pPr>
              <a:lnSpc>
                <a:spcPct val="110000"/>
              </a:lnSpc>
            </a:pPr>
            <a:r>
              <a:rPr lang="en-US" altLang="en-US" sz="2800" dirty="0"/>
              <a:t>Touch Screen</a:t>
            </a:r>
          </a:p>
          <a:p>
            <a:pPr>
              <a:lnSpc>
                <a:spcPct val="110000"/>
              </a:lnSpc>
            </a:pPr>
            <a:r>
              <a:rPr lang="en-US" altLang="en-US" sz="2800" dirty="0"/>
              <a:t>Image and Biometric Scanner</a:t>
            </a:r>
          </a:p>
          <a:p>
            <a:pPr>
              <a:lnSpc>
                <a:spcPct val="110000"/>
              </a:lnSpc>
            </a:pPr>
            <a:r>
              <a:rPr lang="en-US" altLang="en-US" sz="2800" dirty="0"/>
              <a:t>Optical Character Recognition (OCR)</a:t>
            </a:r>
          </a:p>
          <a:p>
            <a:pPr>
              <a:lnSpc>
                <a:spcPct val="110000"/>
              </a:lnSpc>
            </a:pPr>
            <a:r>
              <a:rPr lang="en-US" altLang="en-US" sz="2800" dirty="0"/>
              <a:t>Magnetic Ink Character Recognition (MICR)</a:t>
            </a:r>
          </a:p>
          <a:p>
            <a:pPr>
              <a:lnSpc>
                <a:spcPct val="110000"/>
              </a:lnSpc>
            </a:pPr>
            <a:r>
              <a:rPr lang="en-US" altLang="en-US" sz="2800" dirty="0"/>
              <a:t>Bar Code Scanner</a:t>
            </a:r>
          </a:p>
          <a:p>
            <a:pPr>
              <a:lnSpc>
                <a:spcPct val="110000"/>
              </a:lnSpc>
            </a:pPr>
            <a:r>
              <a:rPr lang="en-US" altLang="en-US" sz="2800" dirty="0"/>
              <a:t>Pen Based Input</a:t>
            </a:r>
          </a:p>
          <a:p>
            <a:pPr>
              <a:lnSpc>
                <a:spcPct val="110000"/>
              </a:lnSpc>
            </a:pPr>
            <a:r>
              <a:rPr lang="en-US" altLang="en-US" sz="2800" dirty="0"/>
              <a:t>Audio Input</a:t>
            </a:r>
          </a:p>
          <a:p>
            <a:pPr>
              <a:lnSpc>
                <a:spcPct val="110000"/>
              </a:lnSpc>
            </a:pPr>
            <a:r>
              <a:rPr lang="en-US" altLang="en-US" sz="2800" dirty="0"/>
              <a:t>Virtual Reality</a:t>
            </a:r>
          </a:p>
        </p:txBody>
      </p:sp>
    </p:spTree>
    <p:extLst>
      <p:ext uri="{BB962C8B-B14F-4D97-AF65-F5344CB8AC3E}">
        <p14:creationId xmlns:p14="http://schemas.microsoft.com/office/powerpoint/2010/main" val="2224607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Output Devices</a:t>
            </a:r>
          </a:p>
        </p:txBody>
      </p:sp>
      <p:sp>
        <p:nvSpPr>
          <p:cNvPr id="67587" name="Rectangle 3"/>
          <p:cNvSpPr>
            <a:spLocks noGrp="1" noChangeArrowheads="1"/>
          </p:cNvSpPr>
          <p:nvPr>
            <p:ph type="body" idx="1"/>
          </p:nvPr>
        </p:nvSpPr>
        <p:spPr>
          <a:xfrm>
            <a:off x="381000" y="1501254"/>
            <a:ext cx="8229600" cy="4518546"/>
          </a:xfrm>
        </p:spPr>
        <p:txBody>
          <a:bodyPr/>
          <a:lstStyle/>
          <a:p>
            <a:pPr>
              <a:lnSpc>
                <a:spcPct val="110000"/>
              </a:lnSpc>
            </a:pPr>
            <a:r>
              <a:rPr lang="en-US" altLang="en-US" sz="4000" dirty="0"/>
              <a:t>Monitor</a:t>
            </a:r>
          </a:p>
          <a:p>
            <a:pPr>
              <a:lnSpc>
                <a:spcPct val="110000"/>
              </a:lnSpc>
            </a:pPr>
            <a:r>
              <a:rPr lang="en-US" altLang="en-US" sz="4000" dirty="0"/>
              <a:t>Printer</a:t>
            </a:r>
          </a:p>
          <a:p>
            <a:pPr>
              <a:lnSpc>
                <a:spcPct val="110000"/>
              </a:lnSpc>
            </a:pPr>
            <a:r>
              <a:rPr lang="en-US" altLang="en-US" sz="4000" dirty="0"/>
              <a:t>Audio Output</a:t>
            </a:r>
          </a:p>
          <a:p>
            <a:pPr>
              <a:lnSpc>
                <a:spcPct val="110000"/>
              </a:lnSpc>
            </a:pPr>
            <a:r>
              <a:rPr lang="en-US" altLang="en-US" sz="4000" dirty="0"/>
              <a:t>Microfilm and Microfiche</a:t>
            </a:r>
          </a:p>
          <a:p>
            <a:pPr>
              <a:lnSpc>
                <a:spcPct val="110000"/>
              </a:lnSpc>
            </a:pPr>
            <a:r>
              <a:rPr lang="en-US" altLang="en-US" sz="4000" dirty="0"/>
              <a:t>Virtual Reality</a:t>
            </a:r>
            <a:endParaRPr lang="en-US" altLang="en-US" sz="2800" dirty="0"/>
          </a:p>
        </p:txBody>
      </p:sp>
    </p:spTree>
    <p:extLst>
      <p:ext uri="{BB962C8B-B14F-4D97-AF65-F5344CB8AC3E}">
        <p14:creationId xmlns:p14="http://schemas.microsoft.com/office/powerpoint/2010/main" val="2515645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Quote</a:t>
            </a:r>
          </a:p>
        </p:txBody>
      </p:sp>
      <p:sp>
        <p:nvSpPr>
          <p:cNvPr id="100355" name="Rectangle 3"/>
          <p:cNvSpPr>
            <a:spLocks noGrp="1" noChangeArrowheads="1"/>
          </p:cNvSpPr>
          <p:nvPr>
            <p:ph type="body" idx="4294967295"/>
          </p:nvPr>
        </p:nvSpPr>
        <p:spPr/>
        <p:txBody>
          <a:bodyPr/>
          <a:lstStyle/>
          <a:p>
            <a:pPr>
              <a:lnSpc>
                <a:spcPct val="120000"/>
              </a:lnSpc>
              <a:buClr>
                <a:schemeClr val="tx2"/>
              </a:buClr>
              <a:buFont typeface="Monotype Sorts" pitchFamily="2" charset="2"/>
              <a:buNone/>
            </a:pPr>
            <a:r>
              <a:rPr lang="en-US" altLang="en-US" sz="3800" dirty="0"/>
              <a:t>“We should be impressed by technology, but we shouldn’t be distracted by it or fooled into thinking that technology, unto itself, is the solution to anything.”</a:t>
            </a:r>
          </a:p>
          <a:p>
            <a:pPr>
              <a:lnSpc>
                <a:spcPct val="120000"/>
              </a:lnSpc>
              <a:buClr>
                <a:schemeClr val="tx2"/>
              </a:buClr>
              <a:buFont typeface="Monotype Sorts" pitchFamily="2" charset="2"/>
              <a:buNone/>
            </a:pPr>
            <a:endParaRPr lang="en-US" altLang="en-US" sz="2000" dirty="0"/>
          </a:p>
          <a:p>
            <a:pPr>
              <a:lnSpc>
                <a:spcPct val="120000"/>
              </a:lnSpc>
              <a:buClr>
                <a:schemeClr val="tx2"/>
              </a:buClr>
              <a:buFont typeface="Monotype Sorts" pitchFamily="2" charset="2"/>
              <a:buNone/>
            </a:pPr>
            <a:r>
              <a:rPr lang="en-US" altLang="en-US" sz="2000" dirty="0"/>
              <a:t>-Lou Gerstner</a:t>
            </a:r>
            <a:endParaRPr lang="en-US" altLang="en-US" sz="3600" dirty="0"/>
          </a:p>
        </p:txBody>
      </p:sp>
    </p:spTree>
    <p:extLst>
      <p:ext uri="{BB962C8B-B14F-4D97-AF65-F5344CB8AC3E}">
        <p14:creationId xmlns:p14="http://schemas.microsoft.com/office/powerpoint/2010/main" val="376106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Other Computer Form Factors</a:t>
            </a:r>
          </a:p>
        </p:txBody>
      </p:sp>
      <p:pic>
        <p:nvPicPr>
          <p:cNvPr id="10243" name="Picture 2" descr="Image result for apple all in one computer transparent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447800"/>
            <a:ext cx="283527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Image result for 2 in 1 computer transparent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1828800"/>
            <a:ext cx="33004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Image result for poweredge rack ser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8" y="4714875"/>
            <a:ext cx="46101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Image result for server r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4950" y="4422775"/>
            <a:ext cx="337978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50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Computers???</a:t>
            </a:r>
          </a:p>
        </p:txBody>
      </p:sp>
      <p:pic>
        <p:nvPicPr>
          <p:cNvPr id="12291" name="Picture 2" descr="Image result for fitbit transparen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93875"/>
            <a:ext cx="16002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Image result for apple watch transparent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565275"/>
            <a:ext cx="16113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Image result for echo dot  transparent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100" y="1447800"/>
            <a:ext cx="39782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Image result for tesla x transparent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0" y="4038600"/>
            <a:ext cx="73564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1" descr="Image result for nest thermostat transparent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8025" y="4038600"/>
            <a:ext cx="20859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49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81000" y="1528549"/>
            <a:ext cx="8534400" cy="4796051"/>
          </a:xfrm>
        </p:spPr>
        <p:txBody>
          <a:bodyPr/>
          <a:lstStyle/>
          <a:p>
            <a:pPr marL="0">
              <a:buFont typeface="Monotype Sorts" pitchFamily="2" charset="2"/>
              <a:buNone/>
            </a:pPr>
            <a:r>
              <a:rPr lang="en-US" altLang="en-US" sz="3600" dirty="0"/>
              <a:t>“If we can build something that adds, we’re well on our way to building something that uses addition to also subtract, multiply, divide, calculate mortgage payments, guide rockets to Mars, play chess and foul up our phone bills.”   </a:t>
            </a:r>
          </a:p>
          <a:p>
            <a:pPr marL="0">
              <a:buFont typeface="Monotype Sorts" pitchFamily="2" charset="2"/>
              <a:buNone/>
            </a:pPr>
            <a:endParaRPr lang="en-US" altLang="en-US" sz="2400" dirty="0"/>
          </a:p>
          <a:p>
            <a:pPr marL="0">
              <a:buFont typeface="Monotype Sorts" pitchFamily="2" charset="2"/>
              <a:buNone/>
            </a:pPr>
            <a:r>
              <a:rPr lang="en-US" altLang="en-US" sz="2400" dirty="0"/>
              <a:t>- Charles </a:t>
            </a:r>
            <a:r>
              <a:rPr lang="en-US" altLang="en-US" sz="2400" dirty="0" err="1"/>
              <a:t>Petzold</a:t>
            </a:r>
            <a:r>
              <a:rPr lang="en-US" altLang="en-US" sz="2400" dirty="0"/>
              <a:t>, CODE p131</a:t>
            </a:r>
          </a:p>
        </p:txBody>
      </p:sp>
      <p:pic>
        <p:nvPicPr>
          <p:cNvPr id="14339" name="Picture 14" descr="http://archive.computerhistory.org/resources/still-image/abacus/abacus.a.102622629.lg.jpg?rand=6162604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334000"/>
            <a:ext cx="17526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Grp="1" noChangeArrowheads="1"/>
          </p:cNvSpPr>
          <p:nvPr>
            <p:ph type="title"/>
          </p:nvPr>
        </p:nvSpPr>
        <p:spPr/>
        <p:txBody>
          <a:bodyPr/>
          <a:lstStyle/>
          <a:p>
            <a:r>
              <a:rPr lang="en-US" altLang="en-US"/>
              <a:t>Essence of a Computer</a:t>
            </a:r>
          </a:p>
        </p:txBody>
      </p:sp>
    </p:spTree>
    <p:extLst>
      <p:ext uri="{BB962C8B-B14F-4D97-AF65-F5344CB8AC3E}">
        <p14:creationId xmlns:p14="http://schemas.microsoft.com/office/powerpoint/2010/main" val="251057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upload.wikimedia.org/wikipedia/commons/thumb/8/80/Arts_et_Metiers_Pascaline_dsc03869.jpg/330px-Arts_et_Metiers_Pascaline_dsc0386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43068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descr="File:Curta Mechanical computer img 165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752600"/>
            <a:ext cx="2438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 descr="http://upload.wikimedia.org/wikipedia/commons/thumb/3/32/Arithmometer_Veuve_Payen.png/260px-Arithmometer_Veuve_Payen.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962400"/>
            <a:ext cx="3200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
          <p:cNvSpPr>
            <a:spLocks noGrp="1" noChangeArrowheads="1"/>
          </p:cNvSpPr>
          <p:nvPr>
            <p:ph type="title"/>
          </p:nvPr>
        </p:nvSpPr>
        <p:spPr/>
        <p:txBody>
          <a:bodyPr/>
          <a:lstStyle/>
          <a:p>
            <a:r>
              <a:rPr lang="en-US" altLang="en-US"/>
              <a:t>Mechanical Computers</a:t>
            </a:r>
          </a:p>
        </p:txBody>
      </p:sp>
    </p:spTree>
    <p:extLst>
      <p:ext uri="{BB962C8B-B14F-4D97-AF65-F5344CB8AC3E}">
        <p14:creationId xmlns:p14="http://schemas.microsoft.com/office/powerpoint/2010/main" val="123755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Difference Engine</a:t>
            </a:r>
          </a:p>
        </p:txBody>
      </p:sp>
      <p:sp>
        <p:nvSpPr>
          <p:cNvPr id="18435" name="Rectangle 3"/>
          <p:cNvSpPr>
            <a:spLocks noGrp="1" noChangeArrowheads="1"/>
          </p:cNvSpPr>
          <p:nvPr>
            <p:ph type="body" idx="1"/>
          </p:nvPr>
        </p:nvSpPr>
        <p:spPr>
          <a:xfrm>
            <a:off x="838200" y="1676400"/>
            <a:ext cx="8077200" cy="4648200"/>
          </a:xfrm>
        </p:spPr>
        <p:txBody>
          <a:bodyPr/>
          <a:lstStyle/>
          <a:p>
            <a:endParaRPr lang="en-US" altLang="en-US" dirty="0"/>
          </a:p>
          <a:p>
            <a:endParaRPr lang="en-US" altLang="en-US" dirty="0"/>
          </a:p>
          <a:p>
            <a:endParaRPr lang="en-US" altLang="en-US" dirty="0"/>
          </a:p>
          <a:p>
            <a:endParaRPr lang="en-US" altLang="en-US" dirty="0"/>
          </a:p>
          <a:p>
            <a:endParaRPr lang="en-US" altLang="en-US" dirty="0"/>
          </a:p>
          <a:p>
            <a:pPr>
              <a:buFont typeface="Monotype Sorts" pitchFamily="2" charset="2"/>
              <a:buNone/>
            </a:pPr>
            <a:endParaRPr lang="en-US" altLang="en-US" sz="5400" dirty="0"/>
          </a:p>
          <a:p>
            <a:pPr>
              <a:buFont typeface="Monotype Sorts" pitchFamily="2" charset="2"/>
              <a:buNone/>
            </a:pPr>
            <a:endParaRPr lang="en-US" altLang="en-US" sz="2000" dirty="0"/>
          </a:p>
          <a:p>
            <a:pPr>
              <a:buFont typeface="Monotype Sorts" pitchFamily="2" charset="2"/>
              <a:buNone/>
            </a:pPr>
            <a:endParaRPr lang="en-US" altLang="en-US" sz="2000" dirty="0"/>
          </a:p>
          <a:p>
            <a:pPr algn="ctr">
              <a:buFont typeface="Monotype Sorts" pitchFamily="2" charset="2"/>
              <a:buNone/>
            </a:pPr>
            <a:r>
              <a:rPr lang="en-US" altLang="en-US" sz="2000" dirty="0"/>
              <a:t>"I wish to God these calculations had been executed by steam." </a:t>
            </a:r>
          </a:p>
          <a:p>
            <a:pPr>
              <a:buFont typeface="Monotype Sorts" pitchFamily="2" charset="2"/>
              <a:buNone/>
            </a:pPr>
            <a:r>
              <a:rPr lang="en-US" altLang="en-US" sz="2000" dirty="0"/>
              <a:t>– Charles Babbage upon finding multiple errors in calculation tables</a:t>
            </a:r>
          </a:p>
        </p:txBody>
      </p:sp>
      <p:pic>
        <p:nvPicPr>
          <p:cNvPr id="18436" name="Picture 2" descr="http://www.computerhistory.org/babbage/overview/img/1-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24000"/>
            <a:ext cx="56388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8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Binary Communications</a:t>
            </a:r>
          </a:p>
        </p:txBody>
      </p:sp>
      <p:sp>
        <p:nvSpPr>
          <p:cNvPr id="20483" name="Rectangle 3"/>
          <p:cNvSpPr>
            <a:spLocks noGrp="1" noChangeArrowheads="1"/>
          </p:cNvSpPr>
          <p:nvPr>
            <p:ph type="body" idx="1"/>
          </p:nvPr>
        </p:nvSpPr>
        <p:spPr>
          <a:xfrm>
            <a:off x="381000" y="1555845"/>
            <a:ext cx="8534400" cy="4311555"/>
          </a:xfrm>
        </p:spPr>
        <p:txBody>
          <a:bodyPr/>
          <a:lstStyle/>
          <a:p>
            <a:pPr>
              <a:lnSpc>
                <a:spcPct val="90000"/>
              </a:lnSpc>
            </a:pPr>
            <a:r>
              <a:rPr lang="en-US" altLang="en-US" sz="3600" dirty="0"/>
              <a:t>Could you communicate successfully with only two signals, symbols or sounds?</a:t>
            </a:r>
          </a:p>
          <a:p>
            <a:pPr lvl="1">
              <a:lnSpc>
                <a:spcPct val="90000"/>
              </a:lnSpc>
            </a:pPr>
            <a:r>
              <a:rPr lang="en-US" altLang="en-US" sz="3200" dirty="0"/>
              <a:t>Telegraph / Morse Code</a:t>
            </a:r>
          </a:p>
          <a:p>
            <a:pPr lvl="1">
              <a:lnSpc>
                <a:spcPct val="90000"/>
              </a:lnSpc>
            </a:pPr>
            <a:r>
              <a:rPr lang="en-US" altLang="en-US" sz="3200" dirty="0"/>
              <a:t>Braille</a:t>
            </a:r>
          </a:p>
          <a:p>
            <a:pPr>
              <a:lnSpc>
                <a:spcPct val="90000"/>
              </a:lnSpc>
            </a:pPr>
            <a:endParaRPr lang="en-US" altLang="en-US" sz="3600" dirty="0"/>
          </a:p>
          <a:p>
            <a:pPr>
              <a:lnSpc>
                <a:spcPct val="90000"/>
              </a:lnSpc>
              <a:buFont typeface="Monotype Sorts" pitchFamily="2" charset="2"/>
              <a:buNone/>
            </a:pPr>
            <a:endParaRPr lang="en-US" altLang="en-US" sz="3600" dirty="0"/>
          </a:p>
          <a:p>
            <a:pPr>
              <a:lnSpc>
                <a:spcPct val="90000"/>
              </a:lnSpc>
              <a:buFont typeface="Monotype Sorts" pitchFamily="2" charset="2"/>
              <a:buNone/>
            </a:pPr>
            <a:endParaRPr lang="en-US" altLang="en-US" sz="3600" dirty="0"/>
          </a:p>
        </p:txBody>
      </p:sp>
      <p:pic>
        <p:nvPicPr>
          <p:cNvPr id="20484" name="Picture 2" descr="http://hila.webcentre.ca/projects/morse_code/morse_co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95600"/>
            <a:ext cx="21637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Brail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419600"/>
            <a:ext cx="28956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72916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0</TotalTime>
  <Words>774</Words>
  <Application>Microsoft Office PowerPoint</Application>
  <PresentationFormat>On-screen Show (4:3)</PresentationFormat>
  <Paragraphs>308</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Monotype Sorts</vt:lpstr>
      <vt:lpstr>Times New Roman</vt:lpstr>
      <vt:lpstr>Wingdings</vt:lpstr>
      <vt:lpstr>Blank Presentation</vt:lpstr>
      <vt:lpstr>Intro to MIS - MGS351</vt:lpstr>
      <vt:lpstr>Overview</vt:lpstr>
      <vt:lpstr>Computers</vt:lpstr>
      <vt:lpstr>Other Computer Form Factors</vt:lpstr>
      <vt:lpstr>Computers???</vt:lpstr>
      <vt:lpstr>Essence of a Computer</vt:lpstr>
      <vt:lpstr>Mechanical Computers</vt:lpstr>
      <vt:lpstr>Difference Engine</vt:lpstr>
      <vt:lpstr>Binary Communications</vt:lpstr>
      <vt:lpstr>Can a Machine do Binary Math?</vt:lpstr>
      <vt:lpstr>Electricity and binary math?</vt:lpstr>
      <vt:lpstr>Electricity and binary math?</vt:lpstr>
      <vt:lpstr>Binary Addition</vt:lpstr>
      <vt:lpstr>Stibitz 1-Bit Model K Adder</vt:lpstr>
      <vt:lpstr>Digital Communications</vt:lpstr>
      <vt:lpstr>Digital Communications</vt:lpstr>
      <vt:lpstr>Sentence written in ASCII</vt:lpstr>
      <vt:lpstr>What is this?</vt:lpstr>
      <vt:lpstr>What is this?</vt:lpstr>
      <vt:lpstr>Hardware</vt:lpstr>
      <vt:lpstr>UB Desktop Computer</vt:lpstr>
      <vt:lpstr>UB Laptop Computer</vt:lpstr>
      <vt:lpstr>Personal Laptop Computer</vt:lpstr>
      <vt:lpstr>Summary</vt:lpstr>
      <vt:lpstr>CPU (processor)</vt:lpstr>
      <vt:lpstr>Memory (Primary Storage)</vt:lpstr>
      <vt:lpstr>CPU and Primary Storage</vt:lpstr>
      <vt:lpstr>What is this?</vt:lpstr>
      <vt:lpstr>Storage Devices</vt:lpstr>
      <vt:lpstr>PowerPoint Presentation</vt:lpstr>
      <vt:lpstr>PowerPoint Presentation</vt:lpstr>
      <vt:lpstr>Input Devices</vt:lpstr>
      <vt:lpstr>Output Devices</vt:lpstr>
      <vt:lpstr>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2018-01-13T02:26:20Z</dcterms:created>
  <dcterms:modified xsi:type="dcterms:W3CDTF">2024-09-07T21:26:35Z</dcterms:modified>
</cp:coreProperties>
</file>