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619" r:id="rId2"/>
    <p:sldId id="633" r:id="rId3"/>
    <p:sldId id="634" r:id="rId4"/>
    <p:sldId id="635" r:id="rId5"/>
    <p:sldId id="636" r:id="rId6"/>
    <p:sldId id="650" r:id="rId7"/>
    <p:sldId id="637" r:id="rId8"/>
    <p:sldId id="638" r:id="rId9"/>
    <p:sldId id="639" r:id="rId10"/>
    <p:sldId id="640" r:id="rId11"/>
    <p:sldId id="641" r:id="rId12"/>
    <p:sldId id="642" r:id="rId13"/>
    <p:sldId id="643" r:id="rId14"/>
    <p:sldId id="644" r:id="rId15"/>
    <p:sldId id="645" r:id="rId16"/>
    <p:sldId id="646" r:id="rId17"/>
    <p:sldId id="647" r:id="rId18"/>
    <p:sldId id="648" r:id="rId19"/>
    <p:sldId id="649" r:id="rId20"/>
  </p:sldIdLst>
  <p:sldSz cx="9144000" cy="6858000" type="screen4x3"/>
  <p:notesSz cx="6858000" cy="91170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2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CCECFF"/>
    <a:srgbClr val="FFFFCC"/>
    <a:srgbClr val="008080"/>
    <a:srgbClr val="66CCFF"/>
    <a:srgbClr val="66FFCC"/>
    <a:srgbClr val="CCFFFF"/>
    <a:srgbClr val="FF0000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61279" autoAdjust="0"/>
  </p:normalViewPr>
  <p:slideViewPr>
    <p:cSldViewPr snapToGrid="0">
      <p:cViewPr varScale="1">
        <p:scale>
          <a:sx n="74" d="100"/>
          <a:sy n="74" d="100"/>
        </p:scale>
        <p:origin x="943" y="51"/>
      </p:cViewPr>
      <p:guideLst>
        <p:guide orient="horz" pos="216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3" d="100"/>
          <a:sy n="103" d="100"/>
        </p:scale>
        <p:origin x="-2514" y="-84"/>
      </p:cViewPr>
      <p:guideLst>
        <p:guide orient="horz" pos="2872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8E90B2-7FC4-4896-8617-23D9992C4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644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30700"/>
            <a:ext cx="50292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6BCFC9-3494-43C9-BDC6-E2B0004A9C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75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17898B-A80B-452D-A283-CEE48A1EA7E2}" type="slidenum">
              <a:rPr lang="en-US" smtClean="0">
                <a:latin typeface="Arial" pitchFamily="34" charset="0"/>
              </a:rPr>
              <a:pPr/>
              <a:t>1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849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2A0C179-E977-4BB6-91C0-8685F89EBEDB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97314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D1BD2B9-FCCD-439E-BD6E-6BD654A9C523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4343400"/>
            <a:ext cx="57150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33238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C0424C6-C0C6-4C2D-8048-4981D998652C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27875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522B174-D6A2-494F-B8E3-28EF2FD995EB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2765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88568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D17F26E-AC41-4397-BBDD-BE43057EDBC1}" type="slidenum">
              <a:rPr lang="en-US" altLang="en-US" sz="1200"/>
              <a:pPr/>
              <a:t>14</a:t>
            </a:fld>
            <a:endParaRPr lang="en-US" altLang="en-US" sz="1200"/>
          </a:p>
        </p:txBody>
      </p:sp>
      <p:sp>
        <p:nvSpPr>
          <p:cNvPr id="2969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69518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3E7AE8-1A3A-4CEE-9037-D7871AFD83D7}" type="slidenum">
              <a:rPr lang="en-US" altLang="en-US" sz="1200"/>
              <a:pPr/>
              <a:t>15</a:t>
            </a:fld>
            <a:endParaRPr lang="en-US" altLang="en-US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4343400"/>
            <a:ext cx="57150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44500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FD010F3-5305-4D33-BC14-6E6CB6E95C3E}" type="slidenum">
              <a:rPr lang="en-US" altLang="en-US" sz="1200"/>
              <a:pPr/>
              <a:t>16</a:t>
            </a:fld>
            <a:endParaRPr lang="en-US" altLang="en-US" sz="1200"/>
          </a:p>
        </p:txBody>
      </p:sp>
      <p:sp>
        <p:nvSpPr>
          <p:cNvPr id="3379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04903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C5DB221-9F83-4B9D-9EB0-04C080E5EAA0}" type="slidenum">
              <a:rPr lang="en-US" altLang="en-US" sz="1200"/>
              <a:pPr/>
              <a:t>17</a:t>
            </a:fld>
            <a:endParaRPr lang="en-US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20431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2EF246F-629D-49D1-AC3F-645D90632C04}" type="slidenum">
              <a:rPr lang="en-US" altLang="en-US" sz="1200"/>
              <a:pPr/>
              <a:t>18</a:t>
            </a:fld>
            <a:endParaRPr lang="en-US" altLang="en-US" sz="12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15486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E94E38C-6F15-44CF-8FC6-7A2A059F4CD6}" type="slidenum">
              <a:rPr lang="en-US" altLang="en-US" sz="1200"/>
              <a:pPr/>
              <a:t>19</a:t>
            </a:fld>
            <a:endParaRPr lang="en-US" altLang="en-US" sz="1200"/>
          </a:p>
        </p:txBody>
      </p:sp>
      <p:sp>
        <p:nvSpPr>
          <p:cNvPr id="3993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4840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33FCD61-308C-4F63-8C4C-D9DC14B4F9C1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6299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B3E53B-D52D-47D9-BFBA-2DF5E0CAB036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343400"/>
            <a:ext cx="5791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7251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8DE4EB6-61E6-4C05-8C72-C2C1AECDC666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11858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8C173C-4BA9-483C-872F-86E76201F795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384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242E3D5-E099-488A-9BF4-6F45BE17A17B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4198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68433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6B21C73-48DB-41FA-AA0E-2F37DE17FCC9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32454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B2C265D-1EC1-418A-BA49-D9621583470C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65274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B0D1624-C06D-4396-8722-22CCC38D1400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1533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43FDFD3B-99A3-4DAE-9FE7-E6247F727F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F4A18791-FC75-44CA-945F-6E0C193E2D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88900"/>
            <a:ext cx="2076450" cy="622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88900"/>
            <a:ext cx="6076950" cy="6223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A08D03CA-4B2F-4FB2-9C5F-D2D9B2D26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3700" y="1460500"/>
            <a:ext cx="4070350" cy="485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460500"/>
            <a:ext cx="4070350" cy="485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0BEC39B-7CBB-44B4-B537-C4133E537E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EA18B4B9-F708-4F6E-AED7-A0272BCD67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660FC66E-602B-49F2-A8F0-E3B10850C7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3700" y="1460500"/>
            <a:ext cx="40703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460500"/>
            <a:ext cx="40703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08D6C1C1-8414-4248-A471-6E7EDA6CA1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9E7B3C56-F787-447F-B464-8D7509A82B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8CE6381-5DF8-4387-997B-DB5B6D681A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4A8C3D30-F0FC-4D6E-A0BD-67F90ABE9A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7A8BC03F-1004-4240-9ACC-7AE7677185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3647E637-ADEF-4697-8E9A-BC30D7280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1206500"/>
          </a:xfrm>
          <a:prstGeom prst="rect">
            <a:avLst/>
          </a:prstGeom>
          <a:gradFill rotWithShape="0">
            <a:gsLst>
              <a:gs pos="0">
                <a:srgbClr val="333399"/>
              </a:gs>
              <a:gs pos="100000">
                <a:srgbClr val="333399">
                  <a:gamma/>
                  <a:shade val="0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889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3700" y="1460500"/>
            <a:ext cx="8293100" cy="48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5905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EF4F7DA-5373-4A24-B1F2-0D43075110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0" y="1131888"/>
            <a:ext cx="9144000" cy="7461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folHlink">
                  <a:gamma/>
                  <a:shade val="0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457200" indent="-4572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2pPr>
      <a:lvl3pPr marL="13716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8288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4pPr>
      <a:lvl5pPr marL="22860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5pPr>
      <a:lvl6pPr marL="27432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6pPr>
      <a:lvl7pPr marL="32004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7pPr>
      <a:lvl8pPr marL="36576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8pPr>
      <a:lvl9pPr marL="41148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Intro to MIS - MGS351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itchFamily="34" charset="0"/>
              <a:buNone/>
            </a:pPr>
            <a:endParaRPr lang="en-US" sz="3200" b="1" dirty="0"/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The Information Age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In Which You Live</a:t>
            </a:r>
          </a:p>
          <a:p>
            <a:pPr algn="ctr" eaLnBrk="1" hangingPunct="1">
              <a:buFont typeface="Arial" pitchFamily="34" charset="0"/>
              <a:buNone/>
            </a:pPr>
            <a:endParaRPr lang="en-US" sz="3600" dirty="0"/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Chapter 1</a:t>
            </a:r>
          </a:p>
        </p:txBody>
      </p:sp>
    </p:spTree>
    <p:extLst>
      <p:ext uri="{BB962C8B-B14F-4D97-AF65-F5344CB8AC3E}">
        <p14:creationId xmlns:p14="http://schemas.microsoft.com/office/powerpoint/2010/main" val="44396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IS and Decision Making</a:t>
            </a:r>
          </a:p>
        </p:txBody>
      </p:sp>
      <p:pic>
        <p:nvPicPr>
          <p:cNvPr id="20483" name="Picture 3" descr="Pyramid shaped graphic showing a traditional organizational hierarchy with Executive Managers making strategic decisions at the top, Middle Managers making tactical decisions below them, Operational Managers making operational decisions below them and Non-Management Employees making on the job decisions at the base of the pyrami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00200"/>
            <a:ext cx="6099175" cy="494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3010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Managerial Levels</a:t>
            </a:r>
            <a:endParaRPr lang="en-US" altLang="en-US" sz="47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91294"/>
            <a:ext cx="8229600" cy="4733306"/>
          </a:xfrm>
        </p:spPr>
        <p:txBody>
          <a:bodyPr/>
          <a:lstStyle/>
          <a:p>
            <a:r>
              <a:rPr lang="en-US" altLang="en-US" sz="3200" dirty="0"/>
              <a:t>Senior managers: long-range strategic decisions about products and services</a:t>
            </a:r>
          </a:p>
          <a:p>
            <a:endParaRPr lang="en-US" altLang="en-US" sz="3200" dirty="0"/>
          </a:p>
          <a:p>
            <a:r>
              <a:rPr lang="en-US" altLang="en-US" sz="3200" dirty="0"/>
              <a:t>Middle managers: Carry out the programs and plans of senior management</a:t>
            </a:r>
          </a:p>
          <a:p>
            <a:endParaRPr lang="en-US" altLang="en-US" sz="3200" dirty="0"/>
          </a:p>
          <a:p>
            <a:r>
              <a:rPr lang="en-US" altLang="en-US" sz="3200" dirty="0"/>
              <a:t>Operational managers: monitor the firm’s daily activities </a:t>
            </a:r>
          </a:p>
        </p:txBody>
      </p:sp>
    </p:spTree>
    <p:extLst>
      <p:ext uri="{BB962C8B-B14F-4D97-AF65-F5344CB8AC3E}">
        <p14:creationId xmlns:p14="http://schemas.microsoft.com/office/powerpoint/2010/main" val="3758609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Data versus Information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 dirty="0"/>
              <a:t>To make good decisions, accurate data can be transformed into information.</a:t>
            </a:r>
          </a:p>
          <a:p>
            <a:endParaRPr lang="en-US" altLang="en-US" sz="3600" dirty="0"/>
          </a:p>
          <a:p>
            <a:r>
              <a:rPr lang="en-US" altLang="en-US" sz="3600" dirty="0"/>
              <a:t>Information Processing Cycle</a:t>
            </a:r>
          </a:p>
          <a:p>
            <a:pPr marL="0" indent="0">
              <a:buNone/>
            </a:pPr>
            <a:endParaRPr lang="en-US" altLang="en-US" sz="3600" dirty="0"/>
          </a:p>
          <a:p>
            <a:pPr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dirty="0"/>
              <a:t>	Input </a:t>
            </a:r>
            <a:r>
              <a:rPr lang="en-US" altLang="en-US" dirty="0">
                <a:sym typeface="Monotype Sorts" pitchFamily="2" charset="2"/>
              </a:rPr>
              <a:t></a:t>
            </a:r>
            <a:r>
              <a:rPr lang="en-US" altLang="en-US" dirty="0"/>
              <a:t> Process </a:t>
            </a:r>
            <a:r>
              <a:rPr lang="en-US" altLang="en-US" dirty="0">
                <a:sym typeface="Monotype Sorts" pitchFamily="2" charset="2"/>
              </a:rPr>
              <a:t></a:t>
            </a:r>
            <a:r>
              <a:rPr lang="en-US" altLang="en-US" dirty="0"/>
              <a:t> Output </a:t>
            </a:r>
            <a:r>
              <a:rPr lang="en-US" altLang="en-US" dirty="0">
                <a:sym typeface="Monotype Sorts" pitchFamily="2" charset="2"/>
              </a:rPr>
              <a:t></a:t>
            </a:r>
            <a:r>
              <a:rPr lang="en-US" altLang="en-US" dirty="0"/>
              <a:t> Storage</a:t>
            </a:r>
          </a:p>
          <a:p>
            <a:pPr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2800" dirty="0"/>
              <a:t>	(Data)                  (Information)</a:t>
            </a:r>
          </a:p>
        </p:txBody>
      </p:sp>
    </p:spTree>
    <p:extLst>
      <p:ext uri="{BB962C8B-B14F-4D97-AF65-F5344CB8AC3E}">
        <p14:creationId xmlns:p14="http://schemas.microsoft.com/office/powerpoint/2010/main" val="1397949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Characteristics of Good Information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 dirty="0"/>
              <a:t>Subjective Value</a:t>
            </a:r>
          </a:p>
          <a:p>
            <a:r>
              <a:rPr lang="en-US" altLang="en-US" sz="3600" dirty="0"/>
              <a:t>Relevant</a:t>
            </a:r>
          </a:p>
          <a:p>
            <a:r>
              <a:rPr lang="en-US" altLang="en-US" sz="3600" dirty="0"/>
              <a:t>Timely</a:t>
            </a:r>
          </a:p>
          <a:p>
            <a:r>
              <a:rPr lang="en-US" altLang="en-US" sz="3600" dirty="0"/>
              <a:t>Accurate</a:t>
            </a:r>
          </a:p>
          <a:p>
            <a:r>
              <a:rPr lang="en-US" altLang="en-US" sz="3600" dirty="0"/>
              <a:t>Meaningful Format</a:t>
            </a:r>
          </a:p>
          <a:p>
            <a:r>
              <a:rPr lang="en-US" altLang="en-US" sz="3600" dirty="0"/>
              <a:t>Complete</a:t>
            </a:r>
          </a:p>
          <a:p>
            <a:r>
              <a:rPr lang="en-US" altLang="en-US" sz="3600" dirty="0"/>
              <a:t>Accessible</a:t>
            </a:r>
          </a:p>
        </p:txBody>
      </p:sp>
    </p:spTree>
    <p:extLst>
      <p:ext uri="{BB962C8B-B14F-4D97-AF65-F5344CB8AC3E}">
        <p14:creationId xmlns:p14="http://schemas.microsoft.com/office/powerpoint/2010/main" val="2947616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IS and Technology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 dirty="0"/>
              <a:t>Hardware, software, databases, networks and other related components</a:t>
            </a:r>
          </a:p>
          <a:p>
            <a:r>
              <a:rPr lang="en-US" altLang="en-US" sz="3600" dirty="0"/>
              <a:t>Computers and other technologies are used to build information systems</a:t>
            </a:r>
          </a:p>
          <a:p>
            <a:r>
              <a:rPr lang="en-US" altLang="en-US" sz="3600" dirty="0"/>
              <a:t>What technology should be used?</a:t>
            </a:r>
          </a:p>
        </p:txBody>
      </p:sp>
    </p:spTree>
    <p:extLst>
      <p:ext uri="{BB962C8B-B14F-4D97-AF65-F5344CB8AC3E}">
        <p14:creationId xmlns:p14="http://schemas.microsoft.com/office/powerpoint/2010/main" val="2186445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Information Systems in Business</a:t>
            </a:r>
            <a:endParaRPr lang="en-US" altLang="en-US" sz="4700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3600" dirty="0"/>
              <a:t>Functional Areas of Business</a:t>
            </a:r>
          </a:p>
          <a:p>
            <a:pPr marL="914400" lvl="2" indent="-457200">
              <a:lnSpc>
                <a:spcPct val="110000"/>
              </a:lnSpc>
            </a:pPr>
            <a:r>
              <a:rPr lang="en-US" altLang="en-US" sz="3200" dirty="0">
                <a:ea typeface="+mn-ea"/>
                <a:cs typeface="+mn-cs"/>
              </a:rPr>
              <a:t>Sales and Marketing</a:t>
            </a:r>
          </a:p>
          <a:p>
            <a:pPr marL="914400" lvl="2" indent="-457200">
              <a:lnSpc>
                <a:spcPct val="110000"/>
              </a:lnSpc>
            </a:pPr>
            <a:r>
              <a:rPr lang="en-US" altLang="en-US" sz="3200" dirty="0">
                <a:ea typeface="+mn-ea"/>
                <a:cs typeface="+mn-cs"/>
              </a:rPr>
              <a:t>Manufacturing / Service</a:t>
            </a:r>
          </a:p>
          <a:p>
            <a:pPr marL="914400" lvl="2" indent="-457200">
              <a:lnSpc>
                <a:spcPct val="110000"/>
              </a:lnSpc>
            </a:pPr>
            <a:r>
              <a:rPr lang="en-US" altLang="en-US" sz="3200" dirty="0">
                <a:ea typeface="+mn-ea"/>
                <a:cs typeface="+mn-cs"/>
              </a:rPr>
              <a:t>Finance /  Accounting</a:t>
            </a:r>
          </a:p>
          <a:p>
            <a:pPr marL="914400" lvl="2" indent="-457200">
              <a:lnSpc>
                <a:spcPct val="110000"/>
              </a:lnSpc>
            </a:pPr>
            <a:r>
              <a:rPr lang="en-US" altLang="en-US" sz="3200" dirty="0">
                <a:ea typeface="+mn-ea"/>
                <a:cs typeface="+mn-cs"/>
              </a:rPr>
              <a:t>Human Resource</a:t>
            </a:r>
          </a:p>
          <a:p>
            <a:pPr>
              <a:lnSpc>
                <a:spcPct val="110000"/>
              </a:lnSpc>
            </a:pPr>
            <a:r>
              <a:rPr lang="en-US" altLang="en-US" sz="3600" dirty="0"/>
              <a:t>Cross Functional</a:t>
            </a:r>
          </a:p>
        </p:txBody>
      </p:sp>
    </p:spTree>
    <p:extLst>
      <p:ext uri="{BB962C8B-B14F-4D97-AF65-F5344CB8AC3E}">
        <p14:creationId xmlns:p14="http://schemas.microsoft.com/office/powerpoint/2010/main" val="3755984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Careers in MIS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58925"/>
            <a:ext cx="7772400" cy="762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4000" dirty="0"/>
              <a:t>What does it take to succeed?</a:t>
            </a:r>
            <a:endParaRPr lang="en-US" altLang="en-US" sz="2800" dirty="0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565240" y="2418733"/>
            <a:ext cx="39624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Monotype Sorts" pitchFamily="2" charset="2"/>
              <a:buNone/>
            </a:pPr>
            <a:r>
              <a:rPr lang="en-US" altLang="en-US" dirty="0"/>
              <a:t>SOFT SKILLS</a:t>
            </a:r>
            <a:endParaRPr lang="en-US" altLang="en-US" sz="2800" dirty="0"/>
          </a:p>
          <a:p>
            <a:r>
              <a:rPr lang="en-US" altLang="en-US" sz="2800" dirty="0"/>
              <a:t>Communication</a:t>
            </a:r>
          </a:p>
          <a:p>
            <a:r>
              <a:rPr lang="en-US" altLang="en-US" sz="2800" dirty="0"/>
              <a:t>Teamwork</a:t>
            </a:r>
          </a:p>
          <a:p>
            <a:r>
              <a:rPr lang="en-US" altLang="en-US" sz="2800" dirty="0"/>
              <a:t>Patience</a:t>
            </a:r>
          </a:p>
          <a:p>
            <a:r>
              <a:rPr lang="en-US" altLang="en-US" sz="2800" dirty="0"/>
              <a:t>Problem Solving</a:t>
            </a:r>
          </a:p>
          <a:p>
            <a:r>
              <a:rPr lang="en-US" altLang="en-US" sz="2800" dirty="0"/>
              <a:t>Leadership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4375240" y="2418733"/>
            <a:ext cx="4372972" cy="362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Monotype Sorts" pitchFamily="2" charset="2"/>
              <a:buNone/>
            </a:pPr>
            <a:r>
              <a:rPr lang="en-US" altLang="en-US" dirty="0"/>
              <a:t>TECHNICAL SKILLS</a:t>
            </a:r>
            <a:endParaRPr lang="en-US" altLang="en-US" sz="2800" dirty="0"/>
          </a:p>
          <a:p>
            <a:r>
              <a:rPr lang="en-US" altLang="en-US" sz="2800" dirty="0"/>
              <a:t>Technical Curiosity</a:t>
            </a:r>
          </a:p>
          <a:p>
            <a:r>
              <a:rPr lang="en-US" altLang="en-US" sz="2800" dirty="0"/>
              <a:t>Computer Proficiency</a:t>
            </a:r>
          </a:p>
          <a:p>
            <a:r>
              <a:rPr lang="en-US" altLang="en-US" sz="2800" dirty="0"/>
              <a:t>Programming</a:t>
            </a:r>
          </a:p>
          <a:p>
            <a:r>
              <a:rPr lang="en-US" altLang="en-US" sz="2800" dirty="0"/>
              <a:t>Networking</a:t>
            </a:r>
          </a:p>
          <a:p>
            <a:r>
              <a:rPr lang="en-US" altLang="en-US" sz="2800" dirty="0"/>
              <a:t>Database / Spreadsheet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412840" y="5660408"/>
            <a:ext cx="7848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 typeface="Monotype Sorts" pitchFamily="2" charset="2"/>
              <a:buNone/>
            </a:pPr>
            <a:r>
              <a:rPr lang="en-US" altLang="en-US"/>
              <a:t>BUSINESS SKILLS!</a:t>
            </a: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3556385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Careers in MIS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81000" y="1520042"/>
            <a:ext cx="8229600" cy="4118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>
              <a:lnSpc>
                <a:spcPct val="120000"/>
              </a:lnSpc>
              <a:spcBef>
                <a:spcPct val="1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</a:pPr>
            <a:r>
              <a:rPr lang="en-US" altLang="en-US" dirty="0">
                <a:latin typeface="+mn-lt"/>
              </a:rPr>
              <a:t>Project Managers / CIO</a:t>
            </a:r>
          </a:p>
          <a:p>
            <a:pPr marL="457200" indent="-457200">
              <a:lnSpc>
                <a:spcPct val="120000"/>
              </a:lnSpc>
              <a:spcBef>
                <a:spcPct val="1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</a:pPr>
            <a:r>
              <a:rPr lang="en-US" altLang="en-US" dirty="0">
                <a:latin typeface="+mn-lt"/>
              </a:rPr>
              <a:t>System Design</a:t>
            </a:r>
          </a:p>
          <a:p>
            <a:pPr marL="457200" indent="-457200">
              <a:lnSpc>
                <a:spcPct val="120000"/>
              </a:lnSpc>
              <a:spcBef>
                <a:spcPct val="1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</a:pPr>
            <a:r>
              <a:rPr lang="en-US" altLang="en-US" dirty="0">
                <a:latin typeface="+mn-lt"/>
              </a:rPr>
              <a:t>Software Design</a:t>
            </a:r>
          </a:p>
          <a:p>
            <a:pPr marL="457200" indent="-457200">
              <a:lnSpc>
                <a:spcPct val="120000"/>
              </a:lnSpc>
              <a:spcBef>
                <a:spcPct val="1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</a:pPr>
            <a:r>
              <a:rPr lang="en-US" altLang="en-US" dirty="0">
                <a:latin typeface="+mn-lt"/>
              </a:rPr>
              <a:t>Internet</a:t>
            </a:r>
          </a:p>
          <a:p>
            <a:pPr marL="457200" indent="-457200">
              <a:lnSpc>
                <a:spcPct val="120000"/>
              </a:lnSpc>
              <a:spcBef>
                <a:spcPct val="1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</a:pPr>
            <a:r>
              <a:rPr lang="en-US" altLang="en-US" dirty="0">
                <a:latin typeface="+mn-lt"/>
              </a:rPr>
              <a:t>Database</a:t>
            </a:r>
          </a:p>
          <a:p>
            <a:pPr marL="457200" indent="-457200">
              <a:lnSpc>
                <a:spcPct val="120000"/>
              </a:lnSpc>
              <a:spcBef>
                <a:spcPct val="1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</a:pPr>
            <a:r>
              <a:rPr lang="en-US" altLang="en-US" dirty="0">
                <a:latin typeface="+mn-lt"/>
              </a:rPr>
              <a:t>Network / Telecommunications</a:t>
            </a:r>
          </a:p>
          <a:p>
            <a:pPr marL="457200" indent="-457200">
              <a:lnSpc>
                <a:spcPct val="120000"/>
              </a:lnSpc>
              <a:spcBef>
                <a:spcPct val="1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</a:pPr>
            <a:r>
              <a:rPr lang="en-US" altLang="en-US" dirty="0">
                <a:latin typeface="+mn-lt"/>
              </a:rPr>
              <a:t>System Analyst</a:t>
            </a:r>
          </a:p>
        </p:txBody>
      </p:sp>
    </p:spTree>
    <p:extLst>
      <p:ext uri="{BB962C8B-B14F-4D97-AF65-F5344CB8AC3E}">
        <p14:creationId xmlns:p14="http://schemas.microsoft.com/office/powerpoint/2010/main" val="30682364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IS Opportunities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72540"/>
            <a:ext cx="8534400" cy="500446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dirty="0"/>
              <a:t>Increase worker productivity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Enhance decision making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Improve team collaboration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Create business partnerships and alliances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Enhance global competitiveness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Support corporate strategy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Improve quality of goods and services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Rapidly changing technology</a:t>
            </a:r>
          </a:p>
        </p:txBody>
      </p:sp>
    </p:spTree>
    <p:extLst>
      <p:ext uri="{BB962C8B-B14F-4D97-AF65-F5344CB8AC3E}">
        <p14:creationId xmlns:p14="http://schemas.microsoft.com/office/powerpoint/2010/main" val="9388714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IS Challenges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sz="3600" dirty="0"/>
              <a:t>Workforce downsizing</a:t>
            </a:r>
          </a:p>
          <a:p>
            <a:pPr>
              <a:lnSpc>
                <a:spcPct val="120000"/>
              </a:lnSpc>
            </a:pPr>
            <a:r>
              <a:rPr lang="en-US" altLang="en-US" sz="3600" dirty="0"/>
              <a:t>Information overload</a:t>
            </a:r>
          </a:p>
          <a:p>
            <a:pPr>
              <a:lnSpc>
                <a:spcPct val="120000"/>
              </a:lnSpc>
            </a:pPr>
            <a:r>
              <a:rPr lang="en-US" altLang="en-US" sz="3600" dirty="0"/>
              <a:t>Employee mistrust</a:t>
            </a:r>
          </a:p>
          <a:p>
            <a:pPr>
              <a:lnSpc>
                <a:spcPct val="120000"/>
              </a:lnSpc>
            </a:pPr>
            <a:r>
              <a:rPr lang="en-US" altLang="en-US" sz="3600" dirty="0"/>
              <a:t>Difficult to build</a:t>
            </a:r>
          </a:p>
          <a:p>
            <a:pPr>
              <a:lnSpc>
                <a:spcPct val="120000"/>
              </a:lnSpc>
            </a:pPr>
            <a:r>
              <a:rPr lang="en-US" altLang="en-US" sz="3600" dirty="0"/>
              <a:t>Security breaches</a:t>
            </a:r>
          </a:p>
          <a:p>
            <a:pPr>
              <a:lnSpc>
                <a:spcPct val="120000"/>
              </a:lnSpc>
            </a:pPr>
            <a:r>
              <a:rPr lang="en-US" altLang="en-US" sz="3600" dirty="0"/>
              <a:t>Rapidly changing technology</a:t>
            </a:r>
          </a:p>
        </p:txBody>
      </p:sp>
    </p:spTree>
    <p:extLst>
      <p:ext uri="{BB962C8B-B14F-4D97-AF65-F5344CB8AC3E}">
        <p14:creationId xmlns:p14="http://schemas.microsoft.com/office/powerpoint/2010/main" val="551282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Overview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43792"/>
            <a:ext cx="8534400" cy="4323608"/>
          </a:xfrm>
        </p:spPr>
        <p:txBody>
          <a:bodyPr/>
          <a:lstStyle/>
          <a:p>
            <a:r>
              <a:rPr lang="en-US" altLang="en-US" sz="3600" dirty="0"/>
              <a:t>Introduction</a:t>
            </a:r>
          </a:p>
          <a:p>
            <a:r>
              <a:rPr lang="en-US" altLang="en-US" sz="3600" dirty="0"/>
              <a:t>What is MIS?</a:t>
            </a:r>
          </a:p>
          <a:p>
            <a:r>
              <a:rPr lang="en-US" altLang="en-US" sz="3600" dirty="0"/>
              <a:t>IS and Decision Making</a:t>
            </a:r>
          </a:p>
          <a:p>
            <a:r>
              <a:rPr lang="en-US" altLang="en-US" sz="3600" dirty="0"/>
              <a:t>IS and Technology</a:t>
            </a:r>
          </a:p>
          <a:p>
            <a:r>
              <a:rPr lang="en-US" altLang="en-US" sz="3600" dirty="0"/>
              <a:t>IS and Business</a:t>
            </a:r>
          </a:p>
          <a:p>
            <a:r>
              <a:rPr lang="en-US" altLang="en-US" sz="3600" dirty="0"/>
              <a:t>MIS Careers</a:t>
            </a:r>
          </a:p>
          <a:p>
            <a:r>
              <a:rPr lang="en-US" altLang="en-US" sz="3600" dirty="0"/>
              <a:t>IS Opportunities and Challenges</a:t>
            </a:r>
          </a:p>
        </p:txBody>
      </p:sp>
    </p:spTree>
    <p:extLst>
      <p:ext uri="{BB962C8B-B14F-4D97-AF65-F5344CB8AC3E}">
        <p14:creationId xmlns:p14="http://schemas.microsoft.com/office/powerpoint/2010/main" val="3427200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 Computer Literacy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924800" cy="4114800"/>
          </a:xfrm>
        </p:spPr>
        <p:txBody>
          <a:bodyPr/>
          <a:lstStyle/>
          <a:p>
            <a:pPr algn="ctr">
              <a:buClr>
                <a:schemeClr val="tx2"/>
              </a:buClr>
              <a:buFont typeface="Monotype Sorts" pitchFamily="2" charset="2"/>
              <a:buNone/>
            </a:pPr>
            <a:endParaRPr lang="en-US" altLang="en-US" sz="4000"/>
          </a:p>
          <a:p>
            <a:pPr algn="ctr"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4000"/>
              <a:t>“To err is human, but to really foul things up requires a computer.”</a:t>
            </a:r>
            <a:r>
              <a:rPr lang="en-US" altLang="en-US"/>
              <a:t> </a:t>
            </a:r>
          </a:p>
          <a:p>
            <a:pPr algn="ctr">
              <a:buClr>
                <a:schemeClr val="tx2"/>
              </a:buClr>
              <a:buFont typeface="Monotype Sorts" pitchFamily="2" charset="2"/>
              <a:buNone/>
            </a:pPr>
            <a:endParaRPr lang="en-US" altLang="en-US"/>
          </a:p>
          <a:p>
            <a:pPr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2400" i="1"/>
              <a:t>-Anonymous</a:t>
            </a:r>
            <a:endParaRPr lang="en-US" altLang="en-US" sz="4400"/>
          </a:p>
        </p:txBody>
      </p:sp>
    </p:spTree>
    <p:extLst>
      <p:ext uri="{BB962C8B-B14F-4D97-AF65-F5344CB8AC3E}">
        <p14:creationId xmlns:p14="http://schemas.microsoft.com/office/powerpoint/2010/main" val="146991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is MIS?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4000" dirty="0"/>
              <a:t>Identifying the </a:t>
            </a:r>
            <a:r>
              <a:rPr lang="en-US" altLang="en-US" sz="4000" i="1" dirty="0"/>
              <a:t>information</a:t>
            </a:r>
            <a:r>
              <a:rPr lang="en-US" altLang="en-US" sz="4000" dirty="0"/>
              <a:t> that is needed for effective </a:t>
            </a:r>
            <a:r>
              <a:rPr lang="en-US" altLang="en-US" sz="4000" i="1" dirty="0"/>
              <a:t>decision</a:t>
            </a:r>
            <a:r>
              <a:rPr lang="en-US" altLang="en-US" sz="4000" dirty="0"/>
              <a:t> </a:t>
            </a:r>
            <a:r>
              <a:rPr lang="en-US" altLang="en-US" sz="4000" i="1" dirty="0"/>
              <a:t>making</a:t>
            </a:r>
            <a:r>
              <a:rPr lang="en-US" altLang="en-US" sz="4000" dirty="0"/>
              <a:t> in organizations</a:t>
            </a:r>
          </a:p>
          <a:p>
            <a:pPr>
              <a:lnSpc>
                <a:spcPct val="110000"/>
              </a:lnSpc>
            </a:pPr>
            <a:r>
              <a:rPr lang="en-US" altLang="en-US" sz="4000" dirty="0"/>
              <a:t>Developing information systems to satisfy those needs</a:t>
            </a:r>
          </a:p>
        </p:txBody>
      </p:sp>
    </p:spTree>
    <p:extLst>
      <p:ext uri="{BB962C8B-B14F-4D97-AF65-F5344CB8AC3E}">
        <p14:creationId xmlns:p14="http://schemas.microsoft.com/office/powerpoint/2010/main" val="440721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is MIS?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4000"/>
              <a:t>In other words…..</a:t>
            </a:r>
          </a:p>
          <a:p>
            <a:pPr>
              <a:buFont typeface="Monotype Sorts" pitchFamily="2" charset="2"/>
              <a:buNone/>
            </a:pPr>
            <a:endParaRPr lang="en-US" altLang="en-US" sz="4000"/>
          </a:p>
          <a:p>
            <a:pPr algn="ctr">
              <a:buFont typeface="Monotype Sorts" pitchFamily="2" charset="2"/>
              <a:buNone/>
            </a:pPr>
            <a:r>
              <a:rPr lang="en-US" altLang="en-US" sz="4000"/>
              <a:t>“ MIS is using technology to</a:t>
            </a:r>
          </a:p>
          <a:p>
            <a:pPr algn="ctr">
              <a:buFont typeface="Monotype Sorts" pitchFamily="2" charset="2"/>
              <a:buNone/>
            </a:pPr>
            <a:r>
              <a:rPr lang="en-US" altLang="en-US" sz="4000"/>
              <a:t> create business value.”</a:t>
            </a:r>
          </a:p>
        </p:txBody>
      </p:sp>
    </p:spTree>
    <p:extLst>
      <p:ext uri="{BB962C8B-B14F-4D97-AF65-F5344CB8AC3E}">
        <p14:creationId xmlns:p14="http://schemas.microsoft.com/office/powerpoint/2010/main" val="3002801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Creating Business Value at UB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sz="3600" dirty="0"/>
              <a:t>UB's Green Supercomputers</a:t>
            </a:r>
          </a:p>
          <a:p>
            <a:pPr>
              <a:lnSpc>
                <a:spcPct val="120000"/>
              </a:lnSpc>
            </a:pPr>
            <a:r>
              <a:rPr lang="en-US" altLang="en-US" sz="3600" dirty="0"/>
              <a:t>UB 2020 IT Transformation</a:t>
            </a:r>
          </a:p>
        </p:txBody>
      </p:sp>
    </p:spTree>
    <p:extLst>
      <p:ext uri="{BB962C8B-B14F-4D97-AF65-F5344CB8AC3E}">
        <p14:creationId xmlns:p14="http://schemas.microsoft.com/office/powerpoint/2010/main" val="1624380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is MIS?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762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4000" dirty="0"/>
              <a:t>What do MIS professionals do?</a:t>
            </a:r>
            <a:endParaRPr lang="en-US" altLang="en-US" dirty="0"/>
          </a:p>
        </p:txBody>
      </p:sp>
      <p:pic>
        <p:nvPicPr>
          <p:cNvPr id="14340" name="Picture 4" descr="Large Word Art logo of &quot;MIS&quot;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505200"/>
            <a:ext cx="20891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341" name="Group 5"/>
          <p:cNvGrpSpPr>
            <a:grpSpLocks/>
          </p:cNvGrpSpPr>
          <p:nvPr/>
        </p:nvGrpSpPr>
        <p:grpSpPr bwMode="auto">
          <a:xfrm>
            <a:off x="685800" y="4114800"/>
            <a:ext cx="2817813" cy="1217613"/>
            <a:chOff x="241" y="2784"/>
            <a:chExt cx="1775" cy="767"/>
          </a:xfrm>
        </p:grpSpPr>
        <p:sp>
          <p:nvSpPr>
            <p:cNvPr id="14346" name="Rectangle 6"/>
            <p:cNvSpPr>
              <a:spLocks noChangeArrowheads="1"/>
            </p:cNvSpPr>
            <p:nvPr/>
          </p:nvSpPr>
          <p:spPr bwMode="auto">
            <a:xfrm>
              <a:off x="241" y="3265"/>
              <a:ext cx="109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/>
                <a:t>BUSINESS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7" name="AutoShape 7" descr="Arrow pointing from Business to MIS"/>
            <p:cNvSpPr>
              <a:spLocks noChangeArrowheads="1"/>
            </p:cNvSpPr>
            <p:nvPr/>
          </p:nvSpPr>
          <p:spPr bwMode="auto">
            <a:xfrm rot="-900000">
              <a:off x="1056" y="2784"/>
              <a:ext cx="960" cy="384"/>
            </a:xfrm>
            <a:prstGeom prst="rightArrow">
              <a:avLst>
                <a:gd name="adj1" fmla="val 50000"/>
                <a:gd name="adj2" fmla="val 62546"/>
              </a:avLst>
            </a:prstGeom>
            <a:solidFill>
              <a:schemeClr val="accent2">
                <a:lumMod val="5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4342" name="Group 8"/>
          <p:cNvGrpSpPr>
            <a:grpSpLocks/>
          </p:cNvGrpSpPr>
          <p:nvPr/>
        </p:nvGrpSpPr>
        <p:grpSpPr bwMode="auto">
          <a:xfrm>
            <a:off x="5562600" y="2590800"/>
            <a:ext cx="3246438" cy="1217613"/>
            <a:chOff x="3504" y="1584"/>
            <a:chExt cx="2045" cy="767"/>
          </a:xfrm>
        </p:grpSpPr>
        <p:sp>
          <p:nvSpPr>
            <p:cNvPr id="14344" name="Rectangle 9"/>
            <p:cNvSpPr>
              <a:spLocks noChangeArrowheads="1"/>
            </p:cNvSpPr>
            <p:nvPr/>
          </p:nvSpPr>
          <p:spPr bwMode="auto">
            <a:xfrm>
              <a:off x="4081" y="1584"/>
              <a:ext cx="1468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dirty="0"/>
                <a:t>TECHNOLOGY</a:t>
              </a:r>
              <a:endParaRPr lang="en-US" altLang="en-US"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14345" name="AutoShape 10" descr="Arrow pointing from Technology to MIS"/>
            <p:cNvSpPr>
              <a:spLocks noChangeArrowheads="1"/>
            </p:cNvSpPr>
            <p:nvPr/>
          </p:nvSpPr>
          <p:spPr bwMode="auto">
            <a:xfrm rot="20460000" flipH="1">
              <a:off x="3504" y="1967"/>
              <a:ext cx="960" cy="384"/>
            </a:xfrm>
            <a:prstGeom prst="rightArrow">
              <a:avLst>
                <a:gd name="adj1" fmla="val 50000"/>
                <a:gd name="adj2" fmla="val 62523"/>
              </a:avLst>
            </a:prstGeom>
            <a:solidFill>
              <a:schemeClr val="accent2">
                <a:lumMod val="5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14343" name="Rectangle 11"/>
          <p:cNvSpPr>
            <a:spLocks noChangeArrowheads="1"/>
          </p:cNvSpPr>
          <p:nvPr/>
        </p:nvSpPr>
        <p:spPr bwMode="auto">
          <a:xfrm>
            <a:off x="2895600" y="5257800"/>
            <a:ext cx="57912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000"/>
              <a:t>Bridge  the  gap  between  </a:t>
            </a:r>
            <a:r>
              <a:rPr lang="en-US" altLang="en-US" sz="3000" i="1">
                <a:solidFill>
                  <a:schemeClr val="tx2"/>
                </a:solidFill>
              </a:rPr>
              <a:t>business</a:t>
            </a:r>
            <a:r>
              <a:rPr lang="en-US" altLang="en-US" sz="3000"/>
              <a:t>  and  </a:t>
            </a:r>
            <a:r>
              <a:rPr lang="en-US" altLang="en-US" sz="3000" i="1">
                <a:solidFill>
                  <a:schemeClr val="tx2"/>
                </a:solidFill>
              </a:rPr>
              <a:t>technical</a:t>
            </a:r>
            <a:r>
              <a:rPr lang="en-US" altLang="en-US" sz="3000"/>
              <a:t>  minds</a:t>
            </a:r>
          </a:p>
        </p:txBody>
      </p:sp>
    </p:spTree>
    <p:extLst>
      <p:ext uri="{BB962C8B-B14F-4D97-AF65-F5344CB8AC3E}">
        <p14:creationId xmlns:p14="http://schemas.microsoft.com/office/powerpoint/2010/main" val="2843224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Information Systems (IS)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9382" y="1591294"/>
            <a:ext cx="8666018" cy="4276106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4000" dirty="0"/>
              <a:t>A set of interrelated components that collect (or retrieve), process, store, and distribute information to support decision making and control in an organization</a:t>
            </a:r>
          </a:p>
        </p:txBody>
      </p:sp>
    </p:spTree>
    <p:extLst>
      <p:ext uri="{BB962C8B-B14F-4D97-AF65-F5344CB8AC3E}">
        <p14:creationId xmlns:p14="http://schemas.microsoft.com/office/powerpoint/2010/main" val="3938827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Activities in an IS</a:t>
            </a: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698500" y="2832100"/>
            <a:ext cx="1803400" cy="11938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/>
              <a:t>INPUT</a:t>
            </a: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6642100" y="2832100"/>
            <a:ext cx="1803400" cy="11938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altLang="en-US" b="1">
                <a:latin typeface="Arial" panose="020B0604020202020204" pitchFamily="34" charset="0"/>
              </a:rPr>
              <a:t>OUTPUT</a:t>
            </a:r>
          </a:p>
        </p:txBody>
      </p:sp>
      <p:sp>
        <p:nvSpPr>
          <p:cNvPr id="136198" name="Rectangle 6"/>
          <p:cNvSpPr>
            <a:spLocks noChangeArrowheads="1"/>
          </p:cNvSpPr>
          <p:nvPr/>
        </p:nvSpPr>
        <p:spPr bwMode="auto">
          <a:xfrm>
            <a:off x="3670300" y="2832100"/>
            <a:ext cx="1803400" cy="11938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altLang="en-US" b="1" dirty="0">
                <a:latin typeface="Arial" panose="020B0604020202020204" pitchFamily="34" charset="0"/>
              </a:rPr>
              <a:t>PROCESS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524000" y="3206750"/>
            <a:ext cx="6019800" cy="1881188"/>
            <a:chOff x="960" y="2020"/>
            <a:chExt cx="3792" cy="1185"/>
          </a:xfrm>
        </p:grpSpPr>
        <p:sp>
          <p:nvSpPr>
            <p:cNvPr id="18439" name="AutoShape 8"/>
            <p:cNvSpPr>
              <a:spLocks noChangeArrowheads="1"/>
            </p:cNvSpPr>
            <p:nvPr/>
          </p:nvSpPr>
          <p:spPr bwMode="auto">
            <a:xfrm>
              <a:off x="1588" y="2020"/>
              <a:ext cx="712" cy="280"/>
            </a:xfrm>
            <a:prstGeom prst="rightArrow">
              <a:avLst>
                <a:gd name="adj1" fmla="val 50000"/>
                <a:gd name="adj2" fmla="val 127155"/>
              </a:avLst>
            </a:prstGeom>
            <a:solidFill>
              <a:schemeClr val="accent4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0" name="AutoShape 9"/>
            <p:cNvSpPr>
              <a:spLocks noChangeArrowheads="1"/>
            </p:cNvSpPr>
            <p:nvPr/>
          </p:nvSpPr>
          <p:spPr bwMode="auto">
            <a:xfrm>
              <a:off x="3460" y="2020"/>
              <a:ext cx="712" cy="280"/>
            </a:xfrm>
            <a:prstGeom prst="rightArrow">
              <a:avLst>
                <a:gd name="adj1" fmla="val 50000"/>
                <a:gd name="adj2" fmla="val 127155"/>
              </a:avLst>
            </a:prstGeom>
            <a:solidFill>
              <a:schemeClr val="accent4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1" name="Rectangle 10"/>
            <p:cNvSpPr>
              <a:spLocks noChangeArrowheads="1"/>
            </p:cNvSpPr>
            <p:nvPr/>
          </p:nvSpPr>
          <p:spPr bwMode="auto">
            <a:xfrm>
              <a:off x="2290" y="2919"/>
              <a:ext cx="1182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 dirty="0"/>
                <a:t>FEEDBACK</a:t>
              </a:r>
            </a:p>
          </p:txBody>
        </p:sp>
        <p:grpSp>
          <p:nvGrpSpPr>
            <p:cNvPr id="18442" name="Group 11"/>
            <p:cNvGrpSpPr>
              <a:grpSpLocks/>
            </p:cNvGrpSpPr>
            <p:nvPr/>
          </p:nvGrpSpPr>
          <p:grpSpPr bwMode="auto">
            <a:xfrm>
              <a:off x="3472" y="2528"/>
              <a:ext cx="1280" cy="512"/>
              <a:chOff x="3472" y="2528"/>
              <a:chExt cx="1280" cy="512"/>
            </a:xfrm>
          </p:grpSpPr>
          <p:sp>
            <p:nvSpPr>
              <p:cNvPr id="18445" name="Line 12"/>
              <p:cNvSpPr>
                <a:spLocks noChangeShapeType="1"/>
              </p:cNvSpPr>
              <p:nvPr/>
            </p:nvSpPr>
            <p:spPr bwMode="auto">
              <a:xfrm>
                <a:off x="3472" y="3024"/>
                <a:ext cx="1264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6" name="Line 13"/>
              <p:cNvSpPr>
                <a:spLocks noChangeShapeType="1"/>
              </p:cNvSpPr>
              <p:nvPr/>
            </p:nvSpPr>
            <p:spPr bwMode="auto">
              <a:xfrm flipV="1">
                <a:off x="4752" y="2528"/>
                <a:ext cx="0" cy="512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443" name="Line 14"/>
            <p:cNvSpPr>
              <a:spLocks noChangeShapeType="1"/>
            </p:cNvSpPr>
            <p:nvPr/>
          </p:nvSpPr>
          <p:spPr bwMode="auto">
            <a:xfrm>
              <a:off x="960" y="2544"/>
              <a:ext cx="0" cy="48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Line 15"/>
            <p:cNvSpPr>
              <a:spLocks noChangeShapeType="1"/>
            </p:cNvSpPr>
            <p:nvPr/>
          </p:nvSpPr>
          <p:spPr bwMode="auto">
            <a:xfrm>
              <a:off x="960" y="3024"/>
              <a:ext cx="126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1044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6" grpId="0" animBg="1" autoUpdateAnimBg="0"/>
      <p:bldP spid="136197" grpId="0" animBg="1" autoUpdateAnimBg="0"/>
      <p:bldP spid="136198" grpId="0" animBg="1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Office\Templates\Blank Presentation.pot</Template>
  <TotalTime>0</TotalTime>
  <Words>421</Words>
  <Application>Microsoft Office PowerPoint</Application>
  <PresentationFormat>On-screen Show (4:3)</PresentationFormat>
  <Paragraphs>133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Monotype Sorts</vt:lpstr>
      <vt:lpstr>Times New Roman</vt:lpstr>
      <vt:lpstr>Wingdings</vt:lpstr>
      <vt:lpstr>Blank Presentation</vt:lpstr>
      <vt:lpstr>Intro to MIS - MGS351</vt:lpstr>
      <vt:lpstr>Overview</vt:lpstr>
      <vt:lpstr> Computer Literacy</vt:lpstr>
      <vt:lpstr>What is MIS?</vt:lpstr>
      <vt:lpstr>What is MIS?</vt:lpstr>
      <vt:lpstr>Creating Business Value at UB</vt:lpstr>
      <vt:lpstr>What is MIS?</vt:lpstr>
      <vt:lpstr>Information Systems (IS)</vt:lpstr>
      <vt:lpstr>Activities in an IS</vt:lpstr>
      <vt:lpstr>IS and Decision Making</vt:lpstr>
      <vt:lpstr>Managerial Levels</vt:lpstr>
      <vt:lpstr>Data versus Information</vt:lpstr>
      <vt:lpstr>Characteristics of Good Information</vt:lpstr>
      <vt:lpstr>IS and Technology</vt:lpstr>
      <vt:lpstr>Information Systems in Business</vt:lpstr>
      <vt:lpstr>Careers in MIS</vt:lpstr>
      <vt:lpstr>Careers in MIS</vt:lpstr>
      <vt:lpstr>IS Opportunities</vt:lpstr>
      <vt:lpstr>IS Challenges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2018-01-13T02:26:20Z</dcterms:created>
  <dcterms:modified xsi:type="dcterms:W3CDTF">2026-03-03T02:23:11Z</dcterms:modified>
</cp:coreProperties>
</file>