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6"/>
  </p:notesMasterIdLst>
  <p:handoutMasterIdLst>
    <p:handoutMasterId r:id="rId17"/>
  </p:handoutMasterIdLst>
  <p:sldIdLst>
    <p:sldId id="619" r:id="rId2"/>
    <p:sldId id="652" r:id="rId3"/>
    <p:sldId id="743" r:id="rId4"/>
    <p:sldId id="744" r:id="rId5"/>
    <p:sldId id="745" r:id="rId6"/>
    <p:sldId id="746" r:id="rId7"/>
    <p:sldId id="747" r:id="rId8"/>
    <p:sldId id="748" r:id="rId9"/>
    <p:sldId id="755" r:id="rId10"/>
    <p:sldId id="750" r:id="rId11"/>
    <p:sldId id="751" r:id="rId12"/>
    <p:sldId id="752" r:id="rId13"/>
    <p:sldId id="753" r:id="rId14"/>
    <p:sldId id="754" r:id="rId15"/>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5067" autoAdjust="0"/>
  </p:normalViewPr>
  <p:slideViewPr>
    <p:cSldViewPr snapToGrid="0">
      <p:cViewPr varScale="1">
        <p:scale>
          <a:sx n="97" d="100"/>
          <a:sy n="97" d="100"/>
        </p:scale>
        <p:origin x="65" y="202"/>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dirty="0"/>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DDD6B310-6DFD-408E-B7BF-F4045E10CF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E460D91-32E8-4761-BF39-9BE60218AE1D}" type="slidenum">
              <a:rPr lang="en-US" altLang="en-US" sz="1200" smtClean="0"/>
              <a:pPr/>
              <a:t>11</a:t>
            </a:fld>
            <a:endParaRPr lang="en-US" altLang="en-US" sz="1200"/>
          </a:p>
        </p:txBody>
      </p:sp>
      <p:sp>
        <p:nvSpPr>
          <p:cNvPr id="25603" name="Rectangle 2">
            <a:extLst>
              <a:ext uri="{FF2B5EF4-FFF2-40B4-BE49-F238E27FC236}">
                <a16:creationId xmlns:a16="http://schemas.microsoft.com/office/drawing/2014/main" id="{BF44198F-97AC-4B24-8FA7-0BD3A0A0E8BF}"/>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465458DE-97F7-46DD-954F-D68225C62A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76168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1BDF827-D4D7-47FC-B67A-A4E7BEEC23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65524E9-6449-45F7-8614-21E13BD8C5C1}" type="slidenum">
              <a:rPr lang="en-US" altLang="en-US" sz="1200" smtClean="0"/>
              <a:pPr/>
              <a:t>12</a:t>
            </a:fld>
            <a:endParaRPr lang="en-US" altLang="en-US" sz="1200"/>
          </a:p>
        </p:txBody>
      </p:sp>
      <p:sp>
        <p:nvSpPr>
          <p:cNvPr id="27651" name="Rectangle 2">
            <a:extLst>
              <a:ext uri="{FF2B5EF4-FFF2-40B4-BE49-F238E27FC236}">
                <a16:creationId xmlns:a16="http://schemas.microsoft.com/office/drawing/2014/main" id="{F1D995DE-18DB-4B14-939E-5230AD6631A1}"/>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A134D89-4969-41D4-B4FE-FECF1EC22A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03435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3280756B-57AB-4EFF-B6B7-8C5F810909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2095B55-DE4F-454E-A068-CAF5693DD7B2}" type="slidenum">
              <a:rPr lang="en-US" altLang="en-US" sz="1200" smtClean="0"/>
              <a:pPr/>
              <a:t>13</a:t>
            </a:fld>
            <a:endParaRPr lang="en-US" altLang="en-US" sz="1200"/>
          </a:p>
        </p:txBody>
      </p:sp>
      <p:sp>
        <p:nvSpPr>
          <p:cNvPr id="29699" name="Rectangle 2">
            <a:extLst>
              <a:ext uri="{FF2B5EF4-FFF2-40B4-BE49-F238E27FC236}">
                <a16:creationId xmlns:a16="http://schemas.microsoft.com/office/drawing/2014/main" id="{43029291-C514-42DC-940E-5A75F669617A}"/>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083F05E4-AB16-4C75-AAD4-4E9661B677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68352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7FF2895B-02A1-405B-BA0B-DD2C1F8A6A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6217183-6DD5-46E6-A917-7F0EDF31CFB0}" type="slidenum">
              <a:rPr lang="en-US" altLang="en-US" sz="1200" smtClean="0"/>
              <a:pPr/>
              <a:t>14</a:t>
            </a:fld>
            <a:endParaRPr lang="en-US" altLang="en-US" sz="1200"/>
          </a:p>
        </p:txBody>
      </p:sp>
      <p:sp>
        <p:nvSpPr>
          <p:cNvPr id="31747" name="Rectangle 2">
            <a:extLst>
              <a:ext uri="{FF2B5EF4-FFF2-40B4-BE49-F238E27FC236}">
                <a16:creationId xmlns:a16="http://schemas.microsoft.com/office/drawing/2014/main" id="{88CC97F6-50A6-4E6B-8535-A07323784549}"/>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2E901738-9D34-4FB4-B90E-502EEC95D6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94408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2231448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09C6042-95CD-449B-A592-ACA3598D7B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F741D94-5225-4581-BAB0-0161364F6BB7}" type="slidenum">
              <a:rPr lang="en-US" altLang="en-US" sz="1200" smtClean="0"/>
              <a:pPr/>
              <a:t>4</a:t>
            </a:fld>
            <a:endParaRPr lang="en-US" altLang="en-US" sz="1200"/>
          </a:p>
        </p:txBody>
      </p:sp>
      <p:sp>
        <p:nvSpPr>
          <p:cNvPr id="11267" name="Rectangle 2">
            <a:extLst>
              <a:ext uri="{FF2B5EF4-FFF2-40B4-BE49-F238E27FC236}">
                <a16:creationId xmlns:a16="http://schemas.microsoft.com/office/drawing/2014/main" id="{60B87679-0CC4-4BE7-8960-301F19685CCD}"/>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607283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68E1FBDA-64F9-4BE8-94FD-479F2A9727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570E74F-C4C9-4D43-A98D-1F8856B9269D}" type="slidenum">
              <a:rPr lang="en-US" altLang="en-US" sz="1200" smtClean="0"/>
              <a:pPr/>
              <a:t>5</a:t>
            </a:fld>
            <a:endParaRPr lang="en-US" altLang="en-US" sz="1200"/>
          </a:p>
        </p:txBody>
      </p:sp>
      <p:sp>
        <p:nvSpPr>
          <p:cNvPr id="13315" name="Rectangle 2">
            <a:extLst>
              <a:ext uri="{FF2B5EF4-FFF2-40B4-BE49-F238E27FC236}">
                <a16:creationId xmlns:a16="http://schemas.microsoft.com/office/drawing/2014/main" id="{9B962C77-C046-4AAF-8B84-231A1F3AFCD1}"/>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64919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25379A00-FA7B-4D63-B82A-D81EA62BFD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F6CAB8B-4C6B-4305-AA4F-318BC6E4B0A5}" type="slidenum">
              <a:rPr lang="en-US" altLang="en-US" sz="1200" smtClean="0"/>
              <a:pPr/>
              <a:t>6</a:t>
            </a:fld>
            <a:endParaRPr lang="en-US" altLang="en-US" sz="1200"/>
          </a:p>
        </p:txBody>
      </p:sp>
      <p:sp>
        <p:nvSpPr>
          <p:cNvPr id="15363" name="Rectangle 2">
            <a:extLst>
              <a:ext uri="{FF2B5EF4-FFF2-40B4-BE49-F238E27FC236}">
                <a16:creationId xmlns:a16="http://schemas.microsoft.com/office/drawing/2014/main" id="{EF510170-DC7C-4E52-BB48-1CA380C86119}"/>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644869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EA050752-AE42-4A87-B291-5978F182C0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0B2820A-6937-42BC-ADCB-84D4AE383258}" type="slidenum">
              <a:rPr lang="en-US" altLang="en-US" sz="1200" smtClean="0"/>
              <a:pPr/>
              <a:t>7</a:t>
            </a:fld>
            <a:endParaRPr lang="en-US" altLang="en-US" sz="1200"/>
          </a:p>
        </p:txBody>
      </p:sp>
      <p:sp>
        <p:nvSpPr>
          <p:cNvPr id="17411" name="Rectangle 2">
            <a:extLst>
              <a:ext uri="{FF2B5EF4-FFF2-40B4-BE49-F238E27FC236}">
                <a16:creationId xmlns:a16="http://schemas.microsoft.com/office/drawing/2014/main" id="{7000007A-23E2-43A8-8027-319D0D0ED5CF}"/>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0A5A9F31-7FB5-46B2-9F15-6E93D1C908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94069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D3AF7247-3CF1-4150-9460-268FEB22A2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B2F5E8-D0D6-4007-A194-61142B795BD1}" type="slidenum">
              <a:rPr lang="en-US" altLang="en-US" sz="1200" smtClean="0"/>
              <a:pPr/>
              <a:t>8</a:t>
            </a:fld>
            <a:endParaRPr lang="en-US" altLang="en-US" sz="1200"/>
          </a:p>
        </p:txBody>
      </p:sp>
      <p:sp>
        <p:nvSpPr>
          <p:cNvPr id="19459" name="Rectangle 2">
            <a:extLst>
              <a:ext uri="{FF2B5EF4-FFF2-40B4-BE49-F238E27FC236}">
                <a16:creationId xmlns:a16="http://schemas.microsoft.com/office/drawing/2014/main" id="{E0D3B8DA-4EAD-4334-A5FD-D071305118FA}"/>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321242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2129ABB9-6957-490A-B6A1-A51F5D7187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88CD5AD-D968-4B25-B06A-9D3C81446C8E}" type="slidenum">
              <a:rPr lang="en-US" altLang="en-US" sz="1200" smtClean="0"/>
              <a:pPr/>
              <a:t>10</a:t>
            </a:fld>
            <a:endParaRPr lang="en-US" altLang="en-US" sz="1200"/>
          </a:p>
        </p:txBody>
      </p:sp>
      <p:sp>
        <p:nvSpPr>
          <p:cNvPr id="23555" name="Rectangle 2">
            <a:extLst>
              <a:ext uri="{FF2B5EF4-FFF2-40B4-BE49-F238E27FC236}">
                <a16:creationId xmlns:a16="http://schemas.microsoft.com/office/drawing/2014/main" id="{81E59EC8-4502-4927-AF7E-75B0C8824F9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B7409C9-DC88-4B90-9473-442613CD991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392005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Create Professional Quality </a:t>
            </a:r>
          </a:p>
          <a:p>
            <a:pPr algn="ctr" eaLnBrk="1" hangingPunct="1">
              <a:buFont typeface="Arial" pitchFamily="34" charset="0"/>
              <a:buNone/>
            </a:pPr>
            <a:r>
              <a:rPr lang="en-US" sz="3600" dirty="0"/>
              <a:t>Output with Reports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5</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280F55C-5F43-4080-B072-240DAE23E18C}"/>
              </a:ext>
            </a:extLst>
          </p:cNvPr>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22531" name="Rectangle 3">
            <a:extLst>
              <a:ext uri="{FF2B5EF4-FFF2-40B4-BE49-F238E27FC236}">
                <a16:creationId xmlns:a16="http://schemas.microsoft.com/office/drawing/2014/main" id="{2231EB7A-B767-4CC2-B24D-6C1247AEA5FF}"/>
              </a:ext>
            </a:extLst>
          </p:cNvPr>
          <p:cNvSpPr>
            <a:spLocks noGrp="1" noChangeArrowheads="1"/>
          </p:cNvSpPr>
          <p:nvPr>
            <p:ph type="body" idx="1"/>
          </p:nvPr>
        </p:nvSpPr>
        <p:spPr>
          <a:xfrm>
            <a:off x="381000" y="1563329"/>
            <a:ext cx="8382000" cy="4304071"/>
          </a:xfrm>
        </p:spPr>
        <p:txBody>
          <a:bodyPr/>
          <a:lstStyle/>
          <a:p>
            <a:pPr>
              <a:spcBef>
                <a:spcPts val="600"/>
              </a:spcBef>
              <a:buFont typeface="Monotype Sorts" pitchFamily="2" charset="2"/>
              <a:buNone/>
            </a:pPr>
            <a:r>
              <a:rPr lang="en-US" altLang="en-US" sz="4000" dirty="0">
                <a:latin typeface="Arial" panose="020B0604020202020204" pitchFamily="34" charset="0"/>
              </a:rPr>
              <a:t>A report may be based on</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a. </a:t>
            </a:r>
            <a:r>
              <a:rPr lang="en-US" altLang="en-US" sz="4000" dirty="0">
                <a:latin typeface="Arial" panose="020B0604020202020204" pitchFamily="34" charset="0"/>
              </a:rPr>
              <a:t>a table but not a query</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b. </a:t>
            </a:r>
            <a:r>
              <a:rPr lang="en-US" altLang="en-US" sz="4000" dirty="0">
                <a:latin typeface="Arial" panose="020B0604020202020204" pitchFamily="34" charset="0"/>
              </a:rPr>
              <a:t>a query but not a table</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c. Either a table or query</a:t>
            </a:r>
            <a:endParaRPr lang="en-US" altLang="en-US" sz="4000" dirty="0">
              <a:latin typeface="Arial" panose="020B0604020202020204" pitchFamily="34" charset="0"/>
            </a:endParaRPr>
          </a:p>
          <a:p>
            <a:pPr>
              <a:buFont typeface="Monotype Sorts" pitchFamily="2" charset="2"/>
              <a:buNone/>
            </a:pPr>
            <a:r>
              <a:rPr lang="en-US" altLang="en-US" sz="4000" dirty="0">
                <a:latin typeface="Arial" panose="020B0604020202020204" pitchFamily="34" charset="0"/>
              </a:rPr>
              <a:t>d. Neither a table nor a query</a:t>
            </a:r>
            <a:endParaRPr lang="en-US" altLang="en-US" dirty="0"/>
          </a:p>
        </p:txBody>
      </p:sp>
    </p:spTree>
    <p:extLst>
      <p:ext uri="{BB962C8B-B14F-4D97-AF65-F5344CB8AC3E}">
        <p14:creationId xmlns:p14="http://schemas.microsoft.com/office/powerpoint/2010/main" val="2780959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7F3EA2C-8538-40FB-9CFB-3EA562F15B6F}"/>
              </a:ext>
            </a:extLst>
          </p:cNvPr>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24579" name="Rectangle 3">
            <a:extLst>
              <a:ext uri="{FF2B5EF4-FFF2-40B4-BE49-F238E27FC236}">
                <a16:creationId xmlns:a16="http://schemas.microsoft.com/office/drawing/2014/main" id="{00131E1B-5CA6-4304-8703-43F9D01DB936}"/>
              </a:ext>
            </a:extLst>
          </p:cNvPr>
          <p:cNvSpPr>
            <a:spLocks noGrp="1" noChangeArrowheads="1"/>
          </p:cNvSpPr>
          <p:nvPr>
            <p:ph type="body" idx="1"/>
          </p:nvPr>
        </p:nvSpPr>
        <p:spPr>
          <a:xfrm>
            <a:off x="381000" y="1600200"/>
            <a:ext cx="8382000" cy="4143375"/>
          </a:xfrm>
        </p:spPr>
        <p:txBody>
          <a:bodyPr/>
          <a:lstStyle/>
          <a:p>
            <a:pPr>
              <a:spcBef>
                <a:spcPts val="600"/>
              </a:spcBef>
              <a:buFont typeface="Monotype Sorts" pitchFamily="2" charset="2"/>
              <a:buNone/>
            </a:pPr>
            <a:r>
              <a:rPr lang="en-US" altLang="en-US" sz="4000" dirty="0">
                <a:latin typeface="Arial" panose="020B0604020202020204" pitchFamily="34" charset="0"/>
              </a:rPr>
              <a:t>Which enables you to edit the report design while also viewing the report data?</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a. </a:t>
            </a:r>
            <a:r>
              <a:rPr lang="en-US" altLang="en-US" sz="4000" dirty="0">
                <a:latin typeface="Arial" panose="020B0604020202020204" pitchFamily="34" charset="0"/>
              </a:rPr>
              <a:t>Design View</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b. </a:t>
            </a:r>
            <a:r>
              <a:rPr lang="en-US" altLang="en-US" sz="4000" dirty="0">
                <a:latin typeface="Arial" panose="020B0604020202020204" pitchFamily="34" charset="0"/>
              </a:rPr>
              <a:t>Datasheet View</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c. Report View</a:t>
            </a:r>
            <a:endParaRPr lang="en-US" altLang="en-US" sz="4000" dirty="0">
              <a:latin typeface="Arial" panose="020B0604020202020204" pitchFamily="34" charset="0"/>
            </a:endParaRPr>
          </a:p>
          <a:p>
            <a:pPr>
              <a:buFont typeface="Monotype Sorts" pitchFamily="2" charset="2"/>
              <a:buNone/>
            </a:pPr>
            <a:r>
              <a:rPr lang="en-US" altLang="en-US" sz="4000" dirty="0">
                <a:latin typeface="Arial" panose="020B0604020202020204" pitchFamily="34" charset="0"/>
              </a:rPr>
              <a:t>d. Layout View</a:t>
            </a:r>
            <a:endParaRPr lang="en-US" altLang="en-US" dirty="0"/>
          </a:p>
        </p:txBody>
      </p:sp>
    </p:spTree>
    <p:extLst>
      <p:ext uri="{BB962C8B-B14F-4D97-AF65-F5344CB8AC3E}">
        <p14:creationId xmlns:p14="http://schemas.microsoft.com/office/powerpoint/2010/main" val="109936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53C0040-87E8-419B-853B-EC0D2997D4CF}"/>
              </a:ext>
            </a:extLst>
          </p:cNvPr>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26627" name="Rectangle 3">
            <a:extLst>
              <a:ext uri="{FF2B5EF4-FFF2-40B4-BE49-F238E27FC236}">
                <a16:creationId xmlns:a16="http://schemas.microsoft.com/office/drawing/2014/main" id="{23E871FF-87FA-4651-80BD-F386AC170277}"/>
              </a:ext>
            </a:extLst>
          </p:cNvPr>
          <p:cNvSpPr>
            <a:spLocks noGrp="1" noChangeArrowheads="1"/>
          </p:cNvSpPr>
          <p:nvPr>
            <p:ph type="body" idx="1"/>
          </p:nvPr>
        </p:nvSpPr>
        <p:spPr>
          <a:xfrm>
            <a:off x="381000" y="1592825"/>
            <a:ext cx="8382000" cy="4150749"/>
          </a:xfrm>
        </p:spPr>
        <p:txBody>
          <a:bodyPr/>
          <a:lstStyle/>
          <a:p>
            <a:pPr>
              <a:spcBef>
                <a:spcPts val="600"/>
              </a:spcBef>
              <a:buFont typeface="Monotype Sorts" pitchFamily="2" charset="2"/>
              <a:buNone/>
            </a:pPr>
            <a:r>
              <a:rPr lang="en-US" altLang="en-US" sz="4000" dirty="0">
                <a:latin typeface="Arial" panose="020B0604020202020204" pitchFamily="34" charset="0"/>
              </a:rPr>
              <a:t>Which area of a report displays the record data and any other objects for each record?</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a. </a:t>
            </a:r>
            <a:r>
              <a:rPr lang="en-US" altLang="en-US" sz="4000" dirty="0">
                <a:latin typeface="Arial" panose="020B0604020202020204" pitchFamily="34" charset="0"/>
              </a:rPr>
              <a:t>Detail Section</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b. </a:t>
            </a:r>
            <a:r>
              <a:rPr lang="en-US" altLang="en-US" sz="4000" dirty="0">
                <a:latin typeface="Arial" panose="020B0604020202020204" pitchFamily="34" charset="0"/>
              </a:rPr>
              <a:t>Report Header Section</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c. Page Header</a:t>
            </a:r>
            <a:endParaRPr lang="en-US" altLang="en-US" sz="4000" dirty="0">
              <a:latin typeface="Arial" panose="020B0604020202020204" pitchFamily="34" charset="0"/>
            </a:endParaRPr>
          </a:p>
          <a:p>
            <a:pPr>
              <a:buFont typeface="Monotype Sorts" pitchFamily="2" charset="2"/>
              <a:buNone/>
            </a:pPr>
            <a:r>
              <a:rPr lang="en-US" altLang="en-US" sz="4000" dirty="0">
                <a:latin typeface="Arial" panose="020B0604020202020204" pitchFamily="34" charset="0"/>
              </a:rPr>
              <a:t>d. Report Footer Section</a:t>
            </a:r>
            <a:endParaRPr lang="en-US" altLang="en-US" dirty="0"/>
          </a:p>
        </p:txBody>
      </p:sp>
    </p:spTree>
    <p:extLst>
      <p:ext uri="{BB962C8B-B14F-4D97-AF65-F5344CB8AC3E}">
        <p14:creationId xmlns:p14="http://schemas.microsoft.com/office/powerpoint/2010/main" val="2259643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8A39D08-BC36-40BA-AC11-2F5BB72FB319}"/>
              </a:ext>
            </a:extLst>
          </p:cNvPr>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28675" name="Rectangle 3">
            <a:extLst>
              <a:ext uri="{FF2B5EF4-FFF2-40B4-BE49-F238E27FC236}">
                <a16:creationId xmlns:a16="http://schemas.microsoft.com/office/drawing/2014/main" id="{971D6B88-22F5-40FE-8D9E-F8009DB76C0D}"/>
              </a:ext>
            </a:extLst>
          </p:cNvPr>
          <p:cNvSpPr>
            <a:spLocks noGrp="1" noChangeArrowheads="1"/>
          </p:cNvSpPr>
          <p:nvPr>
            <p:ph type="body" idx="1"/>
          </p:nvPr>
        </p:nvSpPr>
        <p:spPr>
          <a:xfrm>
            <a:off x="381000" y="1592826"/>
            <a:ext cx="8382000" cy="4150749"/>
          </a:xfrm>
        </p:spPr>
        <p:txBody>
          <a:bodyPr/>
          <a:lstStyle/>
          <a:p>
            <a:pPr>
              <a:spcBef>
                <a:spcPts val="600"/>
              </a:spcBef>
              <a:buFont typeface="Monotype Sorts" pitchFamily="2" charset="2"/>
              <a:buNone/>
            </a:pPr>
            <a:r>
              <a:rPr lang="en-US" altLang="en-US" sz="4000" dirty="0">
                <a:latin typeface="Arial" panose="020B0604020202020204" pitchFamily="34" charset="0"/>
              </a:rPr>
              <a:t>An expression or formula would be used in a(n):</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a. </a:t>
            </a:r>
            <a:r>
              <a:rPr lang="en-US" altLang="en-US" sz="4000" dirty="0">
                <a:latin typeface="Arial" panose="020B0604020202020204" pitchFamily="34" charset="0"/>
              </a:rPr>
              <a:t>Bound Control</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b. Unb</a:t>
            </a:r>
            <a:r>
              <a:rPr lang="en-US" altLang="en-US" sz="4000" dirty="0">
                <a:latin typeface="Arial" panose="020B0604020202020204" pitchFamily="34" charset="0"/>
              </a:rPr>
              <a:t>ound Control</a:t>
            </a:r>
          </a:p>
          <a:p>
            <a:pPr>
              <a:buFont typeface="Monotype Sorts" pitchFamily="2" charset="2"/>
              <a:buNone/>
            </a:pPr>
            <a:r>
              <a:rPr lang="en-US" altLang="en-US" sz="4000" dirty="0">
                <a:latin typeface="Arial" panose="020B0604020202020204" pitchFamily="34" charset="0"/>
                <a:cs typeface="Times New Roman" panose="02020603050405020304" pitchFamily="18" charset="0"/>
              </a:rPr>
              <a:t>c. </a:t>
            </a:r>
            <a:r>
              <a:rPr lang="en-US" altLang="en-US" sz="4000" dirty="0">
                <a:latin typeface="Arial" panose="020B0604020202020204" pitchFamily="34" charset="0"/>
              </a:rPr>
              <a:t>Calculated Control</a:t>
            </a:r>
          </a:p>
          <a:p>
            <a:pPr>
              <a:buFont typeface="Monotype Sorts" pitchFamily="2" charset="2"/>
              <a:buNone/>
            </a:pPr>
            <a:r>
              <a:rPr lang="en-US" altLang="en-US" sz="4000" dirty="0">
                <a:latin typeface="Arial" panose="020B0604020202020204" pitchFamily="34" charset="0"/>
              </a:rPr>
              <a:t>d. None of the above</a:t>
            </a:r>
            <a:endParaRPr lang="en-US" altLang="en-US" dirty="0"/>
          </a:p>
        </p:txBody>
      </p:sp>
    </p:spTree>
    <p:extLst>
      <p:ext uri="{BB962C8B-B14F-4D97-AF65-F5344CB8AC3E}">
        <p14:creationId xmlns:p14="http://schemas.microsoft.com/office/powerpoint/2010/main" val="645155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BA1750B-EE1D-4FF2-B54A-A0EEF41AAB9C}"/>
              </a:ext>
            </a:extLst>
          </p:cNvPr>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30723" name="Rectangle 3">
            <a:extLst>
              <a:ext uri="{FF2B5EF4-FFF2-40B4-BE49-F238E27FC236}">
                <a16:creationId xmlns:a16="http://schemas.microsoft.com/office/drawing/2014/main" id="{909EE9B4-CF07-450F-BD17-4776F68E3D3E}"/>
              </a:ext>
            </a:extLst>
          </p:cNvPr>
          <p:cNvSpPr>
            <a:spLocks noGrp="1" noChangeArrowheads="1"/>
          </p:cNvSpPr>
          <p:nvPr>
            <p:ph type="body" idx="1"/>
          </p:nvPr>
        </p:nvSpPr>
        <p:spPr>
          <a:xfrm>
            <a:off x="381000" y="1578076"/>
            <a:ext cx="8305800" cy="4733823"/>
          </a:xfrm>
        </p:spPr>
        <p:txBody>
          <a:bodyPr/>
          <a:lstStyle/>
          <a:p>
            <a:pPr>
              <a:buFont typeface="Monotype Sorts" pitchFamily="2" charset="2"/>
              <a:buNone/>
            </a:pPr>
            <a:r>
              <a:rPr lang="en-US" altLang="en-US" sz="4000" dirty="0">
                <a:latin typeface="Arial" panose="020B0604020202020204" pitchFamily="34" charset="0"/>
              </a:rPr>
              <a:t>A(n) ________ header appears at the top of each page in a report.</a:t>
            </a:r>
            <a:endParaRPr lang="en-US" altLang="en-US" dirty="0"/>
          </a:p>
        </p:txBody>
      </p:sp>
    </p:spTree>
    <p:extLst>
      <p:ext uri="{BB962C8B-B14F-4D97-AF65-F5344CB8AC3E}">
        <p14:creationId xmlns:p14="http://schemas.microsoft.com/office/powerpoint/2010/main" val="2626473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555845"/>
            <a:ext cx="8534400" cy="4311555"/>
          </a:xfrm>
        </p:spPr>
        <p:txBody>
          <a:bodyPr/>
          <a:lstStyle/>
          <a:p>
            <a:r>
              <a:rPr lang="en-US" altLang="en-US" sz="4000" dirty="0">
                <a:latin typeface="Arial" panose="020B0604020202020204" pitchFamily="34" charset="0"/>
              </a:rPr>
              <a:t>Using Reports in Access</a:t>
            </a:r>
          </a:p>
          <a:p>
            <a:r>
              <a:rPr lang="en-US" altLang="en-US" sz="4000" dirty="0">
                <a:latin typeface="Arial" panose="020B0604020202020204" pitchFamily="34" charset="0"/>
              </a:rPr>
              <a:t>Working With Reports</a:t>
            </a:r>
          </a:p>
          <a:p>
            <a:r>
              <a:rPr lang="en-US" altLang="en-US" sz="4000" dirty="0">
                <a:latin typeface="Arial" panose="020B0604020202020204" pitchFamily="34" charset="0"/>
              </a:rPr>
              <a:t>Identifying the Record Source</a:t>
            </a:r>
          </a:p>
          <a:p>
            <a:r>
              <a:rPr lang="en-US" altLang="en-US" sz="4000" dirty="0">
                <a:latin typeface="Arial" panose="020B0604020202020204" pitchFamily="34" charset="0"/>
              </a:rPr>
              <a:t>Report Example</a:t>
            </a:r>
          </a:p>
          <a:p>
            <a:pPr lvl="1"/>
            <a:r>
              <a:rPr lang="en-US" altLang="en-US" sz="3600" dirty="0">
                <a:latin typeface="Arial" panose="020B0604020202020204" pitchFamily="34" charset="0"/>
              </a:rPr>
              <a:t>Report Sections</a:t>
            </a:r>
          </a:p>
          <a:p>
            <a:pPr lvl="1"/>
            <a:r>
              <a:rPr lang="en-US" altLang="en-US" sz="3600" dirty="0">
                <a:latin typeface="Arial" panose="020B0604020202020204" pitchFamily="34" charset="0"/>
              </a:rPr>
              <a:t>Grouping, Sorting and Totaling</a:t>
            </a:r>
          </a:p>
        </p:txBody>
      </p:sp>
    </p:spTree>
    <p:extLst>
      <p:ext uri="{BB962C8B-B14F-4D97-AF65-F5344CB8AC3E}">
        <p14:creationId xmlns:p14="http://schemas.microsoft.com/office/powerpoint/2010/main" val="2496273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534400" cy="4289323"/>
          </a:xfrm>
        </p:spPr>
        <p:txBody>
          <a:bodyPr/>
          <a:lstStyle/>
          <a:p>
            <a:pPr>
              <a:lnSpc>
                <a:spcPct val="110000"/>
              </a:lnSpc>
            </a:pPr>
            <a:r>
              <a:rPr lang="en-US" altLang="en-US" sz="4000" dirty="0">
                <a:latin typeface="Arial" panose="020B0604020202020204" pitchFamily="34" charset="0"/>
              </a:rPr>
              <a:t>Used to format and present the database data in a professional, logical and useful manner. Often intended for printing and distribution. Can be built from tables or queries.</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Reports</a:t>
            </a:r>
          </a:p>
        </p:txBody>
      </p:sp>
    </p:spTree>
    <p:extLst>
      <p:ext uri="{BB962C8B-B14F-4D97-AF65-F5344CB8AC3E}">
        <p14:creationId xmlns:p14="http://schemas.microsoft.com/office/powerpoint/2010/main" val="2157475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9372954F-8184-48E0-BFB2-B934B21F5111}"/>
              </a:ext>
            </a:extLst>
          </p:cNvPr>
          <p:cNvSpPr>
            <a:spLocks noGrp="1" noChangeArrowheads="1"/>
          </p:cNvSpPr>
          <p:nvPr>
            <p:ph type="body" idx="1"/>
          </p:nvPr>
        </p:nvSpPr>
        <p:spPr>
          <a:xfrm>
            <a:off x="381000" y="1526459"/>
            <a:ext cx="8534400" cy="4340942"/>
          </a:xfrm>
        </p:spPr>
        <p:txBody>
          <a:bodyPr/>
          <a:lstStyle/>
          <a:p>
            <a:pPr>
              <a:lnSpc>
                <a:spcPct val="110000"/>
              </a:lnSpc>
              <a:buClr>
                <a:schemeClr val="tx2"/>
              </a:buClr>
              <a:buFont typeface="Monotype Sorts" pitchFamily="2" charset="2"/>
              <a:buNone/>
            </a:pPr>
            <a:r>
              <a:rPr lang="en-US" altLang="en-US" sz="4000" dirty="0">
                <a:latin typeface="Arial" panose="020B0604020202020204" pitchFamily="34" charset="0"/>
              </a:rPr>
              <a:t>The reports (output) for a system dictate what data must be stored in the database.</a:t>
            </a:r>
          </a:p>
          <a:p>
            <a:pPr>
              <a:lnSpc>
                <a:spcPct val="110000"/>
              </a:lnSpc>
            </a:pPr>
            <a:r>
              <a:rPr lang="en-US" altLang="en-US" sz="4000" dirty="0">
                <a:latin typeface="Arial" panose="020B0604020202020204" pitchFamily="34" charset="0"/>
              </a:rPr>
              <a:t>Columnar</a:t>
            </a:r>
          </a:p>
          <a:p>
            <a:pPr>
              <a:lnSpc>
                <a:spcPct val="110000"/>
              </a:lnSpc>
            </a:pPr>
            <a:r>
              <a:rPr lang="en-US" altLang="en-US" sz="4000" dirty="0">
                <a:latin typeface="Arial" panose="020B0604020202020204" pitchFamily="34" charset="0"/>
              </a:rPr>
              <a:t>Tabular</a:t>
            </a:r>
          </a:p>
          <a:p>
            <a:pPr>
              <a:lnSpc>
                <a:spcPct val="110000"/>
              </a:lnSpc>
            </a:pPr>
            <a:r>
              <a:rPr lang="en-US" altLang="en-US" sz="4000" dirty="0">
                <a:latin typeface="Arial" panose="020B0604020202020204" pitchFamily="34" charset="0"/>
              </a:rPr>
              <a:t>Justified</a:t>
            </a:r>
          </a:p>
        </p:txBody>
      </p:sp>
      <p:sp>
        <p:nvSpPr>
          <p:cNvPr id="3" name="Title 2">
            <a:extLst>
              <a:ext uri="{FF2B5EF4-FFF2-40B4-BE49-F238E27FC236}">
                <a16:creationId xmlns:a16="http://schemas.microsoft.com/office/drawing/2014/main" id="{7F4C14AF-AF15-4B90-B49A-1EAC8B034C30}"/>
              </a:ext>
            </a:extLst>
          </p:cNvPr>
          <p:cNvSpPr>
            <a:spLocks noGrp="1"/>
          </p:cNvSpPr>
          <p:nvPr>
            <p:ph type="title"/>
          </p:nvPr>
        </p:nvSpPr>
        <p:spPr/>
        <p:txBody>
          <a:bodyPr/>
          <a:lstStyle/>
          <a:p>
            <a:r>
              <a:rPr lang="en-US" dirty="0"/>
              <a:t>Reports</a:t>
            </a:r>
          </a:p>
        </p:txBody>
      </p:sp>
    </p:spTree>
    <p:extLst>
      <p:ext uri="{BB962C8B-B14F-4D97-AF65-F5344CB8AC3E}">
        <p14:creationId xmlns:p14="http://schemas.microsoft.com/office/powerpoint/2010/main" val="352525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961CF54F-9121-47AD-90FD-F0142E8643C7}"/>
              </a:ext>
            </a:extLst>
          </p:cNvPr>
          <p:cNvSpPr>
            <a:spLocks noGrp="1" noChangeArrowheads="1"/>
          </p:cNvSpPr>
          <p:nvPr>
            <p:ph type="body" idx="1"/>
          </p:nvPr>
        </p:nvSpPr>
        <p:spPr>
          <a:xfrm>
            <a:off x="381000" y="1681316"/>
            <a:ext cx="8534400" cy="4186084"/>
          </a:xfrm>
        </p:spPr>
        <p:txBody>
          <a:bodyPr/>
          <a:lstStyle/>
          <a:p>
            <a:pPr>
              <a:lnSpc>
                <a:spcPct val="110000"/>
              </a:lnSpc>
              <a:buClr>
                <a:schemeClr val="tx2"/>
              </a:buClr>
              <a:buFont typeface="Monotype Sorts" pitchFamily="2" charset="2"/>
              <a:buNone/>
            </a:pPr>
            <a:r>
              <a:rPr lang="en-US" altLang="en-US" sz="3800" dirty="0">
                <a:latin typeface="Arial" panose="020B0604020202020204" pitchFamily="34" charset="0"/>
              </a:rPr>
              <a:t>Print Preview – Displays report as it appears when printed.  Cannot modify design in this view.</a:t>
            </a:r>
          </a:p>
          <a:p>
            <a:pPr>
              <a:lnSpc>
                <a:spcPct val="110000"/>
              </a:lnSpc>
              <a:buClr>
                <a:schemeClr val="tx2"/>
              </a:buClr>
              <a:buFont typeface="Monotype Sorts" pitchFamily="2" charset="2"/>
              <a:buNone/>
            </a:pPr>
            <a:r>
              <a:rPr lang="en-US" altLang="en-US" sz="3800" dirty="0">
                <a:latin typeface="Arial" panose="020B0604020202020204" pitchFamily="34" charset="0"/>
              </a:rPr>
              <a:t>Design View – Most powerful method to modify the layout, design and content of a report.  Cannot view data in this view.</a:t>
            </a:r>
          </a:p>
          <a:p>
            <a:pPr>
              <a:lnSpc>
                <a:spcPct val="110000"/>
              </a:lnSpc>
              <a:buClr>
                <a:schemeClr val="tx2"/>
              </a:buClr>
              <a:buFont typeface="Monotype Sorts" pitchFamily="2" charset="2"/>
              <a:buNone/>
            </a:pPr>
            <a:endParaRPr lang="en-US" altLang="en-US" sz="4000" dirty="0">
              <a:latin typeface="Arial" panose="020B0604020202020204" pitchFamily="34" charset="0"/>
            </a:endParaRPr>
          </a:p>
        </p:txBody>
      </p:sp>
      <p:sp>
        <p:nvSpPr>
          <p:cNvPr id="3" name="Title 2">
            <a:extLst>
              <a:ext uri="{FF2B5EF4-FFF2-40B4-BE49-F238E27FC236}">
                <a16:creationId xmlns:a16="http://schemas.microsoft.com/office/drawing/2014/main" id="{E90B61FC-DD93-4CA3-8252-8372338AA84F}"/>
              </a:ext>
            </a:extLst>
          </p:cNvPr>
          <p:cNvSpPr>
            <a:spLocks noGrp="1"/>
          </p:cNvSpPr>
          <p:nvPr>
            <p:ph type="title"/>
          </p:nvPr>
        </p:nvSpPr>
        <p:spPr/>
        <p:txBody>
          <a:bodyPr/>
          <a:lstStyle/>
          <a:p>
            <a:r>
              <a:rPr lang="en-US" dirty="0"/>
              <a:t>Working with Reports – 4 views</a:t>
            </a:r>
          </a:p>
        </p:txBody>
      </p:sp>
    </p:spTree>
    <p:extLst>
      <p:ext uri="{BB962C8B-B14F-4D97-AF65-F5344CB8AC3E}">
        <p14:creationId xmlns:p14="http://schemas.microsoft.com/office/powerpoint/2010/main" val="220160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3B742258-A5F6-47AB-9A44-2D6625218401}"/>
              </a:ext>
            </a:extLst>
          </p:cNvPr>
          <p:cNvSpPr>
            <a:spLocks noGrp="1" noChangeArrowheads="1"/>
          </p:cNvSpPr>
          <p:nvPr>
            <p:ph type="body" idx="1"/>
          </p:nvPr>
        </p:nvSpPr>
        <p:spPr>
          <a:xfrm>
            <a:off x="381000" y="1644445"/>
            <a:ext cx="8534400" cy="4222955"/>
          </a:xfrm>
        </p:spPr>
        <p:txBody>
          <a:bodyPr/>
          <a:lstStyle/>
          <a:p>
            <a:pPr>
              <a:lnSpc>
                <a:spcPct val="110000"/>
              </a:lnSpc>
              <a:buClr>
                <a:schemeClr val="tx2"/>
              </a:buClr>
              <a:buFont typeface="Monotype Sorts" pitchFamily="2" charset="2"/>
              <a:buNone/>
            </a:pPr>
            <a:r>
              <a:rPr lang="en-US" altLang="en-US" sz="3800" dirty="0">
                <a:latin typeface="Arial" panose="020B0604020202020204" pitchFamily="34" charset="0"/>
              </a:rPr>
              <a:t>Report View – Displays data on report and enables temporary modifications to report design.</a:t>
            </a:r>
          </a:p>
          <a:p>
            <a:pPr>
              <a:lnSpc>
                <a:spcPct val="110000"/>
              </a:lnSpc>
              <a:buClr>
                <a:schemeClr val="tx2"/>
              </a:buClr>
              <a:buFont typeface="Monotype Sorts" pitchFamily="2" charset="2"/>
              <a:buNone/>
            </a:pPr>
            <a:r>
              <a:rPr lang="en-US" altLang="en-US" sz="3800" dirty="0">
                <a:latin typeface="Arial" panose="020B0604020202020204" pitchFamily="34" charset="0"/>
              </a:rPr>
              <a:t>Layout View – Most flexible way to work with and modify a report.  Displays the data while allowing you to modify the report design.</a:t>
            </a:r>
          </a:p>
        </p:txBody>
      </p:sp>
      <p:sp>
        <p:nvSpPr>
          <p:cNvPr id="3" name="Title 2">
            <a:extLst>
              <a:ext uri="{FF2B5EF4-FFF2-40B4-BE49-F238E27FC236}">
                <a16:creationId xmlns:a16="http://schemas.microsoft.com/office/drawing/2014/main" id="{A9133BCE-07AE-4302-B0AF-D9091832FE5F}"/>
              </a:ext>
            </a:extLst>
          </p:cNvPr>
          <p:cNvSpPr>
            <a:spLocks noGrp="1"/>
          </p:cNvSpPr>
          <p:nvPr>
            <p:ph type="title"/>
          </p:nvPr>
        </p:nvSpPr>
        <p:spPr/>
        <p:txBody>
          <a:bodyPr/>
          <a:lstStyle/>
          <a:p>
            <a:r>
              <a:rPr lang="en-US" dirty="0"/>
              <a:t>Working with Reports – 4 views</a:t>
            </a:r>
          </a:p>
        </p:txBody>
      </p:sp>
    </p:spTree>
    <p:extLst>
      <p:ext uri="{BB962C8B-B14F-4D97-AF65-F5344CB8AC3E}">
        <p14:creationId xmlns:p14="http://schemas.microsoft.com/office/powerpoint/2010/main" val="2864972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7239FF34-CECF-4086-95E5-0C029DE974D5}"/>
              </a:ext>
            </a:extLst>
          </p:cNvPr>
          <p:cNvSpPr>
            <a:spLocks noGrp="1" noChangeArrowheads="1"/>
          </p:cNvSpPr>
          <p:nvPr>
            <p:ph type="title"/>
          </p:nvPr>
        </p:nvSpPr>
        <p:spPr/>
        <p:txBody>
          <a:bodyPr/>
          <a:lstStyle/>
          <a:p>
            <a:r>
              <a:rPr lang="en-US" altLang="en-US" dirty="0">
                <a:latin typeface="Arial" panose="020B0604020202020204" pitchFamily="34" charset="0"/>
              </a:rPr>
              <a:t>Report Wizard</a:t>
            </a:r>
            <a:endParaRPr lang="en-US" altLang="en-US" dirty="0"/>
          </a:p>
        </p:txBody>
      </p:sp>
      <p:sp>
        <p:nvSpPr>
          <p:cNvPr id="16387" name="Rectangle 6">
            <a:extLst>
              <a:ext uri="{FF2B5EF4-FFF2-40B4-BE49-F238E27FC236}">
                <a16:creationId xmlns:a16="http://schemas.microsoft.com/office/drawing/2014/main" id="{C712A679-8E23-4AD5-B398-140D96B88670}"/>
              </a:ext>
            </a:extLst>
          </p:cNvPr>
          <p:cNvSpPr>
            <a:spLocks noGrp="1" noChangeArrowheads="1"/>
          </p:cNvSpPr>
          <p:nvPr>
            <p:ph type="body" idx="1"/>
          </p:nvPr>
        </p:nvSpPr>
        <p:spPr>
          <a:xfrm>
            <a:off x="442452" y="1563329"/>
            <a:ext cx="8396748" cy="4304071"/>
          </a:xfrm>
        </p:spPr>
        <p:txBody>
          <a:bodyPr/>
          <a:lstStyle/>
          <a:p>
            <a:pPr>
              <a:lnSpc>
                <a:spcPct val="160000"/>
              </a:lnSpc>
              <a:buClr>
                <a:schemeClr val="tx2"/>
              </a:buClr>
              <a:buFont typeface="Monotype Sorts" pitchFamily="2" charset="2"/>
              <a:buNone/>
            </a:pPr>
            <a:r>
              <a:rPr lang="en-US" altLang="en-US" sz="4000" dirty="0">
                <a:latin typeface="Arial" panose="020B0604020202020204" pitchFamily="34" charset="0"/>
              </a:rPr>
              <a:t>  Use it!  Very useful as a starting point for building a report.  Provides a framework you can customize and build upon.</a:t>
            </a:r>
          </a:p>
        </p:txBody>
      </p:sp>
    </p:spTree>
    <p:extLst>
      <p:ext uri="{BB962C8B-B14F-4D97-AF65-F5344CB8AC3E}">
        <p14:creationId xmlns:p14="http://schemas.microsoft.com/office/powerpoint/2010/main" val="133857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3" descr="Screenshot of Employees report in design view with Property Sheet window in the foreground.  An arrow points to the upper left hand corner of the Employees report and another arrow points to the Record Source property in the Data tab of the Property Sheet.  The value of the Record Source property is Employee Information.">
            <a:extLst>
              <a:ext uri="{FF2B5EF4-FFF2-40B4-BE49-F238E27FC236}">
                <a16:creationId xmlns:a16="http://schemas.microsoft.com/office/drawing/2014/main" id="{40B5C39A-35FF-4F50-82C2-59E8D81239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781300"/>
            <a:ext cx="88392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AutoShape 6">
            <a:extLst>
              <a:ext uri="{FF2B5EF4-FFF2-40B4-BE49-F238E27FC236}">
                <a16:creationId xmlns:a16="http://schemas.microsoft.com/office/drawing/2014/main" id="{74139AA4-40E2-4251-B735-BF50AF6C5FD1}"/>
              </a:ext>
              <a:ext uri="{C183D7F6-B498-43B3-948B-1728B52AA6E4}">
                <adec:decorative xmlns:adec="http://schemas.microsoft.com/office/drawing/2017/decorative" val="1"/>
              </a:ext>
            </a:extLst>
          </p:cNvPr>
          <p:cNvSpPr>
            <a:spLocks noChangeArrowheads="1"/>
          </p:cNvSpPr>
          <p:nvPr/>
        </p:nvSpPr>
        <p:spPr bwMode="auto">
          <a:xfrm rot="-3082279">
            <a:off x="123032" y="2283619"/>
            <a:ext cx="1258887" cy="200025"/>
          </a:xfrm>
          <a:prstGeom prst="leftArrow">
            <a:avLst>
              <a:gd name="adj1" fmla="val 50000"/>
              <a:gd name="adj2" fmla="val 117219"/>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lgn="ctr">
              <a:spcBef>
                <a:spcPct val="0"/>
              </a:spcBef>
              <a:buClrTx/>
              <a:buSzTx/>
              <a:buFontTx/>
              <a:buNone/>
            </a:pPr>
            <a:endParaRPr lang="en-US" altLang="en-US" sz="2400"/>
          </a:p>
        </p:txBody>
      </p:sp>
      <p:sp>
        <p:nvSpPr>
          <p:cNvPr id="18437" name="TextBox 6">
            <a:extLst>
              <a:ext uri="{FF2B5EF4-FFF2-40B4-BE49-F238E27FC236}">
                <a16:creationId xmlns:a16="http://schemas.microsoft.com/office/drawing/2014/main" id="{0996F05F-BFB8-48C1-B58F-8235F767EDC5}"/>
              </a:ext>
            </a:extLst>
          </p:cNvPr>
          <p:cNvSpPr txBox="1">
            <a:spLocks noChangeArrowheads="1"/>
          </p:cNvSpPr>
          <p:nvPr/>
        </p:nvSpPr>
        <p:spPr bwMode="auto">
          <a:xfrm>
            <a:off x="1143000" y="1600200"/>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latin typeface="Arial" panose="020B0604020202020204" pitchFamily="34" charset="0"/>
                <a:cs typeface="Arial" panose="020B0604020202020204" pitchFamily="34" charset="0"/>
              </a:rPr>
              <a:t>Click upper left corner to view properties for entire report.  Record source property is in the Data tab.  Click build button to view the report record source.</a:t>
            </a:r>
          </a:p>
        </p:txBody>
      </p:sp>
      <p:sp>
        <p:nvSpPr>
          <p:cNvPr id="18438" name="AutoShape 6">
            <a:extLst>
              <a:ext uri="{FF2B5EF4-FFF2-40B4-BE49-F238E27FC236}">
                <a16:creationId xmlns:a16="http://schemas.microsoft.com/office/drawing/2014/main" id="{D342319D-8AB6-44E3-9456-3EBFD9F743E6}"/>
              </a:ext>
              <a:ext uri="{C183D7F6-B498-43B3-948B-1728B52AA6E4}">
                <adec:decorative xmlns:adec="http://schemas.microsoft.com/office/drawing/2017/decorative" val="1"/>
              </a:ext>
            </a:extLst>
          </p:cNvPr>
          <p:cNvSpPr>
            <a:spLocks noChangeArrowheads="1"/>
          </p:cNvSpPr>
          <p:nvPr/>
        </p:nvSpPr>
        <p:spPr bwMode="auto">
          <a:xfrm rot="-2765643">
            <a:off x="6233319" y="3299619"/>
            <a:ext cx="1628775" cy="192087"/>
          </a:xfrm>
          <a:prstGeom prst="leftArrow">
            <a:avLst>
              <a:gd name="adj1" fmla="val 50000"/>
              <a:gd name="adj2" fmla="val 115767"/>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lgn="ctr">
              <a:spcBef>
                <a:spcPct val="0"/>
              </a:spcBef>
              <a:buClrTx/>
              <a:buSzTx/>
              <a:buFontTx/>
              <a:buNone/>
            </a:pPr>
            <a:endParaRPr lang="en-US" altLang="en-US" sz="2400"/>
          </a:p>
        </p:txBody>
      </p:sp>
      <p:sp>
        <p:nvSpPr>
          <p:cNvPr id="18439" name="AutoShape 6">
            <a:extLst>
              <a:ext uri="{FF2B5EF4-FFF2-40B4-BE49-F238E27FC236}">
                <a16:creationId xmlns:a16="http://schemas.microsoft.com/office/drawing/2014/main" id="{22E77893-2A9B-467E-8287-13BF258B6414}"/>
              </a:ext>
              <a:ext uri="{C183D7F6-B498-43B3-948B-1728B52AA6E4}">
                <adec:decorative xmlns:adec="http://schemas.microsoft.com/office/drawing/2017/decorative" val="1"/>
              </a:ext>
            </a:extLst>
          </p:cNvPr>
          <p:cNvSpPr>
            <a:spLocks noChangeArrowheads="1"/>
          </p:cNvSpPr>
          <p:nvPr/>
        </p:nvSpPr>
        <p:spPr bwMode="auto">
          <a:xfrm rot="-5744727">
            <a:off x="7896225" y="3067051"/>
            <a:ext cx="1628775" cy="190500"/>
          </a:xfrm>
          <a:prstGeom prst="leftArrow">
            <a:avLst>
              <a:gd name="adj1" fmla="val 50000"/>
              <a:gd name="adj2" fmla="val 116731"/>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lgn="ctr">
              <a:spcBef>
                <a:spcPct val="0"/>
              </a:spcBef>
              <a:buClrTx/>
              <a:buSzTx/>
              <a:buFontTx/>
              <a:buNone/>
            </a:pPr>
            <a:endParaRPr lang="en-US" altLang="en-US" sz="2400"/>
          </a:p>
        </p:txBody>
      </p:sp>
      <p:sp>
        <p:nvSpPr>
          <p:cNvPr id="8" name="Rectangle 5">
            <a:extLst>
              <a:ext uri="{FF2B5EF4-FFF2-40B4-BE49-F238E27FC236}">
                <a16:creationId xmlns:a16="http://schemas.microsoft.com/office/drawing/2014/main" id="{002BDEA2-4745-4ED3-8090-E9EA4707D8A5}"/>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Identifying the Record Source</a:t>
            </a:r>
            <a:endParaRPr lang="en-US" altLang="en-US" dirty="0"/>
          </a:p>
        </p:txBody>
      </p:sp>
    </p:spTree>
    <p:extLst>
      <p:ext uri="{BB962C8B-B14F-4D97-AF65-F5344CB8AC3E}">
        <p14:creationId xmlns:p14="http://schemas.microsoft.com/office/powerpoint/2010/main" val="1868348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10632C-5D6A-48C7-A36D-E33361AC8897}"/>
              </a:ext>
            </a:extLst>
          </p:cNvPr>
          <p:cNvSpPr>
            <a:spLocks noGrp="1"/>
          </p:cNvSpPr>
          <p:nvPr>
            <p:ph type="body" idx="1"/>
          </p:nvPr>
        </p:nvSpPr>
        <p:spPr>
          <a:xfrm>
            <a:off x="714939" y="2051307"/>
            <a:ext cx="7772400" cy="1500187"/>
          </a:xfrm>
        </p:spPr>
        <p:txBody>
          <a:bodyPr anchor="ctr" anchorCtr="0"/>
          <a:lstStyle/>
          <a:p>
            <a:pPr algn="ctr"/>
            <a:r>
              <a:rPr lang="en-US" sz="5400" dirty="0"/>
              <a:t>Report Example</a:t>
            </a:r>
          </a:p>
        </p:txBody>
      </p:sp>
    </p:spTree>
    <p:extLst>
      <p:ext uri="{BB962C8B-B14F-4D97-AF65-F5344CB8AC3E}">
        <p14:creationId xmlns:p14="http://schemas.microsoft.com/office/powerpoint/2010/main" val="128531541"/>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422</Words>
  <Application>Microsoft Office PowerPoint</Application>
  <PresentationFormat>On-screen Show (4:3)</PresentationFormat>
  <Paragraphs>70</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Monotype Sorts</vt:lpstr>
      <vt:lpstr>Times New Roman</vt:lpstr>
      <vt:lpstr>Wingdings</vt:lpstr>
      <vt:lpstr>Blank Presentation</vt:lpstr>
      <vt:lpstr>Intro to MIS - MGS351</vt:lpstr>
      <vt:lpstr>Chapter Overview</vt:lpstr>
      <vt:lpstr>Reports</vt:lpstr>
      <vt:lpstr>Reports</vt:lpstr>
      <vt:lpstr>Working with Reports – 4 views</vt:lpstr>
      <vt:lpstr>Working with Reports – 4 views</vt:lpstr>
      <vt:lpstr>Report Wizard</vt:lpstr>
      <vt:lpstr>Identifying the Record Source</vt:lpstr>
      <vt:lpstr>PowerPoint Presentation</vt:lpstr>
      <vt:lpstr>Quick Review</vt:lpstr>
      <vt:lpstr>Quick Review</vt:lpstr>
      <vt:lpstr>Quick Review</vt:lpstr>
      <vt:lpstr>Quick Review</vt:lpstr>
      <vt:lpstr>Quick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2026-03-03T02:08:44Z</dcterms:modified>
</cp:coreProperties>
</file>