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>
  <p:sldMasterIdLst>
    <p:sldMasterId id="2147483648" r:id="rId1"/>
  </p:sldMasterIdLst>
  <p:notesMasterIdLst>
    <p:notesMasterId r:id="rId53"/>
  </p:notesMasterIdLst>
  <p:handoutMasterIdLst>
    <p:handoutMasterId r:id="rId54"/>
  </p:handoutMasterIdLst>
  <p:sldIdLst>
    <p:sldId id="619" r:id="rId2"/>
    <p:sldId id="652" r:id="rId3"/>
    <p:sldId id="691" r:id="rId4"/>
    <p:sldId id="692" r:id="rId5"/>
    <p:sldId id="693" r:id="rId6"/>
    <p:sldId id="694" r:id="rId7"/>
    <p:sldId id="695" r:id="rId8"/>
    <p:sldId id="696" r:id="rId9"/>
    <p:sldId id="697" r:id="rId10"/>
    <p:sldId id="698" r:id="rId11"/>
    <p:sldId id="699" r:id="rId12"/>
    <p:sldId id="700" r:id="rId13"/>
    <p:sldId id="701" r:id="rId14"/>
    <p:sldId id="702" r:id="rId15"/>
    <p:sldId id="703" r:id="rId16"/>
    <p:sldId id="704" r:id="rId17"/>
    <p:sldId id="705" r:id="rId18"/>
    <p:sldId id="706" r:id="rId19"/>
    <p:sldId id="707" r:id="rId20"/>
    <p:sldId id="708" r:id="rId21"/>
    <p:sldId id="709" r:id="rId22"/>
    <p:sldId id="710" r:id="rId23"/>
    <p:sldId id="711" r:id="rId24"/>
    <p:sldId id="712" r:id="rId25"/>
    <p:sldId id="713" r:id="rId26"/>
    <p:sldId id="714" r:id="rId27"/>
    <p:sldId id="741" r:id="rId28"/>
    <p:sldId id="716" r:id="rId29"/>
    <p:sldId id="717" r:id="rId30"/>
    <p:sldId id="718" r:id="rId31"/>
    <p:sldId id="719" r:id="rId32"/>
    <p:sldId id="720" r:id="rId33"/>
    <p:sldId id="721" r:id="rId34"/>
    <p:sldId id="722" r:id="rId35"/>
    <p:sldId id="723" r:id="rId36"/>
    <p:sldId id="724" r:id="rId37"/>
    <p:sldId id="725" r:id="rId38"/>
    <p:sldId id="726" r:id="rId39"/>
    <p:sldId id="727" r:id="rId40"/>
    <p:sldId id="728" r:id="rId41"/>
    <p:sldId id="729" r:id="rId42"/>
    <p:sldId id="730" r:id="rId43"/>
    <p:sldId id="731" r:id="rId44"/>
    <p:sldId id="732" r:id="rId45"/>
    <p:sldId id="733" r:id="rId46"/>
    <p:sldId id="734" r:id="rId47"/>
    <p:sldId id="735" r:id="rId48"/>
    <p:sldId id="736" r:id="rId49"/>
    <p:sldId id="737" r:id="rId50"/>
    <p:sldId id="738" r:id="rId51"/>
    <p:sldId id="739" r:id="rId52"/>
  </p:sldIdLst>
  <p:sldSz cx="9144000" cy="6858000" type="screen4x3"/>
  <p:notesSz cx="6858000" cy="91170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7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CC"/>
    <a:srgbClr val="008080"/>
    <a:srgbClr val="66CCFF"/>
    <a:srgbClr val="66FFCC"/>
    <a:srgbClr val="CCFFFF"/>
    <a:srgbClr val="FF0000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2897" autoAdjust="0"/>
  </p:normalViewPr>
  <p:slideViewPr>
    <p:cSldViewPr snapToGrid="0">
      <p:cViewPr varScale="1">
        <p:scale>
          <a:sx n="101" d="100"/>
          <a:sy n="101" d="100"/>
        </p:scale>
        <p:origin x="192" y="55"/>
      </p:cViewPr>
      <p:guideLst>
        <p:guide orient="horz" pos="2160"/>
        <p:guide pos="2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03" d="100"/>
          <a:sy n="103" d="100"/>
        </p:scale>
        <p:origin x="-2514" y="-84"/>
      </p:cViewPr>
      <p:guideLst>
        <p:guide orient="horz" pos="2872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8E90B2-7FC4-4896-8617-23D9992C46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644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50938" y="684213"/>
            <a:ext cx="4557712" cy="3417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30700"/>
            <a:ext cx="5029200" cy="410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61400"/>
            <a:ext cx="29718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86BCFC9-3494-43C9-BDC6-E2B0004A9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42754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17898B-A80B-452D-A283-CEE48A1EA7E2}" type="slidenum">
              <a:rPr lang="en-US" smtClean="0">
                <a:latin typeface="Arial" pitchFamily="34" charset="0"/>
              </a:rPr>
              <a:pPr/>
              <a:t>1</a:t>
            </a:fld>
            <a:endParaRPr lang="en-US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49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2098D300-810E-4778-BDC2-4D1BFD453D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AD1416-92A5-4390-A9C8-E92D9144E3A1}" type="slidenum">
              <a:rPr lang="en-US" altLang="en-US" sz="1200" smtClean="0"/>
              <a:pPr/>
              <a:t>10</a:t>
            </a:fld>
            <a:endParaRPr lang="en-US" altLang="en-US" sz="12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68A0C93F-9113-4951-BBC4-E874EA3011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0D365518-2A8B-4119-B2D5-779A6BCAAA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1573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815B0CBA-F5A2-4002-BA02-4CD6955490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90600F-6E55-49D9-8D75-7DB6093008C3}" type="slidenum">
              <a:rPr lang="en-US" altLang="en-US" sz="1200" smtClean="0"/>
              <a:pPr/>
              <a:t>11</a:t>
            </a:fld>
            <a:endParaRPr lang="en-US" altLang="en-US" sz="1200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B6A44104-D3CF-4043-95CC-22BB01A7C4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F8BB960-B753-4416-885F-4670D7B635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64687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DA8CC49-A5DC-43C8-90AB-27E510C89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5C0E9C-E09A-41F1-8995-8D7C37796D3D}" type="slidenum">
              <a:rPr lang="en-US" altLang="en-US" sz="1200" smtClean="0"/>
              <a:pPr/>
              <a:t>12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6CD52FC8-0390-4C4D-AD2C-A24255AE66C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2E5BEFF7-B52C-49A9-9061-CDBDC3864F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567457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FEC172B9-86E4-4233-8AB6-C4FBF86B16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E8B5E4E-8561-4391-A669-997175CB5D47}" type="slidenum">
              <a:rPr lang="en-US" altLang="en-US" sz="1200" smtClean="0"/>
              <a:pPr/>
              <a:t>13</a:t>
            </a:fld>
            <a:endParaRPr lang="en-US" altLang="en-US" sz="12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78A704E9-E562-4581-B2D5-10ED90B76B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2D53EA9C-E27B-4390-8021-8C5C8D327D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89700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>
            <a:extLst>
              <a:ext uri="{FF2B5EF4-FFF2-40B4-BE49-F238E27FC236}">
                <a16:creationId xmlns:a16="http://schemas.microsoft.com/office/drawing/2014/main" id="{9634D1F3-2689-4D33-9ECA-0BD56B9DBB5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21DB51D-49E9-4D50-AB17-C8B671D85191}" type="slidenum">
              <a:rPr lang="en-US" altLang="en-US" sz="1200" smtClean="0"/>
              <a:pPr/>
              <a:t>14</a:t>
            </a:fld>
            <a:endParaRPr lang="en-US" altLang="en-US" sz="12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625AF2A8-7F2E-4681-86AC-DAD216DE21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9D4A27A9-5ECD-4B4C-9F52-5DE07A8203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6160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>
            <a:extLst>
              <a:ext uri="{FF2B5EF4-FFF2-40B4-BE49-F238E27FC236}">
                <a16:creationId xmlns:a16="http://schemas.microsoft.com/office/drawing/2014/main" id="{A1191F3D-E0AC-4C76-9B83-375DA8591D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569F761-2587-48B9-8DF5-94AE2975EEED}" type="slidenum">
              <a:rPr lang="en-US" altLang="en-US" sz="1200" smtClean="0"/>
              <a:pPr/>
              <a:t>15</a:t>
            </a:fld>
            <a:endParaRPr lang="en-US" altLang="en-US" sz="12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F92F2975-D3B1-4618-98D6-9EA43EA1AB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E4FC750B-694F-4822-9117-ED746D94BD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3342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>
            <a:extLst>
              <a:ext uri="{FF2B5EF4-FFF2-40B4-BE49-F238E27FC236}">
                <a16:creationId xmlns:a16="http://schemas.microsoft.com/office/drawing/2014/main" id="{2E5FD49A-3BB3-4F8A-8648-032C2E622A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12C0663-EB9A-4EB9-BD84-915AB8433F2B}" type="slidenum">
              <a:rPr lang="en-US" altLang="en-US" sz="1200" smtClean="0"/>
              <a:pPr/>
              <a:t>16</a:t>
            </a:fld>
            <a:endParaRPr lang="en-US" altLang="en-US" sz="1200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B55D8BF4-C4AC-4800-B8B8-509D052E329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A3C8267C-D53A-4CED-AE14-91B7586AF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395467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00D57CF2-9923-4A31-8E77-99E14200B9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7A1B6F1-1DA7-44AA-800A-05E6D1351C5E}" type="slidenum">
              <a:rPr lang="en-US" altLang="en-US" sz="1200" smtClean="0"/>
              <a:pPr/>
              <a:t>17</a:t>
            </a:fld>
            <a:endParaRPr lang="en-US" altLang="en-US" sz="1200"/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6D3EA881-21EE-42D2-87BC-E857260A76B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4594390C-EAC2-4288-966F-540B12F317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263906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BC38920B-A791-46D2-B737-295D6B0D3C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29CB4B4-674E-4D9A-97FF-F394209BECD3}" type="slidenum">
              <a:rPr lang="en-US" altLang="en-US" sz="1200" smtClean="0"/>
              <a:pPr/>
              <a:t>18</a:t>
            </a:fld>
            <a:endParaRPr lang="en-US" altLang="en-US" sz="1200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74FEB4CD-1799-48A6-B516-77C6739882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0B3FCABD-DF16-4D13-834E-327D2A8A0F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98176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>
            <a:extLst>
              <a:ext uri="{FF2B5EF4-FFF2-40B4-BE49-F238E27FC236}">
                <a16:creationId xmlns:a16="http://schemas.microsoft.com/office/drawing/2014/main" id="{C6F70B52-45C0-47FA-B87E-13BA005FB01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66DD6DE-BBEB-401F-A8C7-4C3026BFE7ED}" type="slidenum">
              <a:rPr lang="en-US" altLang="en-US" sz="1200" smtClean="0"/>
              <a:pPr/>
              <a:t>19</a:t>
            </a:fld>
            <a:endParaRPr lang="en-US" altLang="en-US" sz="1200"/>
          </a:p>
        </p:txBody>
      </p:sp>
      <p:sp>
        <p:nvSpPr>
          <p:cNvPr id="41987" name="Rectangle 2">
            <a:extLst>
              <a:ext uri="{FF2B5EF4-FFF2-40B4-BE49-F238E27FC236}">
                <a16:creationId xmlns:a16="http://schemas.microsoft.com/office/drawing/2014/main" id="{F58FA545-297E-46C4-B7C9-8C3085E1E8A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E6A48DC3-16DB-43AE-AA14-ECF34C7C99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6556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31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E5772BC-130E-4BA7-926D-8754147A7E77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893006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814CD0A0-D4F6-4FB2-8938-814D603A38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D23E7B4-8727-4EEB-9162-3D351493513D}" type="slidenum">
              <a:rPr lang="en-US" altLang="en-US" sz="1200" smtClean="0"/>
              <a:pPr/>
              <a:t>20</a:t>
            </a:fld>
            <a:endParaRPr lang="en-US" altLang="en-US" sz="1200"/>
          </a:p>
        </p:txBody>
      </p:sp>
      <p:sp>
        <p:nvSpPr>
          <p:cNvPr id="44035" name="Rectangle 2">
            <a:extLst>
              <a:ext uri="{FF2B5EF4-FFF2-40B4-BE49-F238E27FC236}">
                <a16:creationId xmlns:a16="http://schemas.microsoft.com/office/drawing/2014/main" id="{F7A3F400-F127-4E69-A928-76EFB3CB30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1E01EC49-019A-4264-B5A5-AD13075880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124004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>
            <a:extLst>
              <a:ext uri="{FF2B5EF4-FFF2-40B4-BE49-F238E27FC236}">
                <a16:creationId xmlns:a16="http://schemas.microsoft.com/office/drawing/2014/main" id="{CD74826D-494B-43ED-A365-BB670D01AF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411F23E-0D6B-4AF6-8B8D-C7CAD31B82F9}" type="slidenum">
              <a:rPr lang="en-US" altLang="en-US" sz="1200" smtClean="0"/>
              <a:pPr/>
              <a:t>21</a:t>
            </a:fld>
            <a:endParaRPr lang="en-US" altLang="en-US" sz="1200"/>
          </a:p>
        </p:txBody>
      </p:sp>
      <p:sp>
        <p:nvSpPr>
          <p:cNvPr id="46083" name="Rectangle 2">
            <a:extLst>
              <a:ext uri="{FF2B5EF4-FFF2-40B4-BE49-F238E27FC236}">
                <a16:creationId xmlns:a16="http://schemas.microsoft.com/office/drawing/2014/main" id="{B8A4A772-A58D-416E-BFE0-A2B015E3AE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00E42F5B-BAB9-4B72-85CE-9E6C00F07F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609943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28664626-7F1F-463B-B967-1EAF8FCD6BE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551F47-13E5-425B-B445-049C156D3C86}" type="slidenum">
              <a:rPr lang="en-US" altLang="en-US" sz="1200" smtClean="0"/>
              <a:pPr/>
              <a:t>22</a:t>
            </a:fld>
            <a:endParaRPr lang="en-US" altLang="en-US" sz="1200"/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CA92CAAE-C42F-42BC-B47A-E684591A03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4789DE22-FD46-4CEA-A368-DC0E3882EC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75665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>
            <a:extLst>
              <a:ext uri="{FF2B5EF4-FFF2-40B4-BE49-F238E27FC236}">
                <a16:creationId xmlns:a16="http://schemas.microsoft.com/office/drawing/2014/main" id="{8FE6A9F4-CE66-4D2F-9551-9401C6C58C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4F3AE3-80B3-4D2F-8FF5-3B3E361531E0}" type="slidenum">
              <a:rPr lang="en-US" altLang="en-US" sz="1200" smtClean="0"/>
              <a:pPr/>
              <a:t>23</a:t>
            </a:fld>
            <a:endParaRPr lang="en-US" altLang="en-US" sz="1200"/>
          </a:p>
        </p:txBody>
      </p:sp>
      <p:sp>
        <p:nvSpPr>
          <p:cNvPr id="50179" name="Rectangle 2">
            <a:extLst>
              <a:ext uri="{FF2B5EF4-FFF2-40B4-BE49-F238E27FC236}">
                <a16:creationId xmlns:a16="http://schemas.microsoft.com/office/drawing/2014/main" id="{ACB3482C-EE40-41DF-B749-46E5BFB44C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>
            <a:extLst>
              <a:ext uri="{FF2B5EF4-FFF2-40B4-BE49-F238E27FC236}">
                <a16:creationId xmlns:a16="http://schemas.microsoft.com/office/drawing/2014/main" id="{6DEB1E12-43B8-413E-80C0-0BEA02A6FE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08498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>
            <a:extLst>
              <a:ext uri="{FF2B5EF4-FFF2-40B4-BE49-F238E27FC236}">
                <a16:creationId xmlns:a16="http://schemas.microsoft.com/office/drawing/2014/main" id="{ED957249-2710-4943-B658-50266F8F3E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59DC97-0F63-4B53-9F80-27AF82CD824A}" type="slidenum">
              <a:rPr lang="en-US" altLang="en-US" sz="1200" smtClean="0"/>
              <a:pPr/>
              <a:t>24</a:t>
            </a:fld>
            <a:endParaRPr lang="en-US" altLang="en-US" sz="1200"/>
          </a:p>
        </p:txBody>
      </p:sp>
      <p:sp>
        <p:nvSpPr>
          <p:cNvPr id="52227" name="Rectangle 2">
            <a:extLst>
              <a:ext uri="{FF2B5EF4-FFF2-40B4-BE49-F238E27FC236}">
                <a16:creationId xmlns:a16="http://schemas.microsoft.com/office/drawing/2014/main" id="{B93D6530-6DE2-4D02-97E1-DF02F65C8B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>
            <a:extLst>
              <a:ext uri="{FF2B5EF4-FFF2-40B4-BE49-F238E27FC236}">
                <a16:creationId xmlns:a16="http://schemas.microsoft.com/office/drawing/2014/main" id="{485EC333-50ED-4A87-A05D-0CDB5811F60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8026551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9682D5B4-BDEE-4595-83DE-33659D39A2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6BBF12F-AD52-4991-ABB9-F9965E8C3B48}" type="slidenum">
              <a:rPr lang="en-US" altLang="en-US" sz="1200" smtClean="0"/>
              <a:pPr/>
              <a:t>25</a:t>
            </a:fld>
            <a:endParaRPr lang="en-US" altLang="en-US" sz="1200"/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F73737D-A6B9-481F-A939-B785BB1B08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13B7DF95-CF5C-4E85-B670-A5ADD2E56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476045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34F7DDE4-41C5-4811-8B96-7E07B1A8EA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AA4F720-F7FB-47BC-8809-799ED11A1BE8}" type="slidenum">
              <a:rPr lang="en-US" altLang="en-US" sz="1200" smtClean="0"/>
              <a:pPr/>
              <a:t>26</a:t>
            </a:fld>
            <a:endParaRPr lang="en-US" altLang="en-US" sz="1200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86669861-CE4B-4859-952E-036EAC8D08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EBB41D87-A025-427A-8158-4595C585D7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176465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EB06F6B9-981B-482A-81E9-C81425F55B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B216234-76C9-4337-A09F-8121485050F0}" type="slidenum">
              <a:rPr lang="en-US" altLang="en-US" sz="1200" smtClean="0"/>
              <a:pPr/>
              <a:t>28</a:t>
            </a:fld>
            <a:endParaRPr lang="en-US" altLang="en-US" sz="1200"/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114C6FA9-8486-4F2E-8365-39F42D3442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5439D13C-618D-4985-816F-3577132623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96345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A29D8FD8-1BD1-41D8-A8DC-6D00955E795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91400F-551A-43AB-8190-3F9A7FB0C57D}" type="slidenum">
              <a:rPr lang="en-US" altLang="en-US" sz="1200" smtClean="0"/>
              <a:pPr/>
              <a:t>29</a:t>
            </a:fld>
            <a:endParaRPr lang="en-US" altLang="en-US" sz="1200"/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915E2597-37D4-40ED-AF05-C4982185BF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90348EFB-86F9-44FE-A341-B0A9A1797C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98197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>
            <a:extLst>
              <a:ext uri="{FF2B5EF4-FFF2-40B4-BE49-F238E27FC236}">
                <a16:creationId xmlns:a16="http://schemas.microsoft.com/office/drawing/2014/main" id="{EB24E7D8-268E-4E6A-A2EF-702EAFDF88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5512E55-0743-44F3-9281-EF5F0428225B}" type="slidenum">
              <a:rPr lang="en-US" altLang="en-US" sz="1200" smtClean="0"/>
              <a:pPr/>
              <a:t>30</a:t>
            </a:fld>
            <a:endParaRPr lang="en-US" altLang="en-US" sz="1200"/>
          </a:p>
        </p:txBody>
      </p:sp>
      <p:sp>
        <p:nvSpPr>
          <p:cNvPr id="64515" name="Rectangle 2">
            <a:extLst>
              <a:ext uri="{FF2B5EF4-FFF2-40B4-BE49-F238E27FC236}">
                <a16:creationId xmlns:a16="http://schemas.microsoft.com/office/drawing/2014/main" id="{284783BA-3F97-4BCB-AD38-BDCF9406FDF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>
            <a:extLst>
              <a:ext uri="{FF2B5EF4-FFF2-40B4-BE49-F238E27FC236}">
                <a16:creationId xmlns:a16="http://schemas.microsoft.com/office/drawing/2014/main" id="{406EA7A4-5C0A-40C4-82EC-BFBF3F41A2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42146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>
            <a:extLst>
              <a:ext uri="{FF2B5EF4-FFF2-40B4-BE49-F238E27FC236}">
                <a16:creationId xmlns:a16="http://schemas.microsoft.com/office/drawing/2014/main" id="{D105954C-5C66-424D-9C28-568983054CB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DBC7AC0-D873-4D65-814B-12A953DDEA8E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9219" name="Rectangle 1026">
            <a:extLst>
              <a:ext uri="{FF2B5EF4-FFF2-40B4-BE49-F238E27FC236}">
                <a16:creationId xmlns:a16="http://schemas.microsoft.com/office/drawing/2014/main" id="{0ED089D9-FAF1-40F6-A73A-5D66301A8CC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1027">
            <a:extLst>
              <a:ext uri="{FF2B5EF4-FFF2-40B4-BE49-F238E27FC236}">
                <a16:creationId xmlns:a16="http://schemas.microsoft.com/office/drawing/2014/main" id="{6CD180BC-310A-40E3-B0D9-21EF952296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801255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>
            <a:extLst>
              <a:ext uri="{FF2B5EF4-FFF2-40B4-BE49-F238E27FC236}">
                <a16:creationId xmlns:a16="http://schemas.microsoft.com/office/drawing/2014/main" id="{6EDDC5E5-6C18-4F23-A56F-D7CA896D62F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E93B568-72A6-4A41-B254-AEF82E35BCCE}" type="slidenum">
              <a:rPr lang="en-US" altLang="en-US" sz="1200" smtClean="0"/>
              <a:pPr/>
              <a:t>31</a:t>
            </a:fld>
            <a:endParaRPr lang="en-US" altLang="en-US" sz="1200"/>
          </a:p>
        </p:txBody>
      </p:sp>
      <p:sp>
        <p:nvSpPr>
          <p:cNvPr id="66563" name="Rectangle 2">
            <a:extLst>
              <a:ext uri="{FF2B5EF4-FFF2-40B4-BE49-F238E27FC236}">
                <a16:creationId xmlns:a16="http://schemas.microsoft.com/office/drawing/2014/main" id="{A3B960A7-86EA-44E1-8DEA-C921656212A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>
            <a:extLst>
              <a:ext uri="{FF2B5EF4-FFF2-40B4-BE49-F238E27FC236}">
                <a16:creationId xmlns:a16="http://schemas.microsoft.com/office/drawing/2014/main" id="{8385C740-CF5A-4ECC-ABC9-C247F72A7D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788558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>
            <a:extLst>
              <a:ext uri="{FF2B5EF4-FFF2-40B4-BE49-F238E27FC236}">
                <a16:creationId xmlns:a16="http://schemas.microsoft.com/office/drawing/2014/main" id="{FD0857F4-9366-4454-AB83-3947228FEC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2CAAD93-1927-4A1C-9AD5-34A5232E3E45}" type="slidenum">
              <a:rPr lang="en-US" altLang="en-US" sz="1200" smtClean="0"/>
              <a:pPr/>
              <a:t>32</a:t>
            </a:fld>
            <a:endParaRPr lang="en-US" altLang="en-US" sz="1200"/>
          </a:p>
        </p:txBody>
      </p:sp>
      <p:sp>
        <p:nvSpPr>
          <p:cNvPr id="68611" name="Rectangle 2">
            <a:extLst>
              <a:ext uri="{FF2B5EF4-FFF2-40B4-BE49-F238E27FC236}">
                <a16:creationId xmlns:a16="http://schemas.microsoft.com/office/drawing/2014/main" id="{9D32AC26-CD4D-4585-BFC8-09B347B099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>
            <a:extLst>
              <a:ext uri="{FF2B5EF4-FFF2-40B4-BE49-F238E27FC236}">
                <a16:creationId xmlns:a16="http://schemas.microsoft.com/office/drawing/2014/main" id="{8C4604E3-41AB-4FBC-858C-4EFB2B54A6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716072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>
            <a:extLst>
              <a:ext uri="{FF2B5EF4-FFF2-40B4-BE49-F238E27FC236}">
                <a16:creationId xmlns:a16="http://schemas.microsoft.com/office/drawing/2014/main" id="{378E36EC-4AF5-41F2-9FDE-E0D9F88085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D31EFD-7D3B-4B30-B275-34E7821EB3A8}" type="slidenum">
              <a:rPr lang="en-US" altLang="en-US" sz="1200" smtClean="0"/>
              <a:pPr/>
              <a:t>33</a:t>
            </a:fld>
            <a:endParaRPr lang="en-US" altLang="en-US" sz="1200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34F74C50-CFF8-4D89-9B38-015FE359DA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>
            <a:extLst>
              <a:ext uri="{FF2B5EF4-FFF2-40B4-BE49-F238E27FC236}">
                <a16:creationId xmlns:a16="http://schemas.microsoft.com/office/drawing/2014/main" id="{E56FA515-6410-497F-9A12-11BF1ABC2C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18082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>
            <a:extLst>
              <a:ext uri="{FF2B5EF4-FFF2-40B4-BE49-F238E27FC236}">
                <a16:creationId xmlns:a16="http://schemas.microsoft.com/office/drawing/2014/main" id="{AAD96A3E-26B3-4547-BC87-EF4DC96550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AA0C96-3EFC-4971-9541-5F070788EDD2}" type="slidenum">
              <a:rPr lang="en-US" altLang="en-US" sz="1200" smtClean="0"/>
              <a:pPr/>
              <a:t>34</a:t>
            </a:fld>
            <a:endParaRPr lang="en-US" altLang="en-US" sz="1200"/>
          </a:p>
        </p:txBody>
      </p:sp>
      <p:sp>
        <p:nvSpPr>
          <p:cNvPr id="72707" name="Rectangle 2">
            <a:extLst>
              <a:ext uri="{FF2B5EF4-FFF2-40B4-BE49-F238E27FC236}">
                <a16:creationId xmlns:a16="http://schemas.microsoft.com/office/drawing/2014/main" id="{C23F1049-9B59-4A9D-A5A5-00E72B32A6C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>
            <a:extLst>
              <a:ext uri="{FF2B5EF4-FFF2-40B4-BE49-F238E27FC236}">
                <a16:creationId xmlns:a16="http://schemas.microsoft.com/office/drawing/2014/main" id="{0BEFE03C-F661-48DB-8822-C3CDCE47C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955250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DE33416D-7B71-48CE-893F-424749E7D39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A94E3BE-DDCB-4265-8723-22DF820EC791}" type="slidenum">
              <a:rPr lang="en-US" altLang="en-US" sz="1200" smtClean="0"/>
              <a:pPr/>
              <a:t>35</a:t>
            </a:fld>
            <a:endParaRPr lang="en-US" altLang="en-US" sz="1200"/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5200F348-6E12-4559-9B7B-12569F4EAB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339CCEA1-64F9-4081-8666-A8CABE7091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330019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>
            <a:extLst>
              <a:ext uri="{FF2B5EF4-FFF2-40B4-BE49-F238E27FC236}">
                <a16:creationId xmlns:a16="http://schemas.microsoft.com/office/drawing/2014/main" id="{17EE7D45-E1D7-476C-97C1-715281DB1B4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0D49F92-9320-45E1-A965-837323EBE6E7}" type="slidenum">
              <a:rPr lang="en-US" altLang="en-US" sz="1200" smtClean="0"/>
              <a:pPr/>
              <a:t>36</a:t>
            </a:fld>
            <a:endParaRPr lang="en-US" altLang="en-US" sz="1200"/>
          </a:p>
        </p:txBody>
      </p:sp>
      <p:sp>
        <p:nvSpPr>
          <p:cNvPr id="76803" name="Rectangle 2">
            <a:extLst>
              <a:ext uri="{FF2B5EF4-FFF2-40B4-BE49-F238E27FC236}">
                <a16:creationId xmlns:a16="http://schemas.microsoft.com/office/drawing/2014/main" id="{58F9FA16-5EA7-4FF5-B344-1B2AAE81478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>
            <a:extLst>
              <a:ext uri="{FF2B5EF4-FFF2-40B4-BE49-F238E27FC236}">
                <a16:creationId xmlns:a16="http://schemas.microsoft.com/office/drawing/2014/main" id="{17749860-F47F-4F0A-AE32-142FABAF31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998731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>
            <a:extLst>
              <a:ext uri="{FF2B5EF4-FFF2-40B4-BE49-F238E27FC236}">
                <a16:creationId xmlns:a16="http://schemas.microsoft.com/office/drawing/2014/main" id="{AD48B283-7C44-48F2-A026-B86A07A1E9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E89DEDC-17E0-4E06-A346-3C7B3C0814B6}" type="slidenum">
              <a:rPr lang="en-US" altLang="en-US" sz="1200" smtClean="0"/>
              <a:pPr/>
              <a:t>37</a:t>
            </a:fld>
            <a:endParaRPr lang="en-US" altLang="en-US" sz="1200"/>
          </a:p>
        </p:txBody>
      </p:sp>
      <p:sp>
        <p:nvSpPr>
          <p:cNvPr id="78851" name="Rectangle 2">
            <a:extLst>
              <a:ext uri="{FF2B5EF4-FFF2-40B4-BE49-F238E27FC236}">
                <a16:creationId xmlns:a16="http://schemas.microsoft.com/office/drawing/2014/main" id="{208964E8-7F8A-41A2-8F22-AD5FE52F5ED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>
            <a:extLst>
              <a:ext uri="{FF2B5EF4-FFF2-40B4-BE49-F238E27FC236}">
                <a16:creationId xmlns:a16="http://schemas.microsoft.com/office/drawing/2014/main" id="{D175EF8A-91E9-4242-B491-888269B3EA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311243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>
            <a:extLst>
              <a:ext uri="{FF2B5EF4-FFF2-40B4-BE49-F238E27FC236}">
                <a16:creationId xmlns:a16="http://schemas.microsoft.com/office/drawing/2014/main" id="{6EE0029D-9258-40C3-B74F-F714A972943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10937FE-550A-41A3-B77E-E52BD2A88CA6}" type="slidenum">
              <a:rPr lang="en-US" altLang="en-US" sz="1200" smtClean="0"/>
              <a:pPr/>
              <a:t>38</a:t>
            </a:fld>
            <a:endParaRPr lang="en-US" altLang="en-US" sz="1200"/>
          </a:p>
        </p:txBody>
      </p:sp>
      <p:sp>
        <p:nvSpPr>
          <p:cNvPr id="80899" name="Rectangle 2">
            <a:extLst>
              <a:ext uri="{FF2B5EF4-FFF2-40B4-BE49-F238E27FC236}">
                <a16:creationId xmlns:a16="http://schemas.microsoft.com/office/drawing/2014/main" id="{33065D9E-087F-490B-8E98-6A86347E5B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>
            <a:extLst>
              <a:ext uri="{FF2B5EF4-FFF2-40B4-BE49-F238E27FC236}">
                <a16:creationId xmlns:a16="http://schemas.microsoft.com/office/drawing/2014/main" id="{4FA4A887-0865-4492-BC80-F26E259CBA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272936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>
            <a:extLst>
              <a:ext uri="{FF2B5EF4-FFF2-40B4-BE49-F238E27FC236}">
                <a16:creationId xmlns:a16="http://schemas.microsoft.com/office/drawing/2014/main" id="{6487C5AC-0F2E-4B2A-A42E-BC6EF9435A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AA3589B-5897-4C73-851A-A817EED7E273}" type="slidenum">
              <a:rPr lang="en-US" altLang="en-US" sz="1200" smtClean="0"/>
              <a:pPr/>
              <a:t>39</a:t>
            </a:fld>
            <a:endParaRPr lang="en-US" altLang="en-US" sz="1200"/>
          </a:p>
        </p:txBody>
      </p:sp>
      <p:sp>
        <p:nvSpPr>
          <p:cNvPr id="82947" name="Rectangle 2">
            <a:extLst>
              <a:ext uri="{FF2B5EF4-FFF2-40B4-BE49-F238E27FC236}">
                <a16:creationId xmlns:a16="http://schemas.microsoft.com/office/drawing/2014/main" id="{BDF5978D-0A64-4583-BCDE-AB7C84BE30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>
            <a:extLst>
              <a:ext uri="{FF2B5EF4-FFF2-40B4-BE49-F238E27FC236}">
                <a16:creationId xmlns:a16="http://schemas.microsoft.com/office/drawing/2014/main" id="{3E390BE3-1D09-4D36-B826-3AC497A598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903191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>
            <a:extLst>
              <a:ext uri="{FF2B5EF4-FFF2-40B4-BE49-F238E27FC236}">
                <a16:creationId xmlns:a16="http://schemas.microsoft.com/office/drawing/2014/main" id="{05F0E0C7-D24C-49F6-A117-640FF3A4B5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94E7856-FA08-4E76-9391-0A0C60172759}" type="slidenum">
              <a:rPr lang="en-US" altLang="en-US" sz="1200" smtClean="0"/>
              <a:pPr/>
              <a:t>40</a:t>
            </a:fld>
            <a:endParaRPr lang="en-US" altLang="en-US" sz="1200"/>
          </a:p>
        </p:txBody>
      </p:sp>
      <p:sp>
        <p:nvSpPr>
          <p:cNvPr id="84995" name="Rectangle 2">
            <a:extLst>
              <a:ext uri="{FF2B5EF4-FFF2-40B4-BE49-F238E27FC236}">
                <a16:creationId xmlns:a16="http://schemas.microsoft.com/office/drawing/2014/main" id="{C83C95CE-AEA4-4110-AD3C-0A6A6F44FCE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>
            <a:extLst>
              <a:ext uri="{FF2B5EF4-FFF2-40B4-BE49-F238E27FC236}">
                <a16:creationId xmlns:a16="http://schemas.microsoft.com/office/drawing/2014/main" id="{EEF14F0D-688C-495C-B490-A30FB1633F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2941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>
            <a:extLst>
              <a:ext uri="{FF2B5EF4-FFF2-40B4-BE49-F238E27FC236}">
                <a16:creationId xmlns:a16="http://schemas.microsoft.com/office/drawing/2014/main" id="{D324C49F-3F4B-4FA4-B17E-C0E879E7D98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E855E18-BD80-4731-B64B-2CD6B8045D6F}" type="slidenum">
              <a:rPr lang="en-US" altLang="en-US" sz="1200" smtClean="0"/>
              <a:pPr/>
              <a:t>4</a:t>
            </a:fld>
            <a:endParaRPr lang="en-US" altLang="en-US" sz="12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F112067D-24B6-4B57-AA2C-46A92AC3B5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86FE6B48-25ED-401A-B661-DEBCA8AF29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8914026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>
            <a:extLst>
              <a:ext uri="{FF2B5EF4-FFF2-40B4-BE49-F238E27FC236}">
                <a16:creationId xmlns:a16="http://schemas.microsoft.com/office/drawing/2014/main" id="{2EE73269-89BD-4F74-AD7D-4F714305261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55C80B6-9438-4858-A8BE-BCC5F2D5C56D}" type="slidenum">
              <a:rPr lang="en-US" altLang="en-US" sz="1200" smtClean="0"/>
              <a:pPr/>
              <a:t>41</a:t>
            </a:fld>
            <a:endParaRPr lang="en-US" altLang="en-US" sz="1200"/>
          </a:p>
        </p:txBody>
      </p:sp>
      <p:sp>
        <p:nvSpPr>
          <p:cNvPr id="87043" name="Rectangle 2">
            <a:extLst>
              <a:ext uri="{FF2B5EF4-FFF2-40B4-BE49-F238E27FC236}">
                <a16:creationId xmlns:a16="http://schemas.microsoft.com/office/drawing/2014/main" id="{62012134-7E80-42B6-B64F-91B4AACD16C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>
            <a:extLst>
              <a:ext uri="{FF2B5EF4-FFF2-40B4-BE49-F238E27FC236}">
                <a16:creationId xmlns:a16="http://schemas.microsoft.com/office/drawing/2014/main" id="{B34042FF-F983-4FEF-B76B-5DEC9B12EF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380144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>
            <a:extLst>
              <a:ext uri="{FF2B5EF4-FFF2-40B4-BE49-F238E27FC236}">
                <a16:creationId xmlns:a16="http://schemas.microsoft.com/office/drawing/2014/main" id="{5328538B-5280-4927-AC28-8591DEEA1BF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5183F54-B229-4CA7-9B03-63E4F17DB8E5}" type="slidenum">
              <a:rPr lang="en-US" altLang="en-US" sz="1200" smtClean="0"/>
              <a:pPr/>
              <a:t>42</a:t>
            </a:fld>
            <a:endParaRPr lang="en-US" altLang="en-US" sz="1200"/>
          </a:p>
        </p:txBody>
      </p:sp>
      <p:sp>
        <p:nvSpPr>
          <p:cNvPr id="89091" name="Rectangle 2">
            <a:extLst>
              <a:ext uri="{FF2B5EF4-FFF2-40B4-BE49-F238E27FC236}">
                <a16:creationId xmlns:a16="http://schemas.microsoft.com/office/drawing/2014/main" id="{D6AE729E-0D1A-43FD-90D8-1B3FA9FB07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>
            <a:extLst>
              <a:ext uri="{FF2B5EF4-FFF2-40B4-BE49-F238E27FC236}">
                <a16:creationId xmlns:a16="http://schemas.microsoft.com/office/drawing/2014/main" id="{CDD8BF7D-3ADF-4996-85A0-E3FDD10B88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681719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>
            <a:extLst>
              <a:ext uri="{FF2B5EF4-FFF2-40B4-BE49-F238E27FC236}">
                <a16:creationId xmlns:a16="http://schemas.microsoft.com/office/drawing/2014/main" id="{C7D7EA33-A1A6-4F2B-AF4B-263AED33B6E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1CA8E5D5-403B-4FEA-9E2E-490443DF52D0}" type="slidenum">
              <a:rPr lang="en-US" altLang="en-US" sz="1200" smtClean="0"/>
              <a:pPr/>
              <a:t>43</a:t>
            </a:fld>
            <a:endParaRPr lang="en-US" altLang="en-US" sz="1200"/>
          </a:p>
        </p:txBody>
      </p:sp>
      <p:sp>
        <p:nvSpPr>
          <p:cNvPr id="91139" name="Rectangle 2">
            <a:extLst>
              <a:ext uri="{FF2B5EF4-FFF2-40B4-BE49-F238E27FC236}">
                <a16:creationId xmlns:a16="http://schemas.microsoft.com/office/drawing/2014/main" id="{735A193B-2CDF-428C-A50C-3C8CC1D37D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>
            <a:extLst>
              <a:ext uri="{FF2B5EF4-FFF2-40B4-BE49-F238E27FC236}">
                <a16:creationId xmlns:a16="http://schemas.microsoft.com/office/drawing/2014/main" id="{A95568FD-640D-4A53-AACB-9C7A18E239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67089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>
            <a:extLst>
              <a:ext uri="{FF2B5EF4-FFF2-40B4-BE49-F238E27FC236}">
                <a16:creationId xmlns:a16="http://schemas.microsoft.com/office/drawing/2014/main" id="{F93C8EB0-9E79-445D-9359-6E03408B16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06C7458-7C16-44A0-BA98-BA3B99AA9E3D}" type="slidenum">
              <a:rPr lang="en-US" altLang="en-US" sz="1200" smtClean="0"/>
              <a:pPr/>
              <a:t>44</a:t>
            </a:fld>
            <a:endParaRPr lang="en-US" altLang="en-US" sz="1200"/>
          </a:p>
        </p:txBody>
      </p:sp>
      <p:sp>
        <p:nvSpPr>
          <p:cNvPr id="93187" name="Rectangle 2">
            <a:extLst>
              <a:ext uri="{FF2B5EF4-FFF2-40B4-BE49-F238E27FC236}">
                <a16:creationId xmlns:a16="http://schemas.microsoft.com/office/drawing/2014/main" id="{2B8B01A9-8EE2-42E8-9EFE-AD681587FBF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>
            <a:extLst>
              <a:ext uri="{FF2B5EF4-FFF2-40B4-BE49-F238E27FC236}">
                <a16:creationId xmlns:a16="http://schemas.microsoft.com/office/drawing/2014/main" id="{C953A054-9DBD-44B8-B4EC-6898BF93F5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306838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>
            <a:extLst>
              <a:ext uri="{FF2B5EF4-FFF2-40B4-BE49-F238E27FC236}">
                <a16:creationId xmlns:a16="http://schemas.microsoft.com/office/drawing/2014/main" id="{BAE723EF-1BE1-482F-A383-D006091A73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866823AE-552B-4787-9D5E-E07E14FB798F}" type="slidenum">
              <a:rPr lang="en-US" altLang="en-US" sz="1200" smtClean="0"/>
              <a:pPr/>
              <a:t>45</a:t>
            </a:fld>
            <a:endParaRPr lang="en-US" altLang="en-US" sz="1200"/>
          </a:p>
        </p:txBody>
      </p:sp>
      <p:sp>
        <p:nvSpPr>
          <p:cNvPr id="95235" name="Rectangle 1026">
            <a:extLst>
              <a:ext uri="{FF2B5EF4-FFF2-40B4-BE49-F238E27FC236}">
                <a16:creationId xmlns:a16="http://schemas.microsoft.com/office/drawing/2014/main" id="{046271A6-FB8B-4546-B31C-0E8744AD1C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1027">
            <a:extLst>
              <a:ext uri="{FF2B5EF4-FFF2-40B4-BE49-F238E27FC236}">
                <a16:creationId xmlns:a16="http://schemas.microsoft.com/office/drawing/2014/main" id="{B7482EDC-A44E-43C2-9612-5ED80E82EF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3573466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>
            <a:extLst>
              <a:ext uri="{FF2B5EF4-FFF2-40B4-BE49-F238E27FC236}">
                <a16:creationId xmlns:a16="http://schemas.microsoft.com/office/drawing/2014/main" id="{DB1210FF-F303-40B6-A4C6-948ABE867D5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78627AF-9E19-4A53-B158-073C27D3E9E1}" type="slidenum">
              <a:rPr lang="en-US" altLang="en-US" sz="1200" smtClean="0"/>
              <a:pPr/>
              <a:t>46</a:t>
            </a:fld>
            <a:endParaRPr lang="en-US" altLang="en-US" sz="1200"/>
          </a:p>
        </p:txBody>
      </p:sp>
      <p:sp>
        <p:nvSpPr>
          <p:cNvPr id="97283" name="Rectangle 2">
            <a:extLst>
              <a:ext uri="{FF2B5EF4-FFF2-40B4-BE49-F238E27FC236}">
                <a16:creationId xmlns:a16="http://schemas.microsoft.com/office/drawing/2014/main" id="{27ADE488-658F-4BE5-B435-635129BED28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>
            <a:extLst>
              <a:ext uri="{FF2B5EF4-FFF2-40B4-BE49-F238E27FC236}">
                <a16:creationId xmlns:a16="http://schemas.microsoft.com/office/drawing/2014/main" id="{B0C7E9B4-F648-47B7-A515-DDBAADB095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241164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>
            <a:extLst>
              <a:ext uri="{FF2B5EF4-FFF2-40B4-BE49-F238E27FC236}">
                <a16:creationId xmlns:a16="http://schemas.microsoft.com/office/drawing/2014/main" id="{92B8CFB8-DF72-4981-B13F-1B5FCBACF0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31420FF5-6330-4E32-8DA3-3AA87BB1AA67}" type="slidenum">
              <a:rPr lang="en-US" altLang="en-US" sz="1200" smtClean="0"/>
              <a:pPr/>
              <a:t>47</a:t>
            </a:fld>
            <a:endParaRPr lang="en-US" altLang="en-US" sz="1200"/>
          </a:p>
        </p:txBody>
      </p:sp>
      <p:sp>
        <p:nvSpPr>
          <p:cNvPr id="99331" name="Rectangle 2">
            <a:extLst>
              <a:ext uri="{FF2B5EF4-FFF2-40B4-BE49-F238E27FC236}">
                <a16:creationId xmlns:a16="http://schemas.microsoft.com/office/drawing/2014/main" id="{07A56B89-0C75-46CA-9481-E61B44967CA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>
            <a:extLst>
              <a:ext uri="{FF2B5EF4-FFF2-40B4-BE49-F238E27FC236}">
                <a16:creationId xmlns:a16="http://schemas.microsoft.com/office/drawing/2014/main" id="{7AB30270-3D06-4AA3-B9F7-8F64084CB9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4215884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>
            <a:extLst>
              <a:ext uri="{FF2B5EF4-FFF2-40B4-BE49-F238E27FC236}">
                <a16:creationId xmlns:a16="http://schemas.microsoft.com/office/drawing/2014/main" id="{D4AA283C-1C76-47CB-A370-FB5D07B192D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D24663A-B324-4361-B8FF-759E812089DE}" type="slidenum">
              <a:rPr lang="en-US" altLang="en-US" sz="1200" smtClean="0"/>
              <a:pPr/>
              <a:t>48</a:t>
            </a:fld>
            <a:endParaRPr lang="en-US" altLang="en-US" sz="1200"/>
          </a:p>
        </p:txBody>
      </p:sp>
      <p:sp>
        <p:nvSpPr>
          <p:cNvPr id="101379" name="Rectangle 2">
            <a:extLst>
              <a:ext uri="{FF2B5EF4-FFF2-40B4-BE49-F238E27FC236}">
                <a16:creationId xmlns:a16="http://schemas.microsoft.com/office/drawing/2014/main" id="{91FABB6A-6FAE-4E48-BCD1-B5E14DB181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>
            <a:extLst>
              <a:ext uri="{FF2B5EF4-FFF2-40B4-BE49-F238E27FC236}">
                <a16:creationId xmlns:a16="http://schemas.microsoft.com/office/drawing/2014/main" id="{28B7087B-F467-4C83-B94F-E8F2BB9F4C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68070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>
            <a:extLst>
              <a:ext uri="{FF2B5EF4-FFF2-40B4-BE49-F238E27FC236}">
                <a16:creationId xmlns:a16="http://schemas.microsoft.com/office/drawing/2014/main" id="{0B0F988E-101E-4A2F-B0C5-85007AB04EF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277A34A-1286-4BB9-BAE1-9B2376E75A81}" type="slidenum">
              <a:rPr lang="en-US" altLang="en-US" sz="1200" smtClean="0"/>
              <a:pPr/>
              <a:t>49</a:t>
            </a:fld>
            <a:endParaRPr lang="en-US" altLang="en-US" sz="1200"/>
          </a:p>
        </p:txBody>
      </p:sp>
      <p:sp>
        <p:nvSpPr>
          <p:cNvPr id="103427" name="Rectangle 2">
            <a:extLst>
              <a:ext uri="{FF2B5EF4-FFF2-40B4-BE49-F238E27FC236}">
                <a16:creationId xmlns:a16="http://schemas.microsoft.com/office/drawing/2014/main" id="{960E8B7F-18CA-42D3-83F7-64CEDB69CA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>
            <a:extLst>
              <a:ext uri="{FF2B5EF4-FFF2-40B4-BE49-F238E27FC236}">
                <a16:creationId xmlns:a16="http://schemas.microsoft.com/office/drawing/2014/main" id="{2DF3B5A7-EA92-450B-8BA0-AE1C5845D0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528008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>
            <a:extLst>
              <a:ext uri="{FF2B5EF4-FFF2-40B4-BE49-F238E27FC236}">
                <a16:creationId xmlns:a16="http://schemas.microsoft.com/office/drawing/2014/main" id="{3B0CA842-3BD6-4D52-986A-177C9849074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2CFA6D3-0396-4041-A539-8AF240ABDD26}" type="slidenum">
              <a:rPr lang="en-US" altLang="en-US" sz="1200" smtClean="0"/>
              <a:pPr/>
              <a:t>50</a:t>
            </a:fld>
            <a:endParaRPr lang="en-US" altLang="en-US" sz="1200"/>
          </a:p>
        </p:txBody>
      </p:sp>
      <p:sp>
        <p:nvSpPr>
          <p:cNvPr id="105475" name="Rectangle 2">
            <a:extLst>
              <a:ext uri="{FF2B5EF4-FFF2-40B4-BE49-F238E27FC236}">
                <a16:creationId xmlns:a16="http://schemas.microsoft.com/office/drawing/2014/main" id="{BD083A2D-44C2-4C02-97BC-CFD6E688D19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>
            <a:extLst>
              <a:ext uri="{FF2B5EF4-FFF2-40B4-BE49-F238E27FC236}">
                <a16:creationId xmlns:a16="http://schemas.microsoft.com/office/drawing/2014/main" id="{D9C2B604-0DBA-4886-B03D-C383FCBD25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5680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52613A08-E5CF-4C07-9A74-65C56478B8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A2929E3-5754-46E3-B972-D6F15D58F623}" type="slidenum">
              <a:rPr lang="en-US" altLang="en-US" sz="1200" smtClean="0"/>
              <a:pPr/>
              <a:t>5</a:t>
            </a:fld>
            <a:endParaRPr lang="en-US" altLang="en-US" sz="12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CF2866FD-047F-4E44-B3EB-C6BE9DB5DC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629B2EBE-077B-4FE7-9B89-98FE851C980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6680248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>
            <a:extLst>
              <a:ext uri="{FF2B5EF4-FFF2-40B4-BE49-F238E27FC236}">
                <a16:creationId xmlns:a16="http://schemas.microsoft.com/office/drawing/2014/main" id="{11690527-D0CE-4317-9E6B-92569051F43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F8220C1-8DF3-46CA-A0C9-A06576C4F39D}" type="slidenum">
              <a:rPr lang="en-US" altLang="en-US" sz="1200" smtClean="0"/>
              <a:pPr/>
              <a:t>51</a:t>
            </a:fld>
            <a:endParaRPr lang="en-US" altLang="en-US" sz="1200"/>
          </a:p>
        </p:txBody>
      </p:sp>
      <p:sp>
        <p:nvSpPr>
          <p:cNvPr id="107523" name="Rectangle 2">
            <a:extLst>
              <a:ext uri="{FF2B5EF4-FFF2-40B4-BE49-F238E27FC236}">
                <a16:creationId xmlns:a16="http://schemas.microsoft.com/office/drawing/2014/main" id="{60538455-ABA4-4F48-A6FD-157E1896906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4" name="Rectangle 3">
            <a:extLst>
              <a:ext uri="{FF2B5EF4-FFF2-40B4-BE49-F238E27FC236}">
                <a16:creationId xmlns:a16="http://schemas.microsoft.com/office/drawing/2014/main" id="{9D0A9E6D-FA36-4E6E-9885-2F7EC44DC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38012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B880CA98-95C6-411D-A4F3-343A4B27DA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1A849C4-2AD1-4C14-99B1-9314F56131D0}" type="slidenum">
              <a:rPr lang="en-US" altLang="en-US" sz="1200" smtClean="0"/>
              <a:pPr/>
              <a:t>6</a:t>
            </a:fld>
            <a:endParaRPr lang="en-US" altLang="en-US" sz="12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8293627A-9DD3-4D95-86B7-4183B32A1C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261344A-D15D-4D23-B166-ACB67F8F0F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041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8C4FE0E9-2013-4861-A820-1D679525F7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291AEF1-967D-41A8-BA82-21C51F594F4B}" type="slidenum">
              <a:rPr lang="en-US" altLang="en-US" sz="1200" smtClean="0"/>
              <a:pPr/>
              <a:t>7</a:t>
            </a:fld>
            <a:endParaRPr lang="en-US" altLang="en-US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47CCEFD-A9CE-4037-ACC0-B824ED9D3A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4CBAF112-0CD2-480A-AC56-0FC3380700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7764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>
            <a:extLst>
              <a:ext uri="{FF2B5EF4-FFF2-40B4-BE49-F238E27FC236}">
                <a16:creationId xmlns:a16="http://schemas.microsoft.com/office/drawing/2014/main" id="{7F78F728-3C4F-4A5F-B3D1-A9F8F5291AE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CC4BAAC-DFF4-4A0F-9F16-C55562B1069F}" type="slidenum">
              <a:rPr lang="en-US" altLang="en-US" sz="1200" smtClean="0"/>
              <a:pPr/>
              <a:t>8</a:t>
            </a:fld>
            <a:endParaRPr lang="en-US" altLang="en-US" sz="12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B8275372-44CE-440A-B441-D4466D974D4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B2C51BA8-C335-4259-BC08-A03ABB4DB2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77944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>
            <a:extLst>
              <a:ext uri="{FF2B5EF4-FFF2-40B4-BE49-F238E27FC236}">
                <a16:creationId xmlns:a16="http://schemas.microsoft.com/office/drawing/2014/main" id="{C9FA838C-D882-45CF-8BDD-F3C0BB0ED5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32EDD32-0F0D-465C-A0D1-A76862967C75}" type="slidenum">
              <a:rPr lang="en-US" altLang="en-US" sz="1200" smtClean="0"/>
              <a:pPr/>
              <a:t>9</a:t>
            </a:fld>
            <a:endParaRPr lang="en-US" altLang="en-US" sz="12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EED8A999-F84E-4790-A421-2C00778908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A39E0AF3-F827-4D2D-82D2-577BFE6BB1E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711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3FDFD3B-99A3-4DAE-9FE7-E6247F727F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F4A18791-FC75-44CA-945F-6E0C193E2D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88900"/>
            <a:ext cx="2076450" cy="622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88900"/>
            <a:ext cx="6076950" cy="6223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A08D03CA-4B2F-4FB2-9C5F-D2D9B2D264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0BEC39B-7CBB-44B4-B537-C4133E537E6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EA18B4B9-F708-4F6E-AED7-A0272BCD67B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660FC66E-602B-49F2-A8F0-E3B10850C7F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370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460500"/>
            <a:ext cx="4070350" cy="4851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08D6C1C1-8414-4248-A471-6E7EDA6CA1C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9E7B3C56-F787-447F-B464-8D7509A82B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8CE6381-5DF8-4387-997B-DB5B6D681A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4A8C3D30-F0FC-4D6E-A0BD-67F90ABE9A0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7A8BC03F-1004-4240-9ACC-7AE7677185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3647E637-ADEF-4697-8E9A-BC30D72806C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0" y="0"/>
            <a:ext cx="9144000" cy="1206500"/>
          </a:xfrm>
          <a:prstGeom prst="rect">
            <a:avLst/>
          </a:prstGeom>
          <a:gradFill rotWithShape="0">
            <a:gsLst>
              <a:gs pos="0">
                <a:srgbClr val="333399"/>
              </a:gs>
              <a:gs pos="100000">
                <a:srgbClr val="333399">
                  <a:gamma/>
                  <a:shade val="0"/>
                  <a:invGamma/>
                </a:srgbClr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88900"/>
            <a:ext cx="8305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3700" y="1460500"/>
            <a:ext cx="8293100" cy="485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59055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v.1 </a:t>
            </a:r>
          </a:p>
          <a:p>
            <a:pPr>
              <a:defRPr/>
            </a:pPr>
            <a:fld id="{8EF4F7DA-5373-4A24-B1F2-0D430751101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  <a:p>
            <a:pPr>
              <a:defRPr/>
            </a:pPr>
            <a:endParaRPr lang="en-US" altLang="en-US"/>
          </a:p>
        </p:txBody>
      </p:sp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0" y="1131888"/>
            <a:ext cx="9144000" cy="7461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folHlink">
                  <a:gamma/>
                  <a:shade val="0"/>
                  <a:invGamma/>
                </a:scheme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457200" indent="-4572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2pPr>
      <a:lvl3pPr marL="1371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828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4pPr>
      <a:lvl5pPr marL="22860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5pPr>
      <a:lvl6pPr marL="27432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6pPr>
      <a:lvl7pPr marL="32004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7pPr>
      <a:lvl8pPr marL="36576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8pPr>
      <a:lvl9pPr marL="4114800" indent="-342900" algn="l" rtl="0" eaLnBrk="0" fontAlgn="base" hangingPunct="0">
        <a:spcBef>
          <a:spcPct val="10000"/>
        </a:spcBef>
        <a:spcAft>
          <a:spcPct val="0"/>
        </a:spcAft>
        <a:buClr>
          <a:schemeClr val="accent2"/>
        </a:buClr>
        <a:buSzPct val="75000"/>
        <a:buFont typeface="Wingdings" pitchFamily="1" charset="2"/>
        <a:buChar char="l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Intro to MIS - MGS351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pitchFamily="34" charset="0"/>
              <a:buNone/>
            </a:pPr>
            <a:endParaRPr lang="en-US" sz="3200" b="1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Obtain Valuable Information </a:t>
            </a:r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Using Queries</a:t>
            </a:r>
          </a:p>
          <a:p>
            <a:pPr algn="ctr" eaLnBrk="1" hangingPunct="1">
              <a:buFont typeface="Arial" pitchFamily="34" charset="0"/>
              <a:buNone/>
            </a:pPr>
            <a:endParaRPr lang="en-US" sz="3600" dirty="0"/>
          </a:p>
          <a:p>
            <a:pPr algn="ctr" eaLnBrk="1" hangingPunct="1">
              <a:buFont typeface="Arial" pitchFamily="34" charset="0"/>
              <a:buNone/>
            </a:pPr>
            <a:r>
              <a:rPr lang="en-US" sz="3600" dirty="0"/>
              <a:t>Chapter 4</a:t>
            </a:r>
          </a:p>
        </p:txBody>
      </p:sp>
    </p:spTree>
    <p:extLst>
      <p:ext uri="{BB962C8B-B14F-4D97-AF65-F5344CB8AC3E}">
        <p14:creationId xmlns:p14="http://schemas.microsoft.com/office/powerpoint/2010/main" val="443962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0991902-1818-4E53-9512-996A28E7E5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Who has resigned the class?</a:t>
            </a:r>
          </a:p>
        </p:txBody>
      </p:sp>
      <p:pic>
        <p:nvPicPr>
          <p:cNvPr id="22531" name="Picture 5" descr="Query by Example grid screenshot of Student Name, Class and Grade fields.">
            <a:extLst>
              <a:ext uri="{FF2B5EF4-FFF2-40B4-BE49-F238E27FC236}">
                <a16:creationId xmlns:a16="http://schemas.microsoft.com/office/drawing/2014/main" id="{31021162-8571-446A-A173-97378BECF5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78025"/>
            <a:ext cx="6838950" cy="381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78643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BEE0B4E5-F8C5-4CDC-A724-48168E522B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doesn’t have a grade yet?</a:t>
            </a:r>
          </a:p>
        </p:txBody>
      </p:sp>
      <p:pic>
        <p:nvPicPr>
          <p:cNvPr id="24579" name="Picture 5" descr="Query by Example grid screenshot of Student Name, Class and Grade fields.">
            <a:extLst>
              <a:ext uri="{FF2B5EF4-FFF2-40B4-BE49-F238E27FC236}">
                <a16:creationId xmlns:a16="http://schemas.microsoft.com/office/drawing/2014/main" id="{EDFF2A13-8AB9-4C58-BB4D-147820DE56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78025"/>
            <a:ext cx="6838950" cy="381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177241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ECDD222D-4F20-4DFC-9643-9296CD456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has a last name beginning with the letter M?</a:t>
            </a:r>
          </a:p>
        </p:txBody>
      </p:sp>
      <p:sp>
        <p:nvSpPr>
          <p:cNvPr id="26627" name="Text Box 4">
            <a:extLst>
              <a:ext uri="{FF2B5EF4-FFF2-40B4-BE49-F238E27FC236}">
                <a16:creationId xmlns:a16="http://schemas.microsoft.com/office/drawing/2014/main" id="{D6DF0389-FF4B-4AB7-9EE2-F17DC1876B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715000"/>
            <a:ext cx="72390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1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*</a:t>
            </a:r>
            <a:r>
              <a:rPr lang="en-US" altLang="en-US" sz="2400" dirty="0">
                <a:latin typeface="Arial" panose="020B0604020202020204" pitchFamily="34" charset="0"/>
              </a:rPr>
              <a:t> represents anything (many characters) or nothing</a:t>
            </a:r>
          </a:p>
          <a:p>
            <a:pPr algn="ctr">
              <a:spcBef>
                <a:spcPct val="15000"/>
              </a:spcBef>
              <a:buClrTx/>
              <a:buSzTx/>
              <a:buFontTx/>
              <a:buNone/>
            </a:pPr>
            <a:r>
              <a:rPr lang="en-US" altLang="en-US" sz="2400" b="1" dirty="0">
                <a:latin typeface="Arial" panose="020B0604020202020204" pitchFamily="34" charset="0"/>
              </a:rPr>
              <a:t>?</a:t>
            </a:r>
            <a:r>
              <a:rPr lang="en-US" altLang="en-US" sz="2400" dirty="0">
                <a:latin typeface="Arial" panose="020B0604020202020204" pitchFamily="34" charset="0"/>
              </a:rPr>
              <a:t> represents any single character</a:t>
            </a:r>
          </a:p>
        </p:txBody>
      </p:sp>
      <p:pic>
        <p:nvPicPr>
          <p:cNvPr id="26628" name="Picture 6" descr="Query by Example grid screenshot of Student Name, Class and Grade fields.">
            <a:extLst>
              <a:ext uri="{FF2B5EF4-FFF2-40B4-BE49-F238E27FC236}">
                <a16:creationId xmlns:a16="http://schemas.microsoft.com/office/drawing/2014/main" id="{CAB52C8A-E94C-4AE5-A8D7-700694FC0B3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78025"/>
            <a:ext cx="6838950" cy="381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15015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D825D08A-C153-4F9B-8AF8-65504D89B4F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has a first name beginning with the letter S?</a:t>
            </a:r>
          </a:p>
        </p:txBody>
      </p:sp>
      <p:sp>
        <p:nvSpPr>
          <p:cNvPr id="28675" name="Text Box 4">
            <a:extLst>
              <a:ext uri="{FF2B5EF4-FFF2-40B4-BE49-F238E27FC236}">
                <a16:creationId xmlns:a16="http://schemas.microsoft.com/office/drawing/2014/main" id="{079AB6CF-15D0-4592-9C76-BD682D798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715000"/>
            <a:ext cx="72390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15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*</a:t>
            </a:r>
            <a:r>
              <a:rPr lang="en-US" altLang="en-US" sz="2400">
                <a:latin typeface="Arial" panose="020B0604020202020204" pitchFamily="34" charset="0"/>
              </a:rPr>
              <a:t> represents anything (many characters) or nothing</a:t>
            </a:r>
          </a:p>
          <a:p>
            <a:pPr algn="ctr">
              <a:spcBef>
                <a:spcPct val="15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?</a:t>
            </a:r>
            <a:r>
              <a:rPr lang="en-US" altLang="en-US" sz="2400">
                <a:latin typeface="Arial" panose="020B0604020202020204" pitchFamily="34" charset="0"/>
              </a:rPr>
              <a:t> represents any single character</a:t>
            </a:r>
          </a:p>
        </p:txBody>
      </p:sp>
      <p:pic>
        <p:nvPicPr>
          <p:cNvPr id="28676" name="Picture 6" descr="Query by Example grid screenshot of Student Name, Class and Grade fields.">
            <a:extLst>
              <a:ext uri="{FF2B5EF4-FFF2-40B4-BE49-F238E27FC236}">
                <a16:creationId xmlns:a16="http://schemas.microsoft.com/office/drawing/2014/main" id="{75C41F35-DF27-4C89-AFFC-39247B94CD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78025"/>
            <a:ext cx="6838950" cy="381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21605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3C58D2A3-8207-4246-BF95-46F1914979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has a last name six characters long?</a:t>
            </a:r>
          </a:p>
        </p:txBody>
      </p:sp>
      <p:sp>
        <p:nvSpPr>
          <p:cNvPr id="30723" name="Text Box 4">
            <a:extLst>
              <a:ext uri="{FF2B5EF4-FFF2-40B4-BE49-F238E27FC236}">
                <a16:creationId xmlns:a16="http://schemas.microsoft.com/office/drawing/2014/main" id="{E0F7FEA1-708A-4E58-AAA3-14438B85E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715000"/>
            <a:ext cx="7239000" cy="877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15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*</a:t>
            </a:r>
            <a:r>
              <a:rPr lang="en-US" altLang="en-US" sz="2400">
                <a:latin typeface="Arial" panose="020B0604020202020204" pitchFamily="34" charset="0"/>
              </a:rPr>
              <a:t> represents anything (many characters) or nothing</a:t>
            </a:r>
          </a:p>
          <a:p>
            <a:pPr algn="ctr">
              <a:spcBef>
                <a:spcPct val="15000"/>
              </a:spcBef>
              <a:buClrTx/>
              <a:buSzTx/>
              <a:buFontTx/>
              <a:buNone/>
            </a:pPr>
            <a:r>
              <a:rPr lang="en-US" altLang="en-US" sz="2400" b="1">
                <a:latin typeface="Arial" panose="020B0604020202020204" pitchFamily="34" charset="0"/>
              </a:rPr>
              <a:t>?</a:t>
            </a:r>
            <a:r>
              <a:rPr lang="en-US" altLang="en-US" sz="2400">
                <a:latin typeface="Arial" panose="020B0604020202020204" pitchFamily="34" charset="0"/>
              </a:rPr>
              <a:t> represents any single character</a:t>
            </a:r>
          </a:p>
        </p:txBody>
      </p:sp>
      <p:pic>
        <p:nvPicPr>
          <p:cNvPr id="30724" name="Picture 6" descr="Query by Example grid screenshot of Student Name, Class and Grade fields.">
            <a:extLst>
              <a:ext uri="{FF2B5EF4-FFF2-40B4-BE49-F238E27FC236}">
                <a16:creationId xmlns:a16="http://schemas.microsoft.com/office/drawing/2014/main" id="{5383F138-7865-463C-A0E6-452AD1CE27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78025"/>
            <a:ext cx="6838950" cy="381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4211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BEB941C4-9378-40C2-BCAA-4E7AB3DD2C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has a GPA greater than 3.5?</a:t>
            </a:r>
          </a:p>
        </p:txBody>
      </p:sp>
      <p:pic>
        <p:nvPicPr>
          <p:cNvPr id="32771" name="Picture 2" descr="Query by Example grid screenshot of Student Name, Class and GPA fields.">
            <a:extLst>
              <a:ext uri="{FF2B5EF4-FFF2-40B4-BE49-F238E27FC236}">
                <a16:creationId xmlns:a16="http://schemas.microsoft.com/office/drawing/2014/main" id="{DBDC52FB-3D33-4AD9-AF74-C67F7C0364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101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5636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B6ADDDD-F7A2-4FB0-9BA8-B0F4E4271AE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has a GPA between 3.2 and 3.5?</a:t>
            </a:r>
          </a:p>
        </p:txBody>
      </p:sp>
      <p:pic>
        <p:nvPicPr>
          <p:cNvPr id="34819" name="Picture 2" descr="Query by Example grid screenshot of Student Name, Class and GPA fields.">
            <a:extLst>
              <a:ext uri="{FF2B5EF4-FFF2-40B4-BE49-F238E27FC236}">
                <a16:creationId xmlns:a16="http://schemas.microsoft.com/office/drawing/2014/main" id="{CC561554-EBF6-49A9-B84B-6A0B482E10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1013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68977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A852358D-CDE1-4820-9E19-055F35AB4D9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is a Senior OR Accounting major?</a:t>
            </a:r>
          </a:p>
        </p:txBody>
      </p:sp>
      <p:pic>
        <p:nvPicPr>
          <p:cNvPr id="36867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4C035DB6-0DBF-43CF-BFE7-01018FF889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49841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8FBB0E00-204E-4248-BBB2-7AC23CC7991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is a Senior AND Accounting major?</a:t>
            </a:r>
          </a:p>
        </p:txBody>
      </p:sp>
      <p:pic>
        <p:nvPicPr>
          <p:cNvPr id="38915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6355989A-CBB0-4D36-813F-5DB7B4CF6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896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7C0BDA8C-DD87-4973-9881-014C79115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is an Acct (MGA) or </a:t>
            </a:r>
            <a:r>
              <a:rPr lang="en-US" altLang="en-US" dirty="0" err="1">
                <a:latin typeface="Arial" panose="020B0604020202020204" pitchFamily="34" charset="0"/>
              </a:rPr>
              <a:t>Mgmt</a:t>
            </a:r>
            <a:r>
              <a:rPr lang="en-US" altLang="en-US" dirty="0">
                <a:latin typeface="Arial" panose="020B0604020202020204" pitchFamily="34" charset="0"/>
              </a:rPr>
              <a:t> (MG) major?</a:t>
            </a:r>
          </a:p>
        </p:txBody>
      </p:sp>
      <p:pic>
        <p:nvPicPr>
          <p:cNvPr id="40963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B5899493-13EB-4D74-B19F-8F745F0F01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016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Chapter Overview</a:t>
            </a:r>
          </a:p>
        </p:txBody>
      </p:sp>
      <p:sp>
        <p:nvSpPr>
          <p:cNvPr id="6147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381000" y="1555845"/>
            <a:ext cx="8534400" cy="4311555"/>
          </a:xfrm>
        </p:spPr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</a:rPr>
              <a:t>Query Criteria </a:t>
            </a:r>
          </a:p>
          <a:p>
            <a:pPr lvl="1"/>
            <a:r>
              <a:rPr lang="en-US" altLang="en-US" sz="3200" dirty="0">
                <a:latin typeface="Arial" panose="020B0604020202020204" pitchFamily="34" charset="0"/>
              </a:rPr>
              <a:t>Like, In, And, Or, Between, Null, Relational Operators (&gt;,&lt;,&gt;=,&lt;=,=,&lt;&gt;)</a:t>
            </a:r>
          </a:p>
          <a:p>
            <a:r>
              <a:rPr lang="en-US" altLang="en-US" sz="3600" dirty="0">
                <a:latin typeface="Arial" panose="020B0604020202020204" pitchFamily="34" charset="0"/>
              </a:rPr>
              <a:t>Grouping and Sorting</a:t>
            </a:r>
          </a:p>
          <a:p>
            <a:pPr lvl="1"/>
            <a:r>
              <a:rPr lang="en-US" altLang="en-US" sz="3200" dirty="0" err="1">
                <a:latin typeface="Arial" panose="020B0604020202020204" pitchFamily="34" charset="0"/>
              </a:rPr>
              <a:t>Avg</a:t>
            </a:r>
            <a:r>
              <a:rPr lang="en-US" altLang="en-US" sz="3200" dirty="0">
                <a:latin typeface="Arial" panose="020B0604020202020204" pitchFamily="34" charset="0"/>
              </a:rPr>
              <a:t>, Min, Max, Count, Sum</a:t>
            </a:r>
          </a:p>
          <a:p>
            <a:r>
              <a:rPr lang="en-US" altLang="en-US" sz="3600" dirty="0">
                <a:latin typeface="Arial" panose="020B0604020202020204" pitchFamily="34" charset="0"/>
              </a:rPr>
              <a:t>Advanced Query Topics</a:t>
            </a:r>
          </a:p>
          <a:p>
            <a:pPr lvl="1"/>
            <a:r>
              <a:rPr lang="en-US" altLang="en-US" sz="3200" dirty="0">
                <a:latin typeface="Arial" panose="020B0604020202020204" pitchFamily="34" charset="0"/>
              </a:rPr>
              <a:t>Unmatched and Parameter Queries, Concatenation, </a:t>
            </a:r>
            <a:r>
              <a:rPr lang="en-US" altLang="en-US" sz="3200" dirty="0" err="1">
                <a:latin typeface="Arial" panose="020B0604020202020204" pitchFamily="34" charset="0"/>
              </a:rPr>
              <a:t>IIf</a:t>
            </a:r>
            <a:r>
              <a:rPr lang="en-US" altLang="en-US" sz="3200" dirty="0">
                <a:latin typeface="Arial" panose="020B0604020202020204" pitchFamily="34" charset="0"/>
              </a:rPr>
              <a:t>, Update Querie</a:t>
            </a:r>
            <a:r>
              <a:rPr lang="en-US" altLang="en-US" sz="3300" dirty="0">
                <a:latin typeface="Arial" panose="020B0604020202020204" pitchFamily="34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4962734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33F2983-FA3D-4406-BF49-9A5BC04C14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is an Acct (MGA) or </a:t>
            </a:r>
            <a:r>
              <a:rPr lang="en-US" altLang="en-US" dirty="0" err="1">
                <a:latin typeface="Arial" panose="020B0604020202020204" pitchFamily="34" charset="0"/>
              </a:rPr>
              <a:t>Mgmt</a:t>
            </a:r>
            <a:r>
              <a:rPr lang="en-US" altLang="en-US" dirty="0">
                <a:latin typeface="Arial" panose="020B0604020202020204" pitchFamily="34" charset="0"/>
              </a:rPr>
              <a:t> (MG) major?</a:t>
            </a:r>
          </a:p>
        </p:txBody>
      </p:sp>
      <p:pic>
        <p:nvPicPr>
          <p:cNvPr id="43011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B305C908-9368-40D6-A64D-D8D88E9E41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09815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02E328CA-08E3-4A45-9C9B-98BCD4034A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is a Jr or Sr and a </a:t>
            </a:r>
            <a:r>
              <a:rPr lang="en-US" altLang="en-US" dirty="0" err="1">
                <a:latin typeface="Arial" panose="020B0604020202020204" pitchFamily="34" charset="0"/>
              </a:rPr>
              <a:t>Mgmt</a:t>
            </a:r>
            <a:r>
              <a:rPr lang="en-US" altLang="en-US" dirty="0">
                <a:latin typeface="Arial" panose="020B0604020202020204" pitchFamily="34" charset="0"/>
              </a:rPr>
              <a:t> (MG) major?</a:t>
            </a:r>
          </a:p>
        </p:txBody>
      </p:sp>
      <p:pic>
        <p:nvPicPr>
          <p:cNvPr id="45059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1C65CD96-F7F3-4A3F-8F7B-7013277082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17657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AEBE005B-6B01-4B1E-85D9-1B47DCB310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is a Jr or Sr and a </a:t>
            </a:r>
            <a:r>
              <a:rPr lang="en-US" altLang="en-US" dirty="0" err="1">
                <a:latin typeface="Arial" panose="020B0604020202020204" pitchFamily="34" charset="0"/>
              </a:rPr>
              <a:t>Mgmt</a:t>
            </a:r>
            <a:r>
              <a:rPr lang="en-US" altLang="en-US" dirty="0">
                <a:latin typeface="Arial" panose="020B0604020202020204" pitchFamily="34" charset="0"/>
              </a:rPr>
              <a:t> (MG) major?</a:t>
            </a:r>
          </a:p>
        </p:txBody>
      </p:sp>
      <p:pic>
        <p:nvPicPr>
          <p:cNvPr id="47107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B12B057B-3D42-44E7-8076-DAAA7E75AF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241445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DA2D76BF-395A-421E-A230-333003834D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is a Jr or Sr and a (MG) major with a grade of A or B?</a:t>
            </a:r>
          </a:p>
        </p:txBody>
      </p:sp>
      <p:pic>
        <p:nvPicPr>
          <p:cNvPr id="49155" name="Picture 5" descr="Query by Example grid screenshot of Student Name, Class, Major 1 and Grade fields.">
            <a:extLst>
              <a:ext uri="{FF2B5EF4-FFF2-40B4-BE49-F238E27FC236}">
                <a16:creationId xmlns:a16="http://schemas.microsoft.com/office/drawing/2014/main" id="{53211BAD-9D9A-4800-8824-6E3E18BF8A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81200"/>
            <a:ext cx="8089900" cy="353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72545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D318E9C4-5EFC-431E-B031-C70919A797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Who is a not a Freshman?</a:t>
            </a:r>
          </a:p>
        </p:txBody>
      </p:sp>
      <p:pic>
        <p:nvPicPr>
          <p:cNvPr id="51203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C71F2AC1-5BF5-45AD-8F88-02E8FE9D67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4405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B6AFF02F-F00A-4C22-AF20-74580AC0AD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Who is a Fr, So or Jr?</a:t>
            </a:r>
          </a:p>
        </p:txBody>
      </p:sp>
      <p:pic>
        <p:nvPicPr>
          <p:cNvPr id="53251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CE717EAB-5966-46CD-9270-D031356D56A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67911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6B25F95E-AED3-4AAB-AEF5-21718A44FE3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Who is a Fr, So or Jr?</a:t>
            </a:r>
          </a:p>
        </p:txBody>
      </p:sp>
      <p:pic>
        <p:nvPicPr>
          <p:cNvPr id="55299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B18C2203-9F78-4013-98B9-E76537D198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26031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10632C-5D6A-48C7-A36D-E33361AC88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939" y="2051307"/>
            <a:ext cx="7772400" cy="1500187"/>
          </a:xfrm>
        </p:spPr>
        <p:txBody>
          <a:bodyPr anchor="ctr" anchorCtr="0"/>
          <a:lstStyle/>
          <a:p>
            <a:pPr algn="ctr"/>
            <a:r>
              <a:rPr lang="en-US" sz="5400" dirty="0"/>
              <a:t>Advanced Query Topics</a:t>
            </a:r>
          </a:p>
        </p:txBody>
      </p:sp>
    </p:spTree>
    <p:extLst>
      <p:ext uri="{BB962C8B-B14F-4D97-AF65-F5344CB8AC3E}">
        <p14:creationId xmlns:p14="http://schemas.microsoft.com/office/powerpoint/2010/main" val="1285315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>
            <a:extLst>
              <a:ext uri="{FF2B5EF4-FFF2-40B4-BE49-F238E27FC236}">
                <a16:creationId xmlns:a16="http://schemas.microsoft.com/office/drawing/2014/main" id="{85646B53-7D2D-402F-8634-D98A105C59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Unmatched Queries</a:t>
            </a:r>
            <a:endParaRPr lang="en-US" altLang="en-US"/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3B834487-F9FF-4C20-A65A-1A0065AAB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Identifies records in one table that don’t exist in another</a:t>
            </a:r>
          </a:p>
          <a:p>
            <a:pPr>
              <a:lnSpc>
                <a:spcPct val="12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What products have never been ordered?</a:t>
            </a:r>
          </a:p>
          <a:p>
            <a:pPr>
              <a:lnSpc>
                <a:spcPct val="12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What students haven’t registered?</a:t>
            </a:r>
          </a:p>
        </p:txBody>
      </p:sp>
    </p:spTree>
    <p:extLst>
      <p:ext uri="{BB962C8B-B14F-4D97-AF65-F5344CB8AC3E}">
        <p14:creationId xmlns:p14="http://schemas.microsoft.com/office/powerpoint/2010/main" val="272612865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BF7A6F6B-27C3-47E2-9FBA-A6F26C10A6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Parameterized Queries</a:t>
            </a:r>
            <a:endParaRPr lang="en-US" altLang="en-US" sz="6000">
              <a:latin typeface="Arial" panose="020B0604020202020204" pitchFamily="34" charset="0"/>
            </a:endParaRP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9F65B25D-629E-473A-8683-9D8D2723C0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33832"/>
            <a:ext cx="8229600" cy="4257368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</a:rPr>
              <a:t>The criteria is dynamic – every time a parameterized query is run, the user is prompted to enter the criteria value they want to use.</a:t>
            </a:r>
          </a:p>
        </p:txBody>
      </p:sp>
    </p:spTree>
    <p:extLst>
      <p:ext uri="{BB962C8B-B14F-4D97-AF65-F5344CB8AC3E}">
        <p14:creationId xmlns:p14="http://schemas.microsoft.com/office/powerpoint/2010/main" val="873090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97B4CDA-5525-4921-A119-9C49BE350FE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88900"/>
            <a:ext cx="8305800" cy="914400"/>
          </a:xfrm>
        </p:spPr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Queries</a:t>
            </a:r>
            <a:endParaRPr lang="en-US" altLang="en-US" sz="6000">
              <a:latin typeface="Arial" panose="020B0604020202020204" pitchFamily="34" charset="0"/>
            </a:endParaRPr>
          </a:p>
        </p:txBody>
      </p:sp>
      <p:sp>
        <p:nvSpPr>
          <p:cNvPr id="8195" name="Rectangle 5">
            <a:extLst>
              <a:ext uri="{FF2B5EF4-FFF2-40B4-BE49-F238E27FC236}">
                <a16:creationId xmlns:a16="http://schemas.microsoft.com/office/drawing/2014/main" id="{CEC68AB9-C2F4-47D1-8707-6450990ACB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3600" dirty="0">
                <a:latin typeface="Arial" panose="020B0604020202020204" pitchFamily="34" charset="0"/>
              </a:rPr>
              <a:t>Allow you to ask questions (queries) about data in the database.</a:t>
            </a:r>
          </a:p>
          <a:p>
            <a:pPr lvl="1"/>
            <a:r>
              <a:rPr lang="en-US" altLang="en-US" sz="3600" dirty="0">
                <a:latin typeface="Arial" panose="020B0604020202020204" pitchFamily="34" charset="0"/>
              </a:rPr>
              <a:t>Select, Crosstab, Make Table, Update, Append, Delete</a:t>
            </a:r>
          </a:p>
          <a:p>
            <a:r>
              <a:rPr lang="en-US" altLang="en-US" sz="3600" dirty="0">
                <a:latin typeface="Arial" panose="020B0604020202020204" pitchFamily="34" charset="0"/>
              </a:rPr>
              <a:t>Often used to build reports and forms</a:t>
            </a:r>
          </a:p>
          <a:p>
            <a:r>
              <a:rPr lang="en-US" altLang="en-US" sz="3600" dirty="0">
                <a:latin typeface="Arial" panose="020B0604020202020204" pitchFamily="34" charset="0"/>
              </a:rPr>
              <a:t>Datasheet, Design and SQL view</a:t>
            </a:r>
          </a:p>
        </p:txBody>
      </p:sp>
    </p:spTree>
    <p:extLst>
      <p:ext uri="{BB962C8B-B14F-4D97-AF65-F5344CB8AC3E}">
        <p14:creationId xmlns:p14="http://schemas.microsoft.com/office/powerpoint/2010/main" val="2657434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F719C0CE-79F7-4080-9B57-2796DBD4A8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What is the class and major for a specific person number?</a:t>
            </a:r>
          </a:p>
        </p:txBody>
      </p:sp>
      <p:pic>
        <p:nvPicPr>
          <p:cNvPr id="63491" name="Picture 6" descr="Query by Example grid screenshot of Person Num, Class and Major 1 fields.">
            <a:extLst>
              <a:ext uri="{FF2B5EF4-FFF2-40B4-BE49-F238E27FC236}">
                <a16:creationId xmlns:a16="http://schemas.microsoft.com/office/drawing/2014/main" id="{FC9D9953-82F9-401D-A3A9-5B3B8F95CA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7086600" cy="381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86072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B2AB1CB4-8770-4A90-9A91-4833645C05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Concatenation</a:t>
            </a:r>
            <a:endParaRPr lang="en-US" altLang="en-US" sz="6000">
              <a:latin typeface="Arial" panose="020B0604020202020204" pitchFamily="34" charset="0"/>
            </a:endParaRP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1124CE0E-E069-4BF9-B0AF-4A98B6B2D3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519084"/>
            <a:ext cx="8229600" cy="427211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Can be used to combine multiple query fields together, or to add extra formatting in a query.</a:t>
            </a:r>
          </a:p>
          <a:p>
            <a:pPr>
              <a:lnSpc>
                <a:spcPct val="80000"/>
              </a:lnSpc>
            </a:pPr>
            <a:endParaRPr lang="en-US" altLang="en-US" sz="36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US" sz="3600" dirty="0">
                <a:latin typeface="Arial" panose="020B0604020202020204" pitchFamily="34" charset="0"/>
              </a:rPr>
              <a:t>What expression will generate this output?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Student name (Major)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altLang="en-US" sz="3200" dirty="0">
                <a:latin typeface="Arial" panose="020B0604020202020204" pitchFamily="34" charset="0"/>
              </a:rPr>
              <a:t>David Murray (MG)</a:t>
            </a:r>
          </a:p>
        </p:txBody>
      </p:sp>
    </p:spTree>
    <p:extLst>
      <p:ext uri="{BB962C8B-B14F-4D97-AF65-F5344CB8AC3E}">
        <p14:creationId xmlns:p14="http://schemas.microsoft.com/office/powerpoint/2010/main" val="419175604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CD26BD4C-66F8-4899-9A95-136B452CAA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Concatenation Example</a:t>
            </a:r>
          </a:p>
        </p:txBody>
      </p:sp>
      <p:sp>
        <p:nvSpPr>
          <p:cNvPr id="67587" name="Text Box 5">
            <a:extLst>
              <a:ext uri="{FF2B5EF4-FFF2-40B4-BE49-F238E27FC236}">
                <a16:creationId xmlns:a16="http://schemas.microsoft.com/office/drawing/2014/main" id="{BAE6F7DB-3E36-428D-BE2E-6AE0684D57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5562600"/>
            <a:ext cx="71628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Ampersand symbol &amp; is used to combine fields and text.  All text should be enclosed in “double quotes”</a:t>
            </a:r>
          </a:p>
        </p:txBody>
      </p:sp>
      <p:pic>
        <p:nvPicPr>
          <p:cNvPr id="67588" name="Picture 6" descr="Query by Example grid screenshot of expression named NameMajorExpr.  The expression value is:  NameMajorExpr: [Student Name] &amp; &quot; (&quot; &amp; [Major 1] &amp; &quot;)&quot;">
            <a:extLst>
              <a:ext uri="{FF2B5EF4-FFF2-40B4-BE49-F238E27FC236}">
                <a16:creationId xmlns:a16="http://schemas.microsoft.com/office/drawing/2014/main" id="{7FF6A910-105B-44E2-BAD1-281D68A4E8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4338" y="1981200"/>
            <a:ext cx="6011862" cy="365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679107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4AE14E28-5483-4DD6-BE98-2F7F410CB7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HW3 - Ch 5 Applied Step 4</a:t>
            </a:r>
            <a:endParaRPr lang="en-US" altLang="en-US" sz="6000">
              <a:latin typeface="Arial" panose="020B0604020202020204" pitchFamily="34" charset="0"/>
            </a:endParaRP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97864CCF-477D-4F15-8581-1E210F6FF7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676400"/>
            <a:ext cx="7772400" cy="381000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en-US" altLang="en-US" sz="3600">
                <a:latin typeface="Courier New" panose="02070309020205020404" pitchFamily="49" charset="0"/>
                <a:cs typeface="Courier New" panose="02070309020205020404" pitchFamily="49" charset="0"/>
              </a:rPr>
              <a:t>GPA: 3.7 – Grade: A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CAB7956E-937F-4590-832A-F49B7FA5DC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286000"/>
            <a:ext cx="1371600" cy="381000"/>
          </a:xfrm>
          <a:prstGeom prst="rect">
            <a:avLst/>
          </a:prstGeom>
          <a:solidFill>
            <a:srgbClr val="FFC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None/>
              <a:defRPr/>
            </a:pPr>
            <a:r>
              <a:rPr lang="en-US" sz="3600" kern="0" dirty="0">
                <a:latin typeface="Courier New" pitchFamily="49" charset="0"/>
                <a:cs typeface="Courier New" pitchFamily="49" charset="0"/>
              </a:rPr>
              <a:t>GPA: </a:t>
            </a: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FCAD7D01-0353-443F-8766-43BD6755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2895600"/>
            <a:ext cx="990600" cy="381000"/>
          </a:xfrm>
          <a:prstGeom prst="rect">
            <a:avLst/>
          </a:prstGeom>
          <a:solidFill>
            <a:srgbClr val="00B05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None/>
              <a:defRPr/>
            </a:pPr>
            <a:r>
              <a:rPr lang="en-US" sz="3500" kern="0" dirty="0">
                <a:latin typeface="Courier New" pitchFamily="49" charset="0"/>
                <a:cs typeface="Courier New" pitchFamily="49" charset="0"/>
              </a:rPr>
              <a:t>3.7</a:t>
            </a:r>
          </a:p>
        </p:txBody>
      </p:sp>
      <p:sp>
        <p:nvSpPr>
          <p:cNvPr id="12" name="Rectangle 3">
            <a:extLst>
              <a:ext uri="{FF2B5EF4-FFF2-40B4-BE49-F238E27FC236}">
                <a16:creationId xmlns:a16="http://schemas.microsoft.com/office/drawing/2014/main" id="{C718BE40-1834-4203-A336-67D7928685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35313" y="3505200"/>
            <a:ext cx="2732087" cy="381000"/>
          </a:xfrm>
          <a:prstGeom prst="rect">
            <a:avLst/>
          </a:prstGeom>
          <a:solidFill>
            <a:srgbClr val="0070C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35000"/>
              <a:defRPr/>
            </a:pPr>
            <a:r>
              <a:rPr lang="en-US" kern="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3600" dirty="0">
                <a:latin typeface="Courier New" pitchFamily="49" charset="0"/>
                <a:cs typeface="Courier New" pitchFamily="49" charset="0"/>
              </a:rPr>
              <a:t>– Grade</a:t>
            </a:r>
            <a:r>
              <a:rPr lang="en-US" sz="3600" kern="0" dirty="0">
                <a:latin typeface="Courier New" pitchFamily="49" charset="0"/>
                <a:cs typeface="Courier New" pitchFamily="49" charset="0"/>
              </a:rPr>
              <a:t>: 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885D424B-415B-4509-9BB1-D0BE9E715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1838" y="4114800"/>
            <a:ext cx="457200" cy="381000"/>
          </a:xfrm>
          <a:prstGeom prst="rect">
            <a:avLst/>
          </a:prstGeom>
          <a:solidFill>
            <a:srgbClr val="FF0000">
              <a:alpha val="20000"/>
            </a:srgbClr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None/>
              <a:defRPr/>
            </a:pPr>
            <a:r>
              <a:rPr lang="en-US" sz="3500" kern="0" dirty="0">
                <a:latin typeface="Courier New" pitchFamily="49" charset="0"/>
                <a:cs typeface="Courier New" pitchFamily="49" charset="0"/>
              </a:rPr>
              <a:t>A</a:t>
            </a:r>
          </a:p>
        </p:txBody>
      </p:sp>
      <p:cxnSp>
        <p:nvCxnSpPr>
          <p:cNvPr id="15" name="Straight Arrow Connector 14" descr="Arrow pointing to required space in concatenation expression">
            <a:extLst>
              <a:ext uri="{FF2B5EF4-FFF2-40B4-BE49-F238E27FC236}">
                <a16:creationId xmlns:a16="http://schemas.microsoft.com/office/drawing/2014/main" id="{F002761F-AFB5-494C-8B2B-08BCA031ACE0}"/>
              </a:ext>
            </a:extLst>
          </p:cNvPr>
          <p:cNvCxnSpPr/>
          <p:nvPr/>
        </p:nvCxnSpPr>
        <p:spPr bwMode="auto">
          <a:xfrm rot="10800000">
            <a:off x="2209800" y="2514600"/>
            <a:ext cx="10668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Arrow Connector 15" descr="Arrow pointing to required space in concatenation expression">
            <a:extLst>
              <a:ext uri="{FF2B5EF4-FFF2-40B4-BE49-F238E27FC236}">
                <a16:creationId xmlns:a16="http://schemas.microsoft.com/office/drawing/2014/main" id="{B1D7151E-71A5-4C11-ADB1-E6EE0378DD71}"/>
              </a:ext>
            </a:extLst>
          </p:cNvPr>
          <p:cNvCxnSpPr/>
          <p:nvPr/>
        </p:nvCxnSpPr>
        <p:spPr bwMode="auto">
          <a:xfrm rot="10800000">
            <a:off x="5867400" y="3732213"/>
            <a:ext cx="1066800" cy="1587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7" name="Straight Arrow Connector 16" descr="Arrow pointing to required space in concatenation expression">
            <a:extLst>
              <a:ext uri="{FF2B5EF4-FFF2-40B4-BE49-F238E27FC236}">
                <a16:creationId xmlns:a16="http://schemas.microsoft.com/office/drawing/2014/main" id="{FD592E3D-F413-49D0-A3E0-9691B16B0ADC}"/>
              </a:ext>
            </a:extLst>
          </p:cNvPr>
          <p:cNvCxnSpPr/>
          <p:nvPr/>
        </p:nvCxnSpPr>
        <p:spPr bwMode="auto">
          <a:xfrm>
            <a:off x="2133600" y="3733800"/>
            <a:ext cx="990600" cy="1588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A2470154-A6FA-40A9-A3F1-53C8CB7258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2860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Arial" panose="020B0604020202020204" pitchFamily="34" charset="0"/>
              </a:rPr>
              <a:t>Space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1E27A3F-31C6-490B-8C96-E041F0776E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505200"/>
            <a:ext cx="9572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Space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5F301F8-CE39-40BA-BA92-42BC8141DC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34200" y="35052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Space</a:t>
            </a:r>
          </a:p>
        </p:txBody>
      </p:sp>
      <p:cxnSp>
        <p:nvCxnSpPr>
          <p:cNvPr id="28" name="Straight Arrow Connector 27" descr="Arrow pointing to required space in concatenation expression">
            <a:extLst>
              <a:ext uri="{FF2B5EF4-FFF2-40B4-BE49-F238E27FC236}">
                <a16:creationId xmlns:a16="http://schemas.microsoft.com/office/drawing/2014/main" id="{8A1D6E7B-B11F-4BA4-BB8F-083ED8E2614B}"/>
              </a:ext>
            </a:extLst>
          </p:cNvPr>
          <p:cNvCxnSpPr/>
          <p:nvPr/>
        </p:nvCxnSpPr>
        <p:spPr bwMode="auto">
          <a:xfrm rot="5400000" flipH="1" flipV="1">
            <a:off x="3238500" y="4076700"/>
            <a:ext cx="762000" cy="381000"/>
          </a:xfrm>
          <a:prstGeom prst="straightConnector1">
            <a:avLst/>
          </a:prstGeom>
          <a:ln>
            <a:headEnd type="none" w="med" len="med"/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9" name="TextBox 28">
            <a:extLst>
              <a:ext uri="{FF2B5EF4-FFF2-40B4-BE49-F238E27FC236}">
                <a16:creationId xmlns:a16="http://schemas.microsoft.com/office/drawing/2014/main" id="{BCF48B04-F71F-4EC3-8D03-7503D16112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4567238"/>
            <a:ext cx="95726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400">
                <a:latin typeface="Calibri" panose="020F0502020204030204" pitchFamily="34" charset="0"/>
                <a:cs typeface="Arial" panose="020B0604020202020204" pitchFamily="34" charset="0"/>
              </a:rPr>
              <a:t>Space</a:t>
            </a:r>
          </a:p>
        </p:txBody>
      </p:sp>
    </p:spTree>
    <p:extLst>
      <p:ext uri="{BB962C8B-B14F-4D97-AF65-F5344CB8AC3E}">
        <p14:creationId xmlns:p14="http://schemas.microsoft.com/office/powerpoint/2010/main" val="228413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3" grpId="0" animBg="1"/>
      <p:bldP spid="20" grpId="0"/>
      <p:bldP spid="21" grpId="0"/>
      <p:bldP spid="22" grpId="0"/>
      <p:bldP spid="29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10FEA4C2-1FE9-4DA0-AC21-E88D107945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IIF Expression</a:t>
            </a:r>
            <a:endParaRPr lang="en-US" altLang="en-US" sz="6000">
              <a:latin typeface="Arial" panose="020B0604020202020204" pitchFamily="34" charset="0"/>
            </a:endParaRPr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F8440689-2F79-4792-BFA2-04690800416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5344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200" dirty="0">
                <a:latin typeface="Arial" panose="020B0604020202020204" pitchFamily="34" charset="0"/>
              </a:rPr>
              <a:t>Use to conditionally evaluate data, and dynamically generate output based on it.</a:t>
            </a:r>
          </a:p>
          <a:p>
            <a:pPr>
              <a:lnSpc>
                <a:spcPct val="90000"/>
              </a:lnSpc>
            </a:pPr>
            <a:endParaRPr lang="en-US" altLang="en-US" sz="32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3200" dirty="0">
                <a:latin typeface="Arial" panose="020B0604020202020204" pitchFamily="34" charset="0"/>
              </a:rPr>
              <a:t>In other words…one single query expression can be created to do the following:</a:t>
            </a:r>
          </a:p>
          <a:p>
            <a:pPr>
              <a:lnSpc>
                <a:spcPct val="90000"/>
              </a:lnSpc>
            </a:pPr>
            <a:r>
              <a:rPr lang="en-US" altLang="en-US" sz="3200" dirty="0">
                <a:latin typeface="Arial" panose="020B0604020202020204" pitchFamily="34" charset="0"/>
              </a:rPr>
              <a:t>Display “Underclassman” for freshman and sophomore students and “Upperclassman” for junior and senior students</a:t>
            </a:r>
          </a:p>
        </p:txBody>
      </p:sp>
    </p:spTree>
    <p:extLst>
      <p:ext uri="{BB962C8B-B14F-4D97-AF65-F5344CB8AC3E}">
        <p14:creationId xmlns:p14="http://schemas.microsoft.com/office/powerpoint/2010/main" val="377598537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3CED9BB0-8C5A-4B80-A42F-F61812FD8D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IIF Expression</a:t>
            </a:r>
          </a:p>
        </p:txBody>
      </p:sp>
      <p:pic>
        <p:nvPicPr>
          <p:cNvPr id="73731" name="Picture 3" descr="Screenshot showing IIF expression.  Expr1: IIf([Class]=&quot;FR&quot; Or [Class]=&quot;SO&quot;,&quot;Underclassman&quot;,&quot;Upperclassman&quot;)">
            <a:extLst>
              <a:ext uri="{FF2B5EF4-FFF2-40B4-BE49-F238E27FC236}">
                <a16:creationId xmlns:a16="http://schemas.microsoft.com/office/drawing/2014/main" id="{AA580039-7381-4B77-9347-6F3A28C010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373188"/>
            <a:ext cx="7010400" cy="346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3732" name="Text Box 4">
            <a:extLst>
              <a:ext uri="{FF2B5EF4-FFF2-40B4-BE49-F238E27FC236}">
                <a16:creationId xmlns:a16="http://schemas.microsoft.com/office/drawing/2014/main" id="{91845EE1-164D-49CB-A1DF-A24C334E69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030788"/>
            <a:ext cx="7467600" cy="137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IIF(logical expression, output if true, output if false)</a:t>
            </a: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IIF(Class field is equal to FR or SO, display Underclassman, otherwise display Upperclassman)</a:t>
            </a:r>
          </a:p>
        </p:txBody>
      </p:sp>
    </p:spTree>
    <p:extLst>
      <p:ext uri="{BB962C8B-B14F-4D97-AF65-F5344CB8AC3E}">
        <p14:creationId xmlns:p14="http://schemas.microsoft.com/office/powerpoint/2010/main" val="39957558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F9291D5A-6DB4-40A8-9668-6F081DA640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IIF Expression</a:t>
            </a:r>
          </a:p>
        </p:txBody>
      </p:sp>
      <p:pic>
        <p:nvPicPr>
          <p:cNvPr id="75779" name="Picture 5" descr="Query by Example grid screenshot of Student Name, Class and IIF expression.  Expr1: IIf([Class]=&quot;FR&quot; Or [Class]=&quot;SO&quot;,&quot;Underclassman&quot;,&quot;Upperclassman&quot;)">
            <a:extLst>
              <a:ext uri="{FF2B5EF4-FFF2-40B4-BE49-F238E27FC236}">
                <a16:creationId xmlns:a16="http://schemas.microsoft.com/office/drawing/2014/main" id="{EEF744B3-CBA4-4C3E-8460-57679E24289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425" y="2286000"/>
            <a:ext cx="7999413" cy="295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21154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>
                <a16:creationId xmlns:a16="http://schemas.microsoft.com/office/drawing/2014/main" id="{FEBC7FD1-B430-49D5-A2BF-D788E6ED90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Update Queries</a:t>
            </a:r>
            <a:endParaRPr lang="en-US" altLang="en-US" sz="6000">
              <a:latin typeface="Arial" panose="020B0604020202020204" pitchFamily="34" charset="0"/>
            </a:endParaRPr>
          </a:p>
        </p:txBody>
      </p:sp>
      <p:sp>
        <p:nvSpPr>
          <p:cNvPr id="77827" name="Rectangle 3">
            <a:extLst>
              <a:ext uri="{FF2B5EF4-FFF2-40B4-BE49-F238E27FC236}">
                <a16:creationId xmlns:a16="http://schemas.microsoft.com/office/drawing/2014/main" id="{AF991240-AB4C-4C76-AA62-9FDBA69FEA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229600" cy="4876800"/>
          </a:xfrm>
        </p:spPr>
        <p:txBody>
          <a:bodyPr/>
          <a:lstStyle/>
          <a:p>
            <a:r>
              <a:rPr lang="en-US" altLang="en-US" sz="4000" dirty="0">
                <a:latin typeface="Arial" panose="020B0604020202020204" pitchFamily="34" charset="0"/>
              </a:rPr>
              <a:t>Used to update specific records with data, based on the given criteria.</a:t>
            </a:r>
          </a:p>
          <a:p>
            <a:endParaRPr lang="en-US" altLang="en-US" sz="4000" dirty="0">
              <a:latin typeface="Arial" panose="020B0604020202020204" pitchFamily="34" charset="0"/>
            </a:endParaRPr>
          </a:p>
          <a:p>
            <a:r>
              <a:rPr lang="en-US" altLang="en-US" sz="4000" dirty="0">
                <a:latin typeface="Arial" panose="020B0604020202020204" pitchFamily="34" charset="0"/>
              </a:rPr>
              <a:t>Update the Major 1 field in the database to “Management” where it currently is “MG”</a:t>
            </a:r>
          </a:p>
        </p:txBody>
      </p:sp>
    </p:spTree>
    <p:extLst>
      <p:ext uri="{BB962C8B-B14F-4D97-AF65-F5344CB8AC3E}">
        <p14:creationId xmlns:p14="http://schemas.microsoft.com/office/powerpoint/2010/main" val="35273158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>
            <a:extLst>
              <a:ext uri="{FF2B5EF4-FFF2-40B4-BE49-F238E27FC236}">
                <a16:creationId xmlns:a16="http://schemas.microsoft.com/office/drawing/2014/main" id="{15640E5F-B5EE-484A-9CAF-1790DFE709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Update Query Example</a:t>
            </a:r>
          </a:p>
        </p:txBody>
      </p:sp>
      <p:pic>
        <p:nvPicPr>
          <p:cNvPr id="79875" name="Picture 5" descr="Query by Example grid screenshot showing update query with Major 1 field set to &quot;Management&quot; where the criteria is &quot;MG&quot;">
            <a:extLst>
              <a:ext uri="{FF2B5EF4-FFF2-40B4-BE49-F238E27FC236}">
                <a16:creationId xmlns:a16="http://schemas.microsoft.com/office/drawing/2014/main" id="{2BD7B53B-63D3-4FF6-9EAF-2A9397BBBE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057400"/>
            <a:ext cx="5791200" cy="416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439078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>
            <a:extLst>
              <a:ext uri="{FF2B5EF4-FFF2-40B4-BE49-F238E27FC236}">
                <a16:creationId xmlns:a16="http://schemas.microsoft.com/office/drawing/2014/main" id="{055E2CAE-6A67-472F-8FBB-0235A0AE8C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latin typeface="Arial" panose="020B0604020202020204" pitchFamily="34" charset="0"/>
              </a:rPr>
              <a:t>IIF Expression and Update Query</a:t>
            </a:r>
            <a:endParaRPr lang="en-US" altLang="en-US" sz="5400">
              <a:latin typeface="Arial" panose="020B0604020202020204" pitchFamily="34" charset="0"/>
            </a:endParaRPr>
          </a:p>
        </p:txBody>
      </p:sp>
      <p:sp>
        <p:nvSpPr>
          <p:cNvPr id="81923" name="Rectangle 3">
            <a:extLst>
              <a:ext uri="{FF2B5EF4-FFF2-40B4-BE49-F238E27FC236}">
                <a16:creationId xmlns:a16="http://schemas.microsoft.com/office/drawing/2014/main" id="{9383021C-3F70-48EE-9536-64EC43D7D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14948"/>
            <a:ext cx="8229600" cy="493825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3200" dirty="0">
                <a:latin typeface="Arial" panose="020B0604020202020204" pitchFamily="34" charset="0"/>
              </a:rPr>
              <a:t>Create one single query expression to do the following:</a:t>
            </a:r>
          </a:p>
          <a:p>
            <a:pPr>
              <a:lnSpc>
                <a:spcPct val="90000"/>
              </a:lnSpc>
            </a:pPr>
            <a:endParaRPr lang="en-US" altLang="en-US" sz="3200" dirty="0">
              <a:latin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sz="3200" dirty="0">
                <a:latin typeface="Arial" panose="020B0604020202020204" pitchFamily="34" charset="0"/>
              </a:rPr>
              <a:t>Update the performance field in the database for each student based on their course grade.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1600" dirty="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Satisfactory		[A, A-, B+, B, B-, C+, C]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Marginal		[C-, D]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Unsatisfactory	[F]</a:t>
            </a:r>
          </a:p>
        </p:txBody>
      </p:sp>
    </p:spTree>
    <p:extLst>
      <p:ext uri="{BB962C8B-B14F-4D97-AF65-F5344CB8AC3E}">
        <p14:creationId xmlns:p14="http://schemas.microsoft.com/office/powerpoint/2010/main" val="3515540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F21EED64-FB7D-4933-BC72-FB24D638E8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Who is in MGS351?</a:t>
            </a:r>
          </a:p>
        </p:txBody>
      </p:sp>
      <p:pic>
        <p:nvPicPr>
          <p:cNvPr id="10243" name="Picture 6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6BDB2ADB-BB53-4458-9B18-045EA09B60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8653182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>
            <a:extLst>
              <a:ext uri="{FF2B5EF4-FFF2-40B4-BE49-F238E27FC236}">
                <a16:creationId xmlns:a16="http://schemas.microsoft.com/office/drawing/2014/main" id="{EADFEDB0-D83D-4018-B447-79B9F50614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IIF Expression</a:t>
            </a:r>
          </a:p>
        </p:txBody>
      </p:sp>
      <p:pic>
        <p:nvPicPr>
          <p:cNvPr id="83971" name="Picture 5" descr="Screenshot showing complex and deeply nested IIF expression.  Performance: IIf([MGS]![Grade]=&quot;A&quot;,&quot;Satisfactory&quot;,IIf([MGS]![Grade]=&quot;A-&quot;,&quot;Satisfactory&quot;,IIf([MGS]![Grade]=&quot;B+&quot;,&quot;Satisfactory&quot;,IIf([MGS]![Grade]=&quot;B&quot;,&quot;Satisfactory&quot;,IIf([MGS]![Grade]=&quot;B-&quot;,&quot;Satisfactory&quot;,IIf([MGS]![Grade]=&quot;C+&quot;,&quot;Satisfactory&quot;,IIf([MGS]![Grade]=&quot;C&quot;,&quot;Satisfactory&quot;,IIf([MGS]![Grade]=&quot;C-&quot;,&quot;Marginal&quot;,IIf([MGS]![Grade]=&quot;D&quot;,&quot;Marginal&quot;,&quot;Unsatisfactory&quot;)))))))))">
            <a:extLst>
              <a:ext uri="{FF2B5EF4-FFF2-40B4-BE49-F238E27FC236}">
                <a16:creationId xmlns:a16="http://schemas.microsoft.com/office/drawing/2014/main" id="{99F782F3-AF02-49D2-8BB9-CB1913AD90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721" y="1821426"/>
            <a:ext cx="8501439" cy="41885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508611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>
            <a:extLst>
              <a:ext uri="{FF2B5EF4-FFF2-40B4-BE49-F238E27FC236}">
                <a16:creationId xmlns:a16="http://schemas.microsoft.com/office/drawing/2014/main" id="{CFC1B413-838D-4FA3-B1A8-27724A22FA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IIF Expression (Better Way)</a:t>
            </a:r>
          </a:p>
        </p:txBody>
      </p:sp>
      <p:pic>
        <p:nvPicPr>
          <p:cNvPr id="86019" name="Picture 4" descr="Screenshot showing much simpler IIF expression.  Performance: IIf([MGS]![Grade]=&quot;F&quot;,&quot;Unsatisfactory&quot;,IIf([MGS]![Grade]=&quot;D&quot; Or [MGS]![Grade]=&quot;C-&quot;,&quot;Marginal&quot;,&quot;Satisfactory&quot;))">
            <a:extLst>
              <a:ext uri="{FF2B5EF4-FFF2-40B4-BE49-F238E27FC236}">
                <a16:creationId xmlns:a16="http://schemas.microsoft.com/office/drawing/2014/main" id="{B2C65220-0DEE-4D74-A1BA-FF14FF5AE6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61" y="1814052"/>
            <a:ext cx="8425317" cy="41442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36952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6" name="Picture 10" descr="Query by Example grid screenshot of update query containing MGS and Performance tables joined on StudentName field.  The Performance field is included in the Query by Example grid.">
            <a:extLst>
              <a:ext uri="{FF2B5EF4-FFF2-40B4-BE49-F238E27FC236}">
                <a16:creationId xmlns:a16="http://schemas.microsoft.com/office/drawing/2014/main" id="{7A7B8E52-7B06-47F8-BF4B-5E0803ADD5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76400"/>
            <a:ext cx="4432300" cy="367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8067" name="Rectangle 2">
            <a:extLst>
              <a:ext uri="{FF2B5EF4-FFF2-40B4-BE49-F238E27FC236}">
                <a16:creationId xmlns:a16="http://schemas.microsoft.com/office/drawing/2014/main" id="{F2D1BD64-4305-476C-BBBE-692F4711DB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>
                <a:latin typeface="Arial" panose="020B0604020202020204" pitchFamily="34" charset="0"/>
              </a:rPr>
              <a:t>IIF Expression and Update Query</a:t>
            </a:r>
          </a:p>
        </p:txBody>
      </p:sp>
      <p:sp>
        <p:nvSpPr>
          <p:cNvPr id="88068" name="Text Box 5" descr="Callout box named &quot;Separate Query with IIF Expression (Performance)&quot; with arrow pointing to Performance table in query design.">
            <a:extLst>
              <a:ext uri="{FF2B5EF4-FFF2-40B4-BE49-F238E27FC236}">
                <a16:creationId xmlns:a16="http://schemas.microsoft.com/office/drawing/2014/main" id="{A951758F-BEDC-4DD6-B088-1E74C31692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1200" y="2286000"/>
            <a:ext cx="2971800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Separate Query with IIF Expression (Performance)</a:t>
            </a:r>
          </a:p>
        </p:txBody>
      </p:sp>
      <p:sp>
        <p:nvSpPr>
          <p:cNvPr id="88069" name="AutoShape 6">
            <a:extLst>
              <a:ext uri="{FF2B5EF4-FFF2-40B4-BE49-F238E27FC236}">
                <a16:creationId xmlns:a16="http://schemas.microsoft.com/office/drawing/2014/main" id="{99ADF26A-7034-4225-AA08-834F1DBFE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2828925"/>
            <a:ext cx="976313" cy="209550"/>
          </a:xfrm>
          <a:prstGeom prst="leftArrow">
            <a:avLst>
              <a:gd name="adj1" fmla="val 50000"/>
              <a:gd name="adj2" fmla="val 11647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8070" name="Text Box 7" descr="Callout box named &quot;[TableName].[Fieldname] is the syntax used to refer to fields in other tables or queries&quot; with arrow pointing to &quot;Update To&quot; row of Performance field in the query by example grid.">
            <a:extLst>
              <a:ext uri="{FF2B5EF4-FFF2-40B4-BE49-F238E27FC236}">
                <a16:creationId xmlns:a16="http://schemas.microsoft.com/office/drawing/2014/main" id="{B8F76DCD-59CE-479B-A5D7-54BB205818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5334000"/>
            <a:ext cx="63817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 dirty="0">
                <a:latin typeface="Arial" panose="020B0604020202020204" pitchFamily="34" charset="0"/>
              </a:rPr>
              <a:t>[</a:t>
            </a:r>
            <a:r>
              <a:rPr lang="en-US" altLang="en-US" sz="2400" dirty="0" err="1">
                <a:latin typeface="Arial" panose="020B0604020202020204" pitchFamily="34" charset="0"/>
              </a:rPr>
              <a:t>TableName</a:t>
            </a:r>
            <a:r>
              <a:rPr lang="en-US" altLang="en-US" sz="2400" dirty="0">
                <a:latin typeface="Arial" panose="020B0604020202020204" pitchFamily="34" charset="0"/>
              </a:rPr>
              <a:t>].[Fieldname] is the syntax used to refer to fields in other tables or queries</a:t>
            </a:r>
          </a:p>
        </p:txBody>
      </p:sp>
      <p:sp>
        <p:nvSpPr>
          <p:cNvPr id="88071" name="AutoShape 8">
            <a:extLst>
              <a:ext uri="{FF2B5EF4-FFF2-40B4-BE49-F238E27FC236}">
                <a16:creationId xmlns:a16="http://schemas.microsoft.com/office/drawing/2014/main" id="{45C9CA79-0242-4565-B5CC-1AF5F7A97C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1950243" y="4726782"/>
            <a:ext cx="976313" cy="209550"/>
          </a:xfrm>
          <a:prstGeom prst="leftArrow">
            <a:avLst>
              <a:gd name="adj1" fmla="val 50000"/>
              <a:gd name="adj2" fmla="val 11647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  <p:sp>
        <p:nvSpPr>
          <p:cNvPr id="88072" name="AutoShape 9">
            <a:extLst>
              <a:ext uri="{FF2B5EF4-FFF2-40B4-BE49-F238E27FC236}">
                <a16:creationId xmlns:a16="http://schemas.microsoft.com/office/drawing/2014/main" id="{9CE2B895-62F8-45E4-87BB-0F7193B732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102768" y="4726782"/>
            <a:ext cx="976313" cy="209550"/>
          </a:xfrm>
          <a:prstGeom prst="leftArrow">
            <a:avLst>
              <a:gd name="adj1" fmla="val 50000"/>
              <a:gd name="adj2" fmla="val 116477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/>
          </a:p>
        </p:txBody>
      </p:sp>
    </p:spTree>
    <p:extLst>
      <p:ext uri="{BB962C8B-B14F-4D97-AF65-F5344CB8AC3E}">
        <p14:creationId xmlns:p14="http://schemas.microsoft.com/office/powerpoint/2010/main" val="7722206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EBA6C572-F49B-4B36-8FFA-4C32EF340E7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Form Based Criteria – Powerful and User Friendly!</a:t>
            </a:r>
          </a:p>
        </p:txBody>
      </p:sp>
      <p:pic>
        <p:nvPicPr>
          <p:cNvPr id="90115" name="Picture 3" descr="In the foreground is a screenshot of the Form Based Query Criteria form with a Grade combo box and a Run Query command button.  In the background is a Query by Example grid screenshot of a query containing Person Num, Major 1 and Grade fields.    The Grade field includes criteria which refers to a combo box on the &quot;Form Based Query Criteria&quot; form.  [Forms]![Form Based Query Criteria]![Combo0]">
            <a:extLst>
              <a:ext uri="{FF2B5EF4-FFF2-40B4-BE49-F238E27FC236}">
                <a16:creationId xmlns:a16="http://schemas.microsoft.com/office/drawing/2014/main" id="{224D284D-4828-4C74-8E6B-7E66785C5E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646238"/>
            <a:ext cx="6858000" cy="504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90116" name="Curved Connector 4">
            <a:extLst>
              <a:ext uri="{FF2B5EF4-FFF2-40B4-BE49-F238E27FC236}">
                <a16:creationId xmlns:a16="http://schemas.microsoft.com/office/drawing/2014/main" id="{93A8AE44-798F-4B17-8BC0-ECE3CE89A1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4914900" y="4076700"/>
            <a:ext cx="3200400" cy="76200"/>
          </a:xfrm>
          <a:prstGeom prst="curvedConnector3">
            <a:avLst>
              <a:gd name="adj1" fmla="val 50000"/>
            </a:avLst>
          </a:prstGeom>
          <a:noFill/>
          <a:ln w="38100" algn="ctr">
            <a:solidFill>
              <a:schemeClr val="tx1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79761085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>
            <a:extLst>
              <a:ext uri="{FF2B5EF4-FFF2-40B4-BE49-F238E27FC236}">
                <a16:creationId xmlns:a16="http://schemas.microsoft.com/office/drawing/2014/main" id="{35618DD2-19B2-460E-AD8C-2DC3AAC7DB6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Form Based Criteria – Powerful and User Friendly!</a:t>
            </a:r>
          </a:p>
        </p:txBody>
      </p:sp>
      <p:pic>
        <p:nvPicPr>
          <p:cNvPr id="92163" name="Picture 3" descr="Screenshot of Expression Builder window with the following expression.&#10;[Forms]![Form Based Query Criteria]![Combo0]">
            <a:extLst>
              <a:ext uri="{FF2B5EF4-FFF2-40B4-BE49-F238E27FC236}">
                <a16:creationId xmlns:a16="http://schemas.microsoft.com/office/drawing/2014/main" id="{98C83C54-B2FC-4B78-B893-A60BF8A0838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4925" y="1828800"/>
            <a:ext cx="6619875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164" name="Text Box 4">
            <a:extLst>
              <a:ext uri="{FF2B5EF4-FFF2-40B4-BE49-F238E27FC236}">
                <a16:creationId xmlns:a16="http://schemas.microsoft.com/office/drawing/2014/main" id="{6C6E71F4-4599-4BAF-9150-2DFA201E8A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715000"/>
            <a:ext cx="74676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35000"/>
              <a:buFont typeface="Monotype Sorts" pitchFamily="2" charset="2"/>
              <a:buChar char="m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bg2"/>
              </a:buClr>
              <a:buSzPct val="7500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400">
                <a:latin typeface="Arial" panose="020B0604020202020204" pitchFamily="34" charset="0"/>
              </a:rPr>
              <a:t>Make sure to save the form first so that the control names show up in the expression builder.</a:t>
            </a:r>
          </a:p>
        </p:txBody>
      </p:sp>
    </p:spTree>
    <p:extLst>
      <p:ext uri="{BB962C8B-B14F-4D97-AF65-F5344CB8AC3E}">
        <p14:creationId xmlns:p14="http://schemas.microsoft.com/office/powerpoint/2010/main" val="6295419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F161F093-EC11-4D9A-9D7D-7E6EDD4F19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17B7D68E-7747-4A2C-9CD2-65CACA85FF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14948"/>
            <a:ext cx="8534400" cy="4252452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The most common type of query is called a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a. </a:t>
            </a:r>
            <a:r>
              <a:rPr lang="en-US" altLang="en-US" sz="4000" dirty="0" err="1">
                <a:latin typeface="Arial" panose="020B0604020202020204" pitchFamily="34" charset="0"/>
              </a:rPr>
              <a:t>Dynaset</a:t>
            </a:r>
            <a:r>
              <a:rPr lang="en-US" altLang="en-US" sz="4000" dirty="0">
                <a:latin typeface="Arial" panose="020B0604020202020204" pitchFamily="34" charset="0"/>
              </a:rPr>
              <a:t> query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b. </a:t>
            </a:r>
            <a:r>
              <a:rPr lang="en-US" altLang="en-US" sz="4000" dirty="0">
                <a:latin typeface="Arial" panose="020B0604020202020204" pitchFamily="34" charset="0"/>
              </a:rPr>
              <a:t>Select query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c. </a:t>
            </a:r>
            <a:r>
              <a:rPr lang="en-US" altLang="en-US" sz="4000" dirty="0">
                <a:latin typeface="Arial" panose="020B0604020202020204" pitchFamily="34" charset="0"/>
              </a:rPr>
              <a:t>Query by Example query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d. Relational query</a:t>
            </a:r>
            <a:endParaRPr lang="en-US" altLang="en-US" sz="2800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408109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>
            <a:extLst>
              <a:ext uri="{FF2B5EF4-FFF2-40B4-BE49-F238E27FC236}">
                <a16:creationId xmlns:a16="http://schemas.microsoft.com/office/drawing/2014/main" id="{CE8DCCE4-5520-4BE3-B954-A2C68A4B60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5423BE2-42D1-4907-BD84-3B5E6BFCC61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22323"/>
            <a:ext cx="8382000" cy="4245077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Which of the following criteria will return the record Anderson?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a. Like “Ander?”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b. Like “Ander*”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c. Both a and b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d. Neither a nor b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025625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>
            <a:extLst>
              <a:ext uri="{FF2B5EF4-FFF2-40B4-BE49-F238E27FC236}">
                <a16:creationId xmlns:a16="http://schemas.microsoft.com/office/drawing/2014/main" id="{E20F4FC9-F534-4FC7-B965-D2E4BC6C2C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21417490-5D0E-4513-881E-5D0E769387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82000" cy="4267200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Which function can be used instead of the OR criteria?</a:t>
            </a: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a. Between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b. In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c. Not Null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d. IIF</a:t>
            </a:r>
            <a:endParaRPr lang="en-US" altLang="en-US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270818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6EE8880E-6E45-4B5B-97F0-031B3A4365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2AFCC95-E6D8-4E17-91E0-8373D1A171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644445"/>
            <a:ext cx="8382000" cy="4222955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All are valid functions for grouped queries except</a:t>
            </a:r>
          </a:p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a. Sum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b. Count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  <a:cs typeface="Times New Roman" panose="02020603050405020304" pitchFamily="18" charset="0"/>
              </a:rPr>
              <a:t>c. NPV</a:t>
            </a:r>
            <a:endParaRPr lang="en-US" altLang="en-US" sz="4000" dirty="0"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d. Min</a:t>
            </a:r>
          </a:p>
        </p:txBody>
      </p:sp>
    </p:spTree>
    <p:extLst>
      <p:ext uri="{BB962C8B-B14F-4D97-AF65-F5344CB8AC3E}">
        <p14:creationId xmlns:p14="http://schemas.microsoft.com/office/powerpoint/2010/main" val="31718030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9F4F1EC8-FCDB-4356-8C2B-1637266119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6A487887-E9DB-46FD-9C17-0B69339F724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534400" cy="4114800"/>
          </a:xfrm>
        </p:spPr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If your balance is 10,000, what is the result of this expression?</a:t>
            </a:r>
            <a:br>
              <a:rPr lang="en-US" altLang="en-US" sz="4000" dirty="0">
                <a:latin typeface="Arial" panose="020B0604020202020204" pitchFamily="34" charset="0"/>
              </a:rPr>
            </a:br>
            <a:endParaRPr lang="en-US" altLang="en-US" sz="4000" dirty="0">
              <a:latin typeface="Arial" panose="020B0604020202020204" pitchFamily="34" charset="0"/>
            </a:endParaRPr>
          </a:p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 dirty="0">
                <a:latin typeface="Arial" panose="020B0604020202020204" pitchFamily="34" charset="0"/>
              </a:rPr>
              <a:t>IIF(Balance &gt;= 10000, .035, .0275)</a:t>
            </a:r>
          </a:p>
        </p:txBody>
      </p:sp>
    </p:spTree>
    <p:extLst>
      <p:ext uri="{BB962C8B-B14F-4D97-AF65-F5344CB8AC3E}">
        <p14:creationId xmlns:p14="http://schemas.microsoft.com/office/powerpoint/2010/main" val="2335772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6FA50A64-E4D8-44B8-B5C8-9A80CC2C86A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Who is in MGS351 sorted by person number?</a:t>
            </a:r>
          </a:p>
        </p:txBody>
      </p:sp>
      <p:pic>
        <p:nvPicPr>
          <p:cNvPr id="12291" name="Picture 5" descr="Query by Example grid screenshot of Student Name, Class and Person Num fields.">
            <a:extLst>
              <a:ext uri="{FF2B5EF4-FFF2-40B4-BE49-F238E27FC236}">
                <a16:creationId xmlns:a16="http://schemas.microsoft.com/office/drawing/2014/main" id="{57ADDC46-0C27-4E60-8283-75582331A5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78025"/>
            <a:ext cx="6838950" cy="381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41366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>
            <a:extLst>
              <a:ext uri="{FF2B5EF4-FFF2-40B4-BE49-F238E27FC236}">
                <a16:creationId xmlns:a16="http://schemas.microsoft.com/office/drawing/2014/main" id="{B1D0F376-FB76-46E2-BFCB-C42681732B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Quick Review</a:t>
            </a:r>
            <a:endParaRPr lang="en-US" altLang="en-US"/>
          </a:p>
        </p:txBody>
      </p:sp>
      <p:sp>
        <p:nvSpPr>
          <p:cNvPr id="104451" name="Rectangle 3">
            <a:extLst>
              <a:ext uri="{FF2B5EF4-FFF2-40B4-BE49-F238E27FC236}">
                <a16:creationId xmlns:a16="http://schemas.microsoft.com/office/drawing/2014/main" id="{5FC58CD7-17CB-417D-BA83-63FC98D58B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>
                <a:latin typeface="Arial" panose="020B0604020202020204" pitchFamily="34" charset="0"/>
              </a:rPr>
              <a:t>True / False</a:t>
            </a:r>
          </a:p>
          <a:p>
            <a:pPr>
              <a:spcBef>
                <a:spcPts val="600"/>
              </a:spcBef>
              <a:buFont typeface="Monotype Sorts" pitchFamily="2" charset="2"/>
              <a:buNone/>
            </a:pPr>
            <a:r>
              <a:rPr lang="en-US" altLang="en-US" sz="4000">
                <a:latin typeface="Arial" panose="020B0604020202020204" pitchFamily="34" charset="0"/>
              </a:rPr>
              <a:t>You can modify the query results, but the changes will not be reflected in the underlying table.</a:t>
            </a:r>
            <a:endParaRPr lang="en-US" altLang="en-US" sz="3600">
              <a:latin typeface="Arial" panose="020B0604020202020204" pitchFamily="34" charset="0"/>
              <a:cs typeface="Times New Roman" panose="02020603050405020304" pitchFamily="18" charset="0"/>
              <a:sym typeface="Monotype Sort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216424626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A39AC821-C8E5-48E1-9427-81EDDBD8A0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Homework 3</a:t>
            </a:r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C88CE12B-40A5-45C1-ADAD-843A9D5B9D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Chapter 4 Guided Exercise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Chapter 5 Guided Exercise</a:t>
            </a:r>
          </a:p>
          <a:p>
            <a:pPr>
              <a:lnSpc>
                <a:spcPct val="110000"/>
              </a:lnSpc>
            </a:pPr>
            <a:r>
              <a:rPr lang="en-US" altLang="en-US" sz="4000" dirty="0">
                <a:latin typeface="Arial" panose="020B0604020202020204" pitchFamily="34" charset="0"/>
              </a:rPr>
              <a:t>Chapter 5 Applied Exercise</a:t>
            </a:r>
          </a:p>
        </p:txBody>
      </p:sp>
    </p:spTree>
    <p:extLst>
      <p:ext uri="{BB962C8B-B14F-4D97-AF65-F5344CB8AC3E}">
        <p14:creationId xmlns:p14="http://schemas.microsoft.com/office/powerpoint/2010/main" val="3733435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7E9FDB48-6F0F-43FE-874F-84AEC8459E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Arial" panose="020B0604020202020204" pitchFamily="34" charset="0"/>
              </a:rPr>
              <a:t>Who are Juniors in MGS351?</a:t>
            </a:r>
          </a:p>
        </p:txBody>
      </p:sp>
      <p:pic>
        <p:nvPicPr>
          <p:cNvPr id="14339" name="Picture 5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B75797FC-626D-4D91-BFA4-CC2C0CE428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6015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A4854E8E-9D50-4FA5-BD79-6C521DDE47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How many Seniors are in MGS351?</a:t>
            </a:r>
          </a:p>
        </p:txBody>
      </p:sp>
      <p:pic>
        <p:nvPicPr>
          <p:cNvPr id="16387" name="Picture 6" descr="Query by Example grid screenshot of Student Name, Class and Major 1 fields.">
            <a:extLst>
              <a:ext uri="{FF2B5EF4-FFF2-40B4-BE49-F238E27FC236}">
                <a16:creationId xmlns:a16="http://schemas.microsoft.com/office/drawing/2014/main" id="{743580D6-FD02-4A98-9D5E-65351E155C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835775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671871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46853734-FAFE-4CDB-A4C6-4268228DFF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How many Seniors are in MGS351? (Better way)</a:t>
            </a:r>
          </a:p>
        </p:txBody>
      </p:sp>
      <p:pic>
        <p:nvPicPr>
          <p:cNvPr id="18435" name="Picture 5" descr="Query by Example grid screenshot of Class and Person Num fields.  A Total row is included in the grid, which implies this is a grouped query.">
            <a:extLst>
              <a:ext uri="{FF2B5EF4-FFF2-40B4-BE49-F238E27FC236}">
                <a16:creationId xmlns:a16="http://schemas.microsoft.com/office/drawing/2014/main" id="{A19C58B6-9F4A-4131-A57B-15C21C012A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81200"/>
            <a:ext cx="493395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63376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92F7C7D2-EC72-4657-9CB5-6649B097E5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latin typeface="Arial" panose="020B0604020202020204" pitchFamily="34" charset="0"/>
              </a:rPr>
              <a:t>How many Fr, So, Jr and Sr students are in MGS351?</a:t>
            </a:r>
          </a:p>
        </p:txBody>
      </p:sp>
      <p:pic>
        <p:nvPicPr>
          <p:cNvPr id="20483" name="Picture 5" descr="Query by Example grid screenshot of Class and Person Num fields.  A Total row is included in the grid, which implies this is a grouped query.">
            <a:extLst>
              <a:ext uri="{FF2B5EF4-FFF2-40B4-BE49-F238E27FC236}">
                <a16:creationId xmlns:a16="http://schemas.microsoft.com/office/drawing/2014/main" id="{A8199969-BD10-4EDA-955C-90DB52935F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1981200"/>
            <a:ext cx="4933950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461085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Office\Templates\Blank Presentation.pot</Template>
  <TotalTime>0</TotalTime>
  <Words>1015</Words>
  <Application>Microsoft Office PowerPoint</Application>
  <PresentationFormat>On-screen Show (4:3)</PresentationFormat>
  <Paragraphs>187</Paragraphs>
  <Slides>51</Slides>
  <Notes>50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58" baseType="lpstr">
      <vt:lpstr>Arial</vt:lpstr>
      <vt:lpstr>Calibri</vt:lpstr>
      <vt:lpstr>Courier New</vt:lpstr>
      <vt:lpstr>Monotype Sorts</vt:lpstr>
      <vt:lpstr>Times New Roman</vt:lpstr>
      <vt:lpstr>Wingdings</vt:lpstr>
      <vt:lpstr>Blank Presentation</vt:lpstr>
      <vt:lpstr>Intro to MIS - MGS351</vt:lpstr>
      <vt:lpstr>Chapter Overview</vt:lpstr>
      <vt:lpstr>Queries</vt:lpstr>
      <vt:lpstr>Who is in MGS351?</vt:lpstr>
      <vt:lpstr>Who is in MGS351 sorted by person number?</vt:lpstr>
      <vt:lpstr>Who are Juniors in MGS351?</vt:lpstr>
      <vt:lpstr>How many Seniors are in MGS351?</vt:lpstr>
      <vt:lpstr>How many Seniors are in MGS351? (Better way)</vt:lpstr>
      <vt:lpstr>How many Fr, So, Jr and Sr students are in MGS351?</vt:lpstr>
      <vt:lpstr>Who has resigned the class?</vt:lpstr>
      <vt:lpstr>Who doesn’t have a grade yet?</vt:lpstr>
      <vt:lpstr>Who has a last name beginning with the letter M?</vt:lpstr>
      <vt:lpstr>Who has a first name beginning with the letter S?</vt:lpstr>
      <vt:lpstr>Who has a last name six characters long?</vt:lpstr>
      <vt:lpstr>Who has a GPA greater than 3.5?</vt:lpstr>
      <vt:lpstr>Who has a GPA between 3.2 and 3.5?</vt:lpstr>
      <vt:lpstr>Who is a Senior OR Accounting major?</vt:lpstr>
      <vt:lpstr>Who is a Senior AND Accounting major?</vt:lpstr>
      <vt:lpstr>Who is an Acct (MGA) or Mgmt (MG) major?</vt:lpstr>
      <vt:lpstr>Who is an Acct (MGA) or Mgmt (MG) major?</vt:lpstr>
      <vt:lpstr>Who is a Jr or Sr and a Mgmt (MG) major?</vt:lpstr>
      <vt:lpstr>Who is a Jr or Sr and a Mgmt (MG) major?</vt:lpstr>
      <vt:lpstr>Who is a Jr or Sr and a (MG) major with a grade of A or B?</vt:lpstr>
      <vt:lpstr>Who is a not a Freshman?</vt:lpstr>
      <vt:lpstr>Who is a Fr, So or Jr?</vt:lpstr>
      <vt:lpstr>Who is a Fr, So or Jr?</vt:lpstr>
      <vt:lpstr>PowerPoint Presentation</vt:lpstr>
      <vt:lpstr>Unmatched Queries</vt:lpstr>
      <vt:lpstr>Parameterized Queries</vt:lpstr>
      <vt:lpstr>What is the class and major for a specific person number?</vt:lpstr>
      <vt:lpstr>Concatenation</vt:lpstr>
      <vt:lpstr>Concatenation Example</vt:lpstr>
      <vt:lpstr>HW3 - Ch 5 Applied Step 4</vt:lpstr>
      <vt:lpstr>IIF Expression</vt:lpstr>
      <vt:lpstr>IIF Expression</vt:lpstr>
      <vt:lpstr>IIF Expression</vt:lpstr>
      <vt:lpstr>Update Queries</vt:lpstr>
      <vt:lpstr>Update Query Example</vt:lpstr>
      <vt:lpstr>IIF Expression and Update Query</vt:lpstr>
      <vt:lpstr>IIF Expression</vt:lpstr>
      <vt:lpstr>IIF Expression (Better Way)</vt:lpstr>
      <vt:lpstr>IIF Expression and Update Query</vt:lpstr>
      <vt:lpstr>Form Based Criteria – Powerful and User Friendly!</vt:lpstr>
      <vt:lpstr>Form Based Criteria – Powerful and User Friendly!</vt:lpstr>
      <vt:lpstr>Quick Review</vt:lpstr>
      <vt:lpstr>Quick Review</vt:lpstr>
      <vt:lpstr>Quick Review</vt:lpstr>
      <vt:lpstr>Quick Review</vt:lpstr>
      <vt:lpstr>Quick Review</vt:lpstr>
      <vt:lpstr>Quick Review</vt:lpstr>
      <vt:lpstr>Homework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2018-01-13T02:26:20Z</dcterms:created>
  <dcterms:modified xsi:type="dcterms:W3CDTF">2026-03-03T02:03:49Z</dcterms:modified>
</cp:coreProperties>
</file>