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7"/>
  </p:notesMasterIdLst>
  <p:handoutMasterIdLst>
    <p:handoutMasterId r:id="rId28"/>
  </p:handoutMasterIdLst>
  <p:sldIdLst>
    <p:sldId id="619" r:id="rId2"/>
    <p:sldId id="652" r:id="rId3"/>
    <p:sldId id="689" r:id="rId4"/>
    <p:sldId id="690" r:id="rId5"/>
    <p:sldId id="691" r:id="rId6"/>
    <p:sldId id="692" r:id="rId7"/>
    <p:sldId id="693" r:id="rId8"/>
    <p:sldId id="694" r:id="rId9"/>
    <p:sldId id="695" r:id="rId10"/>
    <p:sldId id="696" r:id="rId11"/>
    <p:sldId id="697" r:id="rId12"/>
    <p:sldId id="698" r:id="rId13"/>
    <p:sldId id="699" r:id="rId14"/>
    <p:sldId id="700" r:id="rId15"/>
    <p:sldId id="701" r:id="rId16"/>
    <p:sldId id="702" r:id="rId17"/>
    <p:sldId id="712" r:id="rId18"/>
    <p:sldId id="704" r:id="rId19"/>
    <p:sldId id="705" r:id="rId20"/>
    <p:sldId id="706" r:id="rId21"/>
    <p:sldId id="707" r:id="rId22"/>
    <p:sldId id="708" r:id="rId23"/>
    <p:sldId id="709" r:id="rId24"/>
    <p:sldId id="710" r:id="rId25"/>
    <p:sldId id="711" r:id="rId26"/>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008080"/>
    <a:srgbClr val="66CCFF"/>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260" autoAdjust="0"/>
  </p:normalViewPr>
  <p:slideViewPr>
    <p:cSldViewPr snapToGrid="0">
      <p:cViewPr varScale="1">
        <p:scale>
          <a:sx n="70" d="100"/>
          <a:sy n="70" d="100"/>
        </p:scale>
        <p:origin x="1974" y="72"/>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1CF79A0-486E-44ED-844F-7E2EF3BFC4AC}" type="slidenum">
              <a:rPr lang="en-US" altLang="en-US" sz="1200" smtClean="0"/>
              <a:pPr/>
              <a:t>10</a:t>
            </a:fld>
            <a:endParaRPr lang="en-US" altLang="en-US" sz="1200"/>
          </a:p>
        </p:txBody>
      </p:sp>
      <p:sp>
        <p:nvSpPr>
          <p:cNvPr id="23555" name="Rectangle 2"/>
          <p:cNvSpPr>
            <a:spLocks noGrp="1" noRot="1" noChangeAspect="1" noChangeArrowheads="1" noTextEdit="1"/>
          </p:cNvSpPr>
          <p:nvPr>
            <p:ph type="sldImg"/>
          </p:nvPr>
        </p:nvSpPr>
        <p:spPr>
          <a:ln/>
        </p:spPr>
      </p:sp>
      <p:sp>
        <p:nvSpPr>
          <p:cNvPr id="23556"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200588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3118A61-73FA-4FA9-A669-2EBFD8778A8B}" type="slidenum">
              <a:rPr lang="en-US" altLang="en-US" sz="1200" smtClean="0"/>
              <a:pPr/>
              <a:t>11</a:t>
            </a:fld>
            <a:endParaRPr lang="en-US" altLang="en-US" sz="1200"/>
          </a:p>
        </p:txBody>
      </p:sp>
      <p:sp>
        <p:nvSpPr>
          <p:cNvPr id="25603" name="Rectangle 2"/>
          <p:cNvSpPr>
            <a:spLocks noGrp="1" noRot="1" noChangeAspect="1" noChangeArrowheads="1" noTextEdit="1"/>
          </p:cNvSpPr>
          <p:nvPr>
            <p:ph type="sldImg"/>
          </p:nvPr>
        </p:nvSpPr>
        <p:spPr>
          <a:ln/>
        </p:spPr>
      </p:sp>
      <p:sp>
        <p:nvSpPr>
          <p:cNvPr id="25604"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52583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CDC16C3-2796-4AD2-90D0-E761FB554359}" type="slidenum">
              <a:rPr lang="en-US" altLang="en-US" sz="1200" smtClean="0"/>
              <a:pPr/>
              <a:t>12</a:t>
            </a:fld>
            <a:endParaRPr lang="en-US" altLang="en-US" sz="1200"/>
          </a:p>
        </p:txBody>
      </p:sp>
      <p:sp>
        <p:nvSpPr>
          <p:cNvPr id="27651" name="Rectangle 2"/>
          <p:cNvSpPr>
            <a:spLocks noGrp="1" noRot="1" noChangeAspect="1" noChangeArrowheads="1" noTextEdit="1"/>
          </p:cNvSpPr>
          <p:nvPr>
            <p:ph type="sldImg"/>
          </p:nvPr>
        </p:nvSpPr>
        <p:spPr>
          <a:ln/>
        </p:spPr>
      </p:sp>
      <p:sp>
        <p:nvSpPr>
          <p:cNvPr id="27652"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174911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74D625D-5F88-4113-8665-03EF0F03ED8F}" type="slidenum">
              <a:rPr lang="en-US" altLang="en-US" sz="1200" smtClean="0"/>
              <a:pPr/>
              <a:t>13</a:t>
            </a:fld>
            <a:endParaRPr lang="en-US" altLang="en-US" sz="1200"/>
          </a:p>
        </p:txBody>
      </p:sp>
      <p:sp>
        <p:nvSpPr>
          <p:cNvPr id="29699" name="Rectangle 2"/>
          <p:cNvSpPr>
            <a:spLocks noGrp="1" noRot="1" noChangeAspect="1" noChangeArrowheads="1" noTextEdit="1"/>
          </p:cNvSpPr>
          <p:nvPr>
            <p:ph type="sldImg"/>
          </p:nvPr>
        </p:nvSpPr>
        <p:spPr>
          <a:ln/>
        </p:spPr>
      </p:sp>
      <p:sp>
        <p:nvSpPr>
          <p:cNvPr id="29700"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13297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B1BDD7F-324E-4013-A3B8-730730AB1BCE}" type="slidenum">
              <a:rPr lang="en-US" altLang="en-US" sz="1200" smtClean="0"/>
              <a:pPr/>
              <a:t>14</a:t>
            </a:fld>
            <a:endParaRPr lang="en-US" altLang="en-US" sz="1200"/>
          </a:p>
        </p:txBody>
      </p:sp>
      <p:sp>
        <p:nvSpPr>
          <p:cNvPr id="31747" name="Rectangle 2"/>
          <p:cNvSpPr>
            <a:spLocks noGrp="1" noRot="1" noChangeAspect="1" noChangeArrowheads="1" noTextEdit="1"/>
          </p:cNvSpPr>
          <p:nvPr>
            <p:ph type="sldImg"/>
          </p:nvPr>
        </p:nvSpPr>
        <p:spPr>
          <a:ln/>
        </p:spPr>
      </p:sp>
      <p:sp>
        <p:nvSpPr>
          <p:cNvPr id="31748"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1181442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8BD2B32-47A8-4335-9816-A8DF04FD19B6}" type="slidenum">
              <a:rPr lang="en-US" altLang="en-US" sz="1200" smtClean="0"/>
              <a:pPr/>
              <a:t>15</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647084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6866EAE-6EFD-4A2D-A431-E4239B4C8DB4}" type="slidenum">
              <a:rPr lang="en-US" altLang="en-US" sz="1200" smtClean="0"/>
              <a:pPr/>
              <a:t>16</a:t>
            </a:fld>
            <a:endParaRPr lang="en-US" altLang="en-US" sz="1200"/>
          </a:p>
        </p:txBody>
      </p:sp>
      <p:sp>
        <p:nvSpPr>
          <p:cNvPr id="35843" name="Rectangle 1026"/>
          <p:cNvSpPr>
            <a:spLocks noGrp="1" noRot="1" noChangeAspect="1" noChangeArrowheads="1" noTextEdit="1"/>
          </p:cNvSpPr>
          <p:nvPr>
            <p:ph type="sldImg"/>
          </p:nvPr>
        </p:nvSpPr>
        <p:spPr>
          <a:ln/>
        </p:spPr>
      </p:sp>
      <p:sp>
        <p:nvSpPr>
          <p:cNvPr id="35844"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215708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17</a:t>
            </a:fld>
            <a:endParaRPr lang="en-US">
              <a:latin typeface="Arial" pitchFamily="34" charset="0"/>
            </a:endParaRPr>
          </a:p>
        </p:txBody>
      </p:sp>
    </p:spTree>
    <p:extLst>
      <p:ext uri="{BB962C8B-B14F-4D97-AF65-F5344CB8AC3E}">
        <p14:creationId xmlns:p14="http://schemas.microsoft.com/office/powerpoint/2010/main" val="2025357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06BFA2E-6AD7-4DF8-8EB0-0E0FB281A715}" type="slidenum">
              <a:rPr lang="en-US" altLang="en-US" sz="1200" smtClean="0"/>
              <a:pPr/>
              <a:t>18</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320559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198C01A-9D62-4F51-BCF6-3B22815994B5}" type="slidenum">
              <a:rPr lang="en-US" altLang="en-US" sz="1200" smtClean="0"/>
              <a:pPr/>
              <a:t>19</a:t>
            </a:fld>
            <a:endParaRPr lang="en-US" altLang="en-US" sz="1200"/>
          </a:p>
        </p:txBody>
      </p:sp>
      <p:sp>
        <p:nvSpPr>
          <p:cNvPr id="41987"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780767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38930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09B115C-7934-4CA6-BD80-80AC185A56B2}" type="slidenum">
              <a:rPr lang="en-US" altLang="en-US" sz="1200" smtClean="0"/>
              <a:pPr/>
              <a:t>20</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324184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9E1BB05-6C35-480D-A822-D6FA600E7743}" type="slidenum">
              <a:rPr lang="en-US" altLang="en-US" sz="1200" smtClean="0"/>
              <a:pPr/>
              <a:t>21</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792790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7B123FF-8E37-415F-AE30-1EEE4914A708}" type="slidenum">
              <a:rPr lang="en-US" altLang="en-US" sz="1200" smtClean="0"/>
              <a:pPr/>
              <a:t>22</a:t>
            </a:fld>
            <a:endParaRPr lang="en-US" altLang="en-US" sz="1200"/>
          </a:p>
        </p:txBody>
      </p:sp>
      <p:sp>
        <p:nvSpPr>
          <p:cNvPr id="48131" name="Rectangle 1026"/>
          <p:cNvSpPr>
            <a:spLocks noGrp="1" noRot="1" noChangeAspect="1" noChangeArrowheads="1" noTextEdit="1"/>
          </p:cNvSpPr>
          <p:nvPr>
            <p:ph type="sldImg"/>
          </p:nvPr>
        </p:nvSpPr>
        <p:spPr>
          <a:ln/>
        </p:spPr>
      </p:sp>
      <p:sp>
        <p:nvSpPr>
          <p:cNvPr id="4813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230609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523542F-67E4-4AEF-BED7-14AD0C84E01A}" type="slidenum">
              <a:rPr lang="en-US" altLang="en-US" sz="1200" smtClean="0"/>
              <a:pPr/>
              <a:t>23</a:t>
            </a:fld>
            <a:endParaRPr lang="en-US" altLang="en-US" sz="1200"/>
          </a:p>
        </p:txBody>
      </p:sp>
      <p:sp>
        <p:nvSpPr>
          <p:cNvPr id="50179" name="Rectangle 1026"/>
          <p:cNvSpPr>
            <a:spLocks noGrp="1" noRot="1" noChangeAspect="1" noChangeArrowheads="1" noTextEdit="1"/>
          </p:cNvSpPr>
          <p:nvPr>
            <p:ph type="sldImg"/>
          </p:nvPr>
        </p:nvSpPr>
        <p:spPr>
          <a:ln/>
        </p:spPr>
      </p:sp>
      <p:sp>
        <p:nvSpPr>
          <p:cNvPr id="5018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816664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DED2CA5-1D08-4716-ACAA-830474F4F338}" type="slidenum">
              <a:rPr lang="en-US" altLang="en-US" sz="1200" smtClean="0"/>
              <a:pPr/>
              <a:t>24</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840887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2E47A63-131D-481F-8180-D5A35FDABD3E}" type="slidenum">
              <a:rPr lang="en-US" altLang="en-US" sz="1200" smtClean="0"/>
              <a:pPr/>
              <a:t>25</a:t>
            </a:fld>
            <a:endParaRPr lang="en-US" altLang="en-US" sz="1200"/>
          </a:p>
        </p:txBody>
      </p:sp>
      <p:sp>
        <p:nvSpPr>
          <p:cNvPr id="54275" name="Rectangle 2"/>
          <p:cNvSpPr>
            <a:spLocks noGrp="1" noRot="1" noChangeAspect="1" noChangeArrowheads="1" noTextEdit="1"/>
          </p:cNvSpPr>
          <p:nvPr>
            <p:ph type="sldImg"/>
          </p:nvPr>
        </p:nvSpPr>
        <p:spPr>
          <a:solidFill>
            <a:srgbClr val="FFFFFF"/>
          </a:solidFill>
          <a:ln/>
        </p:spPr>
      </p:sp>
      <p:sp>
        <p:nvSpPr>
          <p:cNvPr id="54276"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943106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0007959-8020-4545-8500-370D8D02EBF4}" type="slidenum">
              <a:rPr lang="en-US" altLang="en-US" sz="1200" smtClean="0"/>
              <a:pPr/>
              <a:t>3</a:t>
            </a:fld>
            <a:endParaRPr lang="en-US" altLang="en-US" sz="120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40258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E194244-DF50-479C-BA32-8F2AAD1CDFF8}" type="slidenum">
              <a:rPr lang="en-US" altLang="en-US" sz="1200" smtClean="0"/>
              <a:pPr/>
              <a:t>4</a:t>
            </a:fld>
            <a:endParaRPr lang="en-US" altLang="en-US" sz="1200"/>
          </a:p>
        </p:txBody>
      </p:sp>
      <p:sp>
        <p:nvSpPr>
          <p:cNvPr id="11267" name="Rectangle 2"/>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9A40B830-A8C3-49BE-A938-39F1E1DC07A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30552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1FAF5F1-5053-44B0-884D-3F3467848F89}" type="slidenum">
              <a:rPr lang="en-US" altLang="en-US" sz="1200" smtClean="0"/>
              <a:pPr/>
              <a:t>5</a:t>
            </a:fld>
            <a:endParaRPr lang="en-US" altLang="en-US" sz="1200"/>
          </a:p>
        </p:txBody>
      </p:sp>
      <p:sp>
        <p:nvSpPr>
          <p:cNvPr id="13315" name="Rectangle 2"/>
          <p:cNvSpPr>
            <a:spLocks noGrp="1" noRot="1" noChangeAspect="1" noChangeArrowheads="1" noTextEdit="1"/>
          </p:cNvSpPr>
          <p:nvPr>
            <p:ph type="sldImg"/>
          </p:nvPr>
        </p:nvSpPr>
        <p:spPr>
          <a:ln/>
        </p:spPr>
      </p:sp>
      <p:sp>
        <p:nvSpPr>
          <p:cNvPr id="13316"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490745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67782AA-0232-42C2-B09A-1B66A57B4287}" type="slidenum">
              <a:rPr lang="en-US" altLang="en-US" sz="1200" smtClean="0"/>
              <a:pPr/>
              <a:t>6</a:t>
            </a:fld>
            <a:endParaRPr lang="en-US" altLang="en-US" sz="1200"/>
          </a:p>
        </p:txBody>
      </p:sp>
      <p:sp>
        <p:nvSpPr>
          <p:cNvPr id="15363"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123295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5B3232C-40D9-45F9-9E6B-6D13FD448E55}" type="slidenum">
              <a:rPr lang="en-US" altLang="en-US" sz="1200" smtClean="0"/>
              <a:pPr/>
              <a:t>7</a:t>
            </a:fld>
            <a:endParaRPr lang="en-US" altLang="en-US" sz="1200"/>
          </a:p>
        </p:txBody>
      </p:sp>
      <p:sp>
        <p:nvSpPr>
          <p:cNvPr id="17411" name="Rectangle 2"/>
          <p:cNvSpPr>
            <a:spLocks noGrp="1" noRot="1" noChangeAspect="1" noChangeArrowheads="1" noTextEdit="1"/>
          </p:cNvSpPr>
          <p:nvPr>
            <p:ph type="sldImg"/>
          </p:nvPr>
        </p:nvSpPr>
        <p:spPr>
          <a:ln/>
        </p:spPr>
      </p:sp>
      <p:sp>
        <p:nvSpPr>
          <p:cNvPr id="17412"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378582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8D25411-4F38-4ABA-BDE4-8FB010B177DC}" type="slidenum">
              <a:rPr lang="en-US" altLang="en-US" sz="1200" smtClean="0"/>
              <a:pPr/>
              <a:t>8</a:t>
            </a:fld>
            <a:endParaRPr lang="en-US" altLang="en-US" sz="1200"/>
          </a:p>
        </p:txBody>
      </p:sp>
      <p:sp>
        <p:nvSpPr>
          <p:cNvPr id="19459"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404532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403073F-BA66-4612-A4FF-25FB2A502CEA}" type="slidenum">
              <a:rPr lang="en-US" altLang="en-US" sz="1200" smtClean="0"/>
              <a:pPr/>
              <a:t>9</a:t>
            </a:fld>
            <a:endParaRPr lang="en-US" altLang="en-US" sz="1200"/>
          </a:p>
        </p:txBody>
      </p:sp>
      <p:sp>
        <p:nvSpPr>
          <p:cNvPr id="21507"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027711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Simplify Data Entry with Forms</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3</a:t>
            </a:r>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1" name="Picture 4" descr="Screenshot of MS Access Employement Candidates form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Directional arrows point out Labels such as the Employment Candidates form title and the Interview Rating label.  The current time and Interview Rating textboxes are noted as Textboxes.  The Offer Letter Sent? checkbox i noted as a textbox.  The State combo box control is noted as a Combo Box (also know as a dropdown list).  The Add Record command button is noted as a Command Butto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3513" y="1371600"/>
            <a:ext cx="888365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AutoShape 6">
            <a:extLst>
              <a:ext uri="{C183D7F6-B498-43B3-948B-1728B52AA6E4}">
                <adec:decorative xmlns:adec="http://schemas.microsoft.com/office/drawing/2017/decorative" val="1"/>
              </a:ext>
            </a:extLst>
          </p:cNvPr>
          <p:cNvSpPr>
            <a:spLocks noChangeArrowheads="1"/>
          </p:cNvSpPr>
          <p:nvPr/>
        </p:nvSpPr>
        <p:spPr bwMode="auto">
          <a:xfrm rot="-3082279">
            <a:off x="6592094" y="1480344"/>
            <a:ext cx="1258887" cy="200025"/>
          </a:xfrm>
          <a:prstGeom prst="leftArrow">
            <a:avLst>
              <a:gd name="adj1" fmla="val 50000"/>
              <a:gd name="adj2" fmla="val 117219"/>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33" name="AutoShape 6">
            <a:extLst>
              <a:ext uri="{C183D7F6-B498-43B3-948B-1728B52AA6E4}">
                <adec:decorative xmlns:adec="http://schemas.microsoft.com/office/drawing/2017/decorative" val="1"/>
              </a:ext>
            </a:extLst>
          </p:cNvPr>
          <p:cNvSpPr>
            <a:spLocks noChangeArrowheads="1"/>
          </p:cNvSpPr>
          <p:nvPr/>
        </p:nvSpPr>
        <p:spPr bwMode="auto">
          <a:xfrm rot="-3082279">
            <a:off x="3171826" y="1077912"/>
            <a:ext cx="914400" cy="200025"/>
          </a:xfrm>
          <a:prstGeom prst="leftArrow">
            <a:avLst>
              <a:gd name="adj1" fmla="val 50000"/>
              <a:gd name="adj2" fmla="val 117228"/>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34" name="AutoShape 6">
            <a:extLst>
              <a:ext uri="{C183D7F6-B498-43B3-948B-1728B52AA6E4}">
                <adec:decorative xmlns:adec="http://schemas.microsoft.com/office/drawing/2017/decorative" val="1"/>
              </a:ext>
            </a:extLst>
          </p:cNvPr>
          <p:cNvSpPr>
            <a:spLocks noChangeArrowheads="1"/>
          </p:cNvSpPr>
          <p:nvPr/>
        </p:nvSpPr>
        <p:spPr bwMode="auto">
          <a:xfrm rot="-7778812">
            <a:off x="2571750" y="4292600"/>
            <a:ext cx="950913" cy="195263"/>
          </a:xfrm>
          <a:prstGeom prst="leftArrow">
            <a:avLst>
              <a:gd name="adj1" fmla="val 50000"/>
              <a:gd name="adj2" fmla="val 117081"/>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35" name="TextBox 8" descr="Combo box callout connected to one arrow pointing to State combo box (dropdown list)."/>
          <p:cNvSpPr txBox="1">
            <a:spLocks noChangeArrowheads="1"/>
          </p:cNvSpPr>
          <p:nvPr/>
        </p:nvSpPr>
        <p:spPr bwMode="auto">
          <a:xfrm>
            <a:off x="1981200" y="3805238"/>
            <a:ext cx="1905000" cy="461962"/>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Combo Box</a:t>
            </a:r>
          </a:p>
        </p:txBody>
      </p:sp>
      <p:sp>
        <p:nvSpPr>
          <p:cNvPr id="22536" name="AutoShape 6">
            <a:extLst>
              <a:ext uri="{C183D7F6-B498-43B3-948B-1728B52AA6E4}">
                <adec:decorative xmlns:adec="http://schemas.microsoft.com/office/drawing/2017/decorative" val="1"/>
              </a:ext>
            </a:extLst>
          </p:cNvPr>
          <p:cNvSpPr>
            <a:spLocks noChangeArrowheads="1"/>
          </p:cNvSpPr>
          <p:nvPr/>
        </p:nvSpPr>
        <p:spPr bwMode="auto">
          <a:xfrm rot="-7778812">
            <a:off x="742951" y="5722937"/>
            <a:ext cx="950912" cy="195263"/>
          </a:xfrm>
          <a:prstGeom prst="leftArrow">
            <a:avLst>
              <a:gd name="adj1" fmla="val 50000"/>
              <a:gd name="adj2" fmla="val 117081"/>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37" name="TextBox 10" descr="Command Button callout connected to one arrow pointing to Add Record command button."/>
          <p:cNvSpPr txBox="1">
            <a:spLocks noChangeArrowheads="1"/>
          </p:cNvSpPr>
          <p:nvPr/>
        </p:nvSpPr>
        <p:spPr bwMode="auto">
          <a:xfrm>
            <a:off x="152400" y="4926013"/>
            <a:ext cx="1905000" cy="830262"/>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Command Button</a:t>
            </a:r>
          </a:p>
        </p:txBody>
      </p:sp>
      <p:sp>
        <p:nvSpPr>
          <p:cNvPr id="22538" name="AutoShape 6">
            <a:extLst>
              <a:ext uri="{C183D7F6-B498-43B3-948B-1728B52AA6E4}">
                <adec:decorative xmlns:adec="http://schemas.microsoft.com/office/drawing/2017/decorative" val="1"/>
              </a:ext>
            </a:extLst>
          </p:cNvPr>
          <p:cNvSpPr>
            <a:spLocks noChangeArrowheads="1"/>
          </p:cNvSpPr>
          <p:nvPr/>
        </p:nvSpPr>
        <p:spPr bwMode="auto">
          <a:xfrm>
            <a:off x="6132513" y="4143375"/>
            <a:ext cx="1258887" cy="200025"/>
          </a:xfrm>
          <a:prstGeom prst="leftArrow">
            <a:avLst>
              <a:gd name="adj1" fmla="val 50000"/>
              <a:gd name="adj2" fmla="val 117219"/>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39" name="TextBox 13" descr="Checkbox callout connected to one arrow pointing to Offer Letter Sent? checkbox."/>
          <p:cNvSpPr txBox="1">
            <a:spLocks noChangeArrowheads="1"/>
          </p:cNvSpPr>
          <p:nvPr/>
        </p:nvSpPr>
        <p:spPr bwMode="auto">
          <a:xfrm>
            <a:off x="7062788" y="4017963"/>
            <a:ext cx="1547812" cy="461962"/>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cs typeface="Arial" panose="020B0604020202020204" pitchFamily="34" charset="0"/>
              </a:rPr>
              <a:t>Checkbox</a:t>
            </a:r>
          </a:p>
        </p:txBody>
      </p:sp>
      <p:sp>
        <p:nvSpPr>
          <p:cNvPr id="22540" name="AutoShape 6">
            <a:extLst>
              <a:ext uri="{C183D7F6-B498-43B3-948B-1728B52AA6E4}">
                <adec:decorative xmlns:adec="http://schemas.microsoft.com/office/drawing/2017/decorative" val="1"/>
              </a:ext>
            </a:extLst>
          </p:cNvPr>
          <p:cNvSpPr>
            <a:spLocks noChangeArrowheads="1"/>
          </p:cNvSpPr>
          <p:nvPr/>
        </p:nvSpPr>
        <p:spPr bwMode="auto">
          <a:xfrm rot="-8828546">
            <a:off x="7545388" y="1195388"/>
            <a:ext cx="669925" cy="152400"/>
          </a:xfrm>
          <a:prstGeom prst="leftArrow">
            <a:avLst>
              <a:gd name="adj1" fmla="val 50000"/>
              <a:gd name="adj2" fmla="val 117019"/>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41" name="TextBox 15" descr="Textboxes callout connected to two arrows pointing to Current Time textbox and Interview Rating textbox."/>
          <p:cNvSpPr txBox="1">
            <a:spLocks noChangeArrowheads="1"/>
          </p:cNvSpPr>
          <p:nvPr/>
        </p:nvSpPr>
        <p:spPr bwMode="auto">
          <a:xfrm>
            <a:off x="6781800" y="760413"/>
            <a:ext cx="1700213" cy="460375"/>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Textboxes</a:t>
            </a:r>
          </a:p>
        </p:txBody>
      </p:sp>
      <p:sp>
        <p:nvSpPr>
          <p:cNvPr id="22542" name="AutoShape 6">
            <a:extLst>
              <a:ext uri="{C183D7F6-B498-43B3-948B-1728B52AA6E4}">
                <adec:decorative xmlns:adec="http://schemas.microsoft.com/office/drawing/2017/decorative" val="1"/>
              </a:ext>
            </a:extLst>
          </p:cNvPr>
          <p:cNvSpPr>
            <a:spLocks noChangeArrowheads="1"/>
          </p:cNvSpPr>
          <p:nvPr/>
        </p:nvSpPr>
        <p:spPr bwMode="auto">
          <a:xfrm rot="-7778812">
            <a:off x="3825081" y="1415257"/>
            <a:ext cx="1279525" cy="182562"/>
          </a:xfrm>
          <a:prstGeom prst="leftArrow">
            <a:avLst>
              <a:gd name="adj1" fmla="val 50000"/>
              <a:gd name="adj2" fmla="val 117364"/>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2543" name="TextBox 6" descr="Labels callout connected to two arrows pointing to Employment Candidates title and Interview Rating label."/>
          <p:cNvSpPr txBox="1">
            <a:spLocks noChangeArrowheads="1"/>
          </p:cNvSpPr>
          <p:nvPr/>
        </p:nvSpPr>
        <p:spPr bwMode="auto">
          <a:xfrm>
            <a:off x="3333750" y="644525"/>
            <a:ext cx="1420813" cy="460375"/>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Labels</a:t>
            </a:r>
          </a:p>
        </p:txBody>
      </p:sp>
      <p:sp>
        <p:nvSpPr>
          <p:cNvPr id="2" name="Title 1"/>
          <p:cNvSpPr>
            <a:spLocks noGrp="1"/>
          </p:cNvSpPr>
          <p:nvPr>
            <p:ph type="title"/>
          </p:nvPr>
        </p:nvSpPr>
        <p:spPr/>
        <p:txBody>
          <a:bodyPr/>
          <a:lstStyle/>
          <a:p>
            <a:r>
              <a:rPr lang="en-US" dirty="0"/>
              <a:t>Controls</a:t>
            </a:r>
          </a:p>
        </p:txBody>
      </p:sp>
    </p:spTree>
    <p:extLst>
      <p:ext uri="{BB962C8B-B14F-4D97-AF65-F5344CB8AC3E}">
        <p14:creationId xmlns:p14="http://schemas.microsoft.com/office/powerpoint/2010/main" val="3670054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Screenshot of MS Access Employement Candidates form in design view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Directional arrows point out Labels such as the Employment Candidates form title and the Interview Rating label.  The current time and Interview Rating textboxes are noted as Textboxes.  The Offer Letter Sent? checkbox i noted as a textbox.  The State combo box control is noted as a Combo Box (also know as a dropdown list).  The Add Record command button is noted as a Command Butto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3350" y="1119188"/>
            <a:ext cx="8782050" cy="554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AutoShape 6">
            <a:extLst>
              <a:ext uri="{C183D7F6-B498-43B3-948B-1728B52AA6E4}">
                <adec:decorative xmlns:adec="http://schemas.microsoft.com/office/drawing/2017/decorative" val="1"/>
              </a:ext>
            </a:extLst>
          </p:cNvPr>
          <p:cNvSpPr>
            <a:spLocks noChangeArrowheads="1"/>
          </p:cNvSpPr>
          <p:nvPr/>
        </p:nvSpPr>
        <p:spPr bwMode="auto">
          <a:xfrm rot="-3082279">
            <a:off x="6592094" y="1480344"/>
            <a:ext cx="1258887" cy="200025"/>
          </a:xfrm>
          <a:prstGeom prst="leftArrow">
            <a:avLst>
              <a:gd name="adj1" fmla="val 50000"/>
              <a:gd name="adj2" fmla="val 117219"/>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81" name="AutoShape 6">
            <a:extLst>
              <a:ext uri="{C183D7F6-B498-43B3-948B-1728B52AA6E4}">
                <adec:decorative xmlns:adec="http://schemas.microsoft.com/office/drawing/2017/decorative" val="1"/>
              </a:ext>
            </a:extLst>
          </p:cNvPr>
          <p:cNvSpPr>
            <a:spLocks noChangeArrowheads="1"/>
          </p:cNvSpPr>
          <p:nvPr/>
        </p:nvSpPr>
        <p:spPr bwMode="auto">
          <a:xfrm rot="-3082279">
            <a:off x="3171826" y="1077912"/>
            <a:ext cx="914400" cy="200025"/>
          </a:xfrm>
          <a:prstGeom prst="leftArrow">
            <a:avLst>
              <a:gd name="adj1" fmla="val 50000"/>
              <a:gd name="adj2" fmla="val 117228"/>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82" name="AutoShape 6">
            <a:extLst>
              <a:ext uri="{C183D7F6-B498-43B3-948B-1728B52AA6E4}">
                <adec:decorative xmlns:adec="http://schemas.microsoft.com/office/drawing/2017/decorative" val="1"/>
              </a:ext>
            </a:extLst>
          </p:cNvPr>
          <p:cNvSpPr>
            <a:spLocks noChangeArrowheads="1"/>
          </p:cNvSpPr>
          <p:nvPr/>
        </p:nvSpPr>
        <p:spPr bwMode="auto">
          <a:xfrm rot="-7778812">
            <a:off x="2571750" y="4292600"/>
            <a:ext cx="950913" cy="195263"/>
          </a:xfrm>
          <a:prstGeom prst="leftArrow">
            <a:avLst>
              <a:gd name="adj1" fmla="val 50000"/>
              <a:gd name="adj2" fmla="val 117081"/>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83" name="TextBox 8" descr="Combo box callout connected to one arrow pointing to State combo box (dropdown list)."/>
          <p:cNvSpPr txBox="1">
            <a:spLocks noChangeArrowheads="1"/>
          </p:cNvSpPr>
          <p:nvPr/>
        </p:nvSpPr>
        <p:spPr bwMode="auto">
          <a:xfrm>
            <a:off x="1981200" y="3805238"/>
            <a:ext cx="1905000" cy="461962"/>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Combo Box</a:t>
            </a:r>
          </a:p>
        </p:txBody>
      </p:sp>
      <p:sp>
        <p:nvSpPr>
          <p:cNvPr id="24584" name="AutoShape 6">
            <a:extLst>
              <a:ext uri="{C183D7F6-B498-43B3-948B-1728B52AA6E4}">
                <adec:decorative xmlns:adec="http://schemas.microsoft.com/office/drawing/2017/decorative" val="1"/>
              </a:ext>
            </a:extLst>
          </p:cNvPr>
          <p:cNvSpPr>
            <a:spLocks noChangeArrowheads="1"/>
          </p:cNvSpPr>
          <p:nvPr/>
        </p:nvSpPr>
        <p:spPr bwMode="auto">
          <a:xfrm rot="-7778812">
            <a:off x="742951" y="5722937"/>
            <a:ext cx="950912" cy="195263"/>
          </a:xfrm>
          <a:prstGeom prst="leftArrow">
            <a:avLst>
              <a:gd name="adj1" fmla="val 50000"/>
              <a:gd name="adj2" fmla="val 117081"/>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85" name="TextBox 10" descr="Command Button callout connected to one arrow pointing to Add Record command button."/>
          <p:cNvSpPr txBox="1">
            <a:spLocks noChangeArrowheads="1"/>
          </p:cNvSpPr>
          <p:nvPr/>
        </p:nvSpPr>
        <p:spPr bwMode="auto">
          <a:xfrm>
            <a:off x="152400" y="4926013"/>
            <a:ext cx="1905000" cy="830262"/>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Command Button</a:t>
            </a:r>
          </a:p>
        </p:txBody>
      </p:sp>
      <p:sp>
        <p:nvSpPr>
          <p:cNvPr id="24586" name="AutoShape 6">
            <a:extLst>
              <a:ext uri="{C183D7F6-B498-43B3-948B-1728B52AA6E4}">
                <adec:decorative xmlns:adec="http://schemas.microsoft.com/office/drawing/2017/decorative" val="1"/>
              </a:ext>
            </a:extLst>
          </p:cNvPr>
          <p:cNvSpPr>
            <a:spLocks noChangeArrowheads="1"/>
          </p:cNvSpPr>
          <p:nvPr/>
        </p:nvSpPr>
        <p:spPr bwMode="auto">
          <a:xfrm>
            <a:off x="6132513" y="4143375"/>
            <a:ext cx="1258887" cy="200025"/>
          </a:xfrm>
          <a:prstGeom prst="leftArrow">
            <a:avLst>
              <a:gd name="adj1" fmla="val 50000"/>
              <a:gd name="adj2" fmla="val 117219"/>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87" name="TextBox 13" descr="Checkbox callout connected to one arrow pointing to Offer Letter Sent? checkbox."/>
          <p:cNvSpPr txBox="1">
            <a:spLocks noChangeArrowheads="1"/>
          </p:cNvSpPr>
          <p:nvPr/>
        </p:nvSpPr>
        <p:spPr bwMode="auto">
          <a:xfrm>
            <a:off x="7062788" y="4017963"/>
            <a:ext cx="1547812" cy="461962"/>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Checkbox</a:t>
            </a:r>
          </a:p>
        </p:txBody>
      </p:sp>
      <p:sp>
        <p:nvSpPr>
          <p:cNvPr id="24588" name="AutoShape 6">
            <a:extLst>
              <a:ext uri="{C183D7F6-B498-43B3-948B-1728B52AA6E4}">
                <adec:decorative xmlns:adec="http://schemas.microsoft.com/office/drawing/2017/decorative" val="1"/>
              </a:ext>
            </a:extLst>
          </p:cNvPr>
          <p:cNvSpPr>
            <a:spLocks noChangeArrowheads="1"/>
          </p:cNvSpPr>
          <p:nvPr/>
        </p:nvSpPr>
        <p:spPr bwMode="auto">
          <a:xfrm rot="-8828546">
            <a:off x="7545388" y="1195388"/>
            <a:ext cx="669925" cy="152400"/>
          </a:xfrm>
          <a:prstGeom prst="leftArrow">
            <a:avLst>
              <a:gd name="adj1" fmla="val 50000"/>
              <a:gd name="adj2" fmla="val 117019"/>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89" name="TextBox 15" descr="Textboxes callout connected to two arrows pointing to Current Time textbox and Interview Rating textbox."/>
          <p:cNvSpPr txBox="1">
            <a:spLocks noChangeArrowheads="1"/>
          </p:cNvSpPr>
          <p:nvPr/>
        </p:nvSpPr>
        <p:spPr bwMode="auto">
          <a:xfrm>
            <a:off x="6781800" y="760413"/>
            <a:ext cx="1700213" cy="460375"/>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a:latin typeface="Arial" panose="020B0604020202020204" pitchFamily="34" charset="0"/>
                <a:cs typeface="Arial" panose="020B0604020202020204" pitchFamily="34" charset="0"/>
              </a:rPr>
              <a:t>Textboxes</a:t>
            </a:r>
          </a:p>
        </p:txBody>
      </p:sp>
      <p:sp>
        <p:nvSpPr>
          <p:cNvPr id="24590" name="AutoShape 6">
            <a:extLst>
              <a:ext uri="{C183D7F6-B498-43B3-948B-1728B52AA6E4}">
                <adec:decorative xmlns:adec="http://schemas.microsoft.com/office/drawing/2017/decorative" val="1"/>
              </a:ext>
            </a:extLst>
          </p:cNvPr>
          <p:cNvSpPr>
            <a:spLocks noChangeArrowheads="1"/>
          </p:cNvSpPr>
          <p:nvPr/>
        </p:nvSpPr>
        <p:spPr bwMode="auto">
          <a:xfrm rot="-7778812">
            <a:off x="3825081" y="1415257"/>
            <a:ext cx="1279525" cy="182562"/>
          </a:xfrm>
          <a:prstGeom prst="leftArrow">
            <a:avLst>
              <a:gd name="adj1" fmla="val 50000"/>
              <a:gd name="adj2" fmla="val 117364"/>
            </a:avLst>
          </a:prstGeom>
          <a:solidFill>
            <a:srgbClr val="FFE697"/>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4591" name="TextBox 6" descr="Labels callout connected to two arrows pointing to Employment Candidates title and Interview Rating label."/>
          <p:cNvSpPr txBox="1">
            <a:spLocks noChangeArrowheads="1"/>
          </p:cNvSpPr>
          <p:nvPr/>
        </p:nvSpPr>
        <p:spPr bwMode="auto">
          <a:xfrm>
            <a:off x="3333750" y="644525"/>
            <a:ext cx="1420813" cy="460375"/>
          </a:xfrm>
          <a:prstGeom prst="rect">
            <a:avLst/>
          </a:prstGeom>
          <a:blipFill dpi="0" rotWithShape="0">
            <a:blip r:embed="rId4"/>
            <a:srcRect/>
            <a:tile tx="0" ty="0" sx="100000" sy="100000" flip="none" algn="tl"/>
          </a:blipFill>
          <a:ln w="3175">
            <a:solidFill>
              <a:schemeClr val="tx1"/>
            </a:solidFill>
            <a:miter lim="800000"/>
            <a:headEnd/>
            <a:tailEnd/>
          </a:ln>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dirty="0">
                <a:latin typeface="Arial" panose="020B0604020202020204" pitchFamily="34" charset="0"/>
                <a:cs typeface="Arial" panose="020B0604020202020204" pitchFamily="34" charset="0"/>
              </a:rPr>
              <a:t>Labels</a:t>
            </a:r>
          </a:p>
        </p:txBody>
      </p:sp>
      <p:sp>
        <p:nvSpPr>
          <p:cNvPr id="2" name="Title 1"/>
          <p:cNvSpPr>
            <a:spLocks noGrp="1"/>
          </p:cNvSpPr>
          <p:nvPr>
            <p:ph type="title"/>
          </p:nvPr>
        </p:nvSpPr>
        <p:spPr/>
        <p:txBody>
          <a:bodyPr/>
          <a:lstStyle/>
          <a:p>
            <a:r>
              <a:rPr lang="en-US" dirty="0"/>
              <a:t>Controls</a:t>
            </a:r>
          </a:p>
        </p:txBody>
      </p:sp>
    </p:spTree>
    <p:extLst>
      <p:ext uri="{BB962C8B-B14F-4D97-AF65-F5344CB8AC3E}">
        <p14:creationId xmlns:p14="http://schemas.microsoft.com/office/powerpoint/2010/main" val="152270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Screenshot of MS Access Employement Candidates form in design view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All textboxes, checkboxes and combo boxes are highlighted to denote they are bound control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139825"/>
            <a:ext cx="8610600" cy="548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ltLang="en-US" dirty="0">
                <a:latin typeface="Arial" panose="020B0604020202020204" pitchFamily="34" charset="0"/>
              </a:rPr>
              <a:t>Bound Controls (Highlighted)</a:t>
            </a:r>
            <a:endParaRPr lang="en-US" dirty="0"/>
          </a:p>
        </p:txBody>
      </p:sp>
    </p:spTree>
    <p:extLst>
      <p:ext uri="{BB962C8B-B14F-4D97-AF65-F5344CB8AC3E}">
        <p14:creationId xmlns:p14="http://schemas.microsoft.com/office/powerpoint/2010/main" val="391008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1" descr="Screenshot of MS Access Employement Candidates form in design view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All labels, command buttons and images are highlighted to denote they are unbound control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1430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ltLang="en-US" dirty="0">
                <a:latin typeface="Arial" panose="020B0604020202020204" pitchFamily="34" charset="0"/>
              </a:rPr>
              <a:t>Unbound Controls</a:t>
            </a:r>
            <a:endParaRPr lang="en-US" dirty="0"/>
          </a:p>
        </p:txBody>
      </p:sp>
    </p:spTree>
    <p:extLst>
      <p:ext uri="{BB962C8B-B14F-4D97-AF65-F5344CB8AC3E}">
        <p14:creationId xmlns:p14="http://schemas.microsoft.com/office/powerpoint/2010/main" val="1210954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3" name="Picture 1" descr="Screenshot of MS Access Employement Candidates form in design view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The Current Time textbox is highlighted to denote it is a calculated control.  It contains the formula =Tim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143000"/>
            <a:ext cx="85852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ltLang="en-US" dirty="0">
                <a:latin typeface="Arial" panose="020B0604020202020204" pitchFamily="34" charset="0"/>
              </a:rPr>
              <a:t>Calculated Controls</a:t>
            </a:r>
            <a:endParaRPr lang="en-US" dirty="0"/>
          </a:p>
        </p:txBody>
      </p:sp>
    </p:spTree>
    <p:extLst>
      <p:ext uri="{BB962C8B-B14F-4D97-AF65-F5344CB8AC3E}">
        <p14:creationId xmlns:p14="http://schemas.microsoft.com/office/powerpoint/2010/main" val="230792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p:cNvSpPr>
            <a:spLocks noGrp="1" noChangeArrowheads="1"/>
          </p:cNvSpPr>
          <p:nvPr>
            <p:ph type="title"/>
          </p:nvPr>
        </p:nvSpPr>
        <p:spPr/>
        <p:txBody>
          <a:bodyPr/>
          <a:lstStyle/>
          <a:p>
            <a:r>
              <a:rPr lang="en-US" altLang="en-US">
                <a:latin typeface="Arial" panose="020B0604020202020204" pitchFamily="34" charset="0"/>
              </a:rPr>
              <a:t>Form Wizard</a:t>
            </a:r>
            <a:endParaRPr lang="en-US" altLang="en-US"/>
          </a:p>
        </p:txBody>
      </p:sp>
      <p:sp>
        <p:nvSpPr>
          <p:cNvPr id="32771" name="Rectangle 6"/>
          <p:cNvSpPr>
            <a:spLocks noGrp="1" noChangeArrowheads="1"/>
          </p:cNvSpPr>
          <p:nvPr>
            <p:ph type="body" idx="1"/>
          </p:nvPr>
        </p:nvSpPr>
        <p:spPr>
          <a:xfrm>
            <a:off x="381000" y="1684421"/>
            <a:ext cx="8458200" cy="4182979"/>
          </a:xfrm>
        </p:spPr>
        <p:txBody>
          <a:bodyPr/>
          <a:lstStyle/>
          <a:p>
            <a:pPr>
              <a:lnSpc>
                <a:spcPct val="160000"/>
              </a:lnSpc>
              <a:buClr>
                <a:schemeClr val="tx2"/>
              </a:buClr>
              <a:buFont typeface="Monotype Sorts" pitchFamily="2" charset="2"/>
              <a:buNone/>
            </a:pPr>
            <a:r>
              <a:rPr lang="en-US" altLang="en-US" sz="4000" dirty="0">
                <a:latin typeface="Arial" panose="020B0604020202020204" pitchFamily="34" charset="0"/>
              </a:rPr>
              <a:t>  Use it!  Very useful as a starting point for building a form.  Provides a framework you can customize and build upon.</a:t>
            </a:r>
          </a:p>
        </p:txBody>
      </p:sp>
    </p:spTree>
    <p:extLst>
      <p:ext uri="{BB962C8B-B14F-4D97-AF65-F5344CB8AC3E}">
        <p14:creationId xmlns:p14="http://schemas.microsoft.com/office/powerpoint/2010/main" val="2530031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381000" y="1620253"/>
            <a:ext cx="8534400" cy="4247147"/>
          </a:xfrm>
        </p:spPr>
        <p:txBody>
          <a:bodyPr/>
          <a:lstStyle/>
          <a:p>
            <a:pPr>
              <a:lnSpc>
                <a:spcPct val="110000"/>
              </a:lnSpc>
            </a:pPr>
            <a:r>
              <a:rPr lang="en-US" altLang="en-US" sz="4000" dirty="0">
                <a:latin typeface="Arial" panose="020B0604020202020204" pitchFamily="34" charset="0"/>
              </a:rPr>
              <a:t>Consistent look and feel</a:t>
            </a:r>
          </a:p>
          <a:p>
            <a:pPr>
              <a:lnSpc>
                <a:spcPct val="110000"/>
              </a:lnSpc>
            </a:pPr>
            <a:r>
              <a:rPr lang="en-US" altLang="en-US" sz="4000" dirty="0">
                <a:latin typeface="Arial" panose="020B0604020202020204" pitchFamily="34" charset="0"/>
              </a:rPr>
              <a:t>Easy to read</a:t>
            </a:r>
          </a:p>
          <a:p>
            <a:pPr>
              <a:lnSpc>
                <a:spcPct val="110000"/>
              </a:lnSpc>
            </a:pPr>
            <a:r>
              <a:rPr lang="en-US" altLang="en-US" sz="4000" dirty="0">
                <a:latin typeface="Arial" panose="020B0604020202020204" pitchFamily="34" charset="0"/>
              </a:rPr>
              <a:t>Pleasant to look at</a:t>
            </a:r>
          </a:p>
          <a:p>
            <a:pPr>
              <a:lnSpc>
                <a:spcPct val="110000"/>
              </a:lnSpc>
            </a:pPr>
            <a:r>
              <a:rPr lang="en-US" altLang="en-US" sz="4000" dirty="0">
                <a:latin typeface="Arial" panose="020B0604020202020204" pitchFamily="34" charset="0"/>
              </a:rPr>
              <a:t>Displays all relevant information</a:t>
            </a:r>
          </a:p>
          <a:p>
            <a:pPr>
              <a:lnSpc>
                <a:spcPct val="110000"/>
              </a:lnSpc>
            </a:pPr>
            <a:r>
              <a:rPr lang="en-US" altLang="en-US" sz="4000" dirty="0">
                <a:latin typeface="Arial" panose="020B0604020202020204" pitchFamily="34" charset="0"/>
              </a:rPr>
              <a:t>Intuitive navigation</a:t>
            </a:r>
          </a:p>
        </p:txBody>
      </p:sp>
      <p:sp>
        <p:nvSpPr>
          <p:cNvPr id="2" name="Title 1"/>
          <p:cNvSpPr>
            <a:spLocks noGrp="1"/>
          </p:cNvSpPr>
          <p:nvPr>
            <p:ph type="title"/>
          </p:nvPr>
        </p:nvSpPr>
        <p:spPr/>
        <p:txBody>
          <a:bodyPr/>
          <a:lstStyle/>
          <a:p>
            <a:r>
              <a:rPr lang="en-US" altLang="en-US" dirty="0">
                <a:latin typeface="Arial" panose="020B0604020202020204" pitchFamily="34" charset="0"/>
              </a:rPr>
              <a:t>Designing Forms</a:t>
            </a:r>
            <a:endParaRPr lang="en-US" dirty="0"/>
          </a:p>
        </p:txBody>
      </p:sp>
    </p:spTree>
    <p:extLst>
      <p:ext uri="{BB962C8B-B14F-4D97-AF65-F5344CB8AC3E}">
        <p14:creationId xmlns:p14="http://schemas.microsoft.com/office/powerpoint/2010/main" val="2076631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type="title" idx="4294967295"/>
          </p:nvPr>
        </p:nvSpPr>
        <p:spPr bwMode="auto">
          <a:xfrm>
            <a:off x="393700" y="1460500"/>
            <a:ext cx="8293100" cy="48514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457200" marR="0" lvl="0" indent="-457200" algn="ctr" defTabSz="914400" rtl="0" eaLnBrk="1" fontAlgn="base" latinLnBrk="0" hangingPunct="1">
              <a:lnSpc>
                <a:spcPct val="100000"/>
              </a:lnSpc>
              <a:spcBef>
                <a:spcPct val="10000"/>
              </a:spcBef>
              <a:spcAft>
                <a:spcPct val="0"/>
              </a:spcAft>
              <a:buClr>
                <a:schemeClr val="accent2"/>
              </a:buClr>
              <a:buSzPct val="75000"/>
              <a:buFont typeface="Arial" pitchFamily="34" charset="0"/>
              <a:buNone/>
              <a:tabLst/>
              <a:defRPr/>
            </a:pPr>
            <a:endParaRPr kumimoji="0" lang="en-US" sz="6000" b="0" i="0" u="none" strike="noStrike" kern="0" cap="none" spc="0" normalizeH="0" baseline="0" noProof="0" dirty="0">
              <a:ln>
                <a:noFill/>
              </a:ln>
              <a:solidFill>
                <a:schemeClr val="tx1"/>
              </a:solidFill>
              <a:effectLst/>
              <a:uLnTx/>
              <a:uFillTx/>
              <a:latin typeface="+mn-lt"/>
              <a:ea typeface="+mn-ea"/>
              <a:cs typeface="+mn-cs"/>
            </a:endParaRPr>
          </a:p>
          <a:p>
            <a:pPr marL="457200" marR="0" lvl="0" indent="-457200" algn="ctr" defTabSz="914400" rtl="0" eaLnBrk="1" fontAlgn="base" latinLnBrk="0" hangingPunct="1">
              <a:lnSpc>
                <a:spcPct val="100000"/>
              </a:lnSpc>
              <a:spcBef>
                <a:spcPct val="10000"/>
              </a:spcBef>
              <a:spcAft>
                <a:spcPct val="0"/>
              </a:spcAft>
              <a:buClr>
                <a:schemeClr val="accent2"/>
              </a:buClr>
              <a:buSzPct val="75000"/>
              <a:buFont typeface="Arial" pitchFamily="34" charset="0"/>
              <a:buNone/>
              <a:tabLst/>
              <a:defRPr/>
            </a:pPr>
            <a:r>
              <a:rPr kumimoji="0" lang="en-US" sz="6000" b="0" i="0" u="none" strike="noStrike" kern="0" cap="none" spc="0" normalizeH="0" baseline="0" noProof="0" dirty="0">
                <a:ln>
                  <a:noFill/>
                </a:ln>
                <a:solidFill>
                  <a:schemeClr val="tx1"/>
                </a:solidFill>
                <a:effectLst/>
                <a:uLnTx/>
                <a:uFillTx/>
                <a:latin typeface="+mn-lt"/>
                <a:ea typeface="+mn-ea"/>
                <a:cs typeface="+mn-cs"/>
              </a:rPr>
              <a:t>Form Wizard Example</a:t>
            </a:r>
          </a:p>
        </p:txBody>
      </p:sp>
    </p:spTree>
    <p:extLst>
      <p:ext uri="{BB962C8B-B14F-4D97-AF65-F5344CB8AC3E}">
        <p14:creationId xmlns:p14="http://schemas.microsoft.com/office/powerpoint/2010/main" val="1183568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381000" y="1588168"/>
            <a:ext cx="8534400" cy="4279232"/>
          </a:xfrm>
        </p:spPr>
        <p:txBody>
          <a:bodyPr/>
          <a:lstStyle/>
          <a:p>
            <a:pPr>
              <a:lnSpc>
                <a:spcPct val="110000"/>
              </a:lnSpc>
            </a:pPr>
            <a:r>
              <a:rPr lang="en-US" altLang="en-US" sz="4000" dirty="0">
                <a:latin typeface="Arial" panose="020B0604020202020204" pitchFamily="34" charset="0"/>
              </a:rPr>
              <a:t>Design View</a:t>
            </a:r>
          </a:p>
          <a:p>
            <a:pPr marL="914400" lvl="2" indent="-457200">
              <a:lnSpc>
                <a:spcPct val="110000"/>
              </a:lnSpc>
            </a:pPr>
            <a:r>
              <a:rPr lang="en-US" altLang="en-US" sz="3600" dirty="0">
                <a:latin typeface="Arial" panose="020B0604020202020204" pitchFamily="34" charset="0"/>
                <a:ea typeface="+mn-ea"/>
                <a:cs typeface="+mn-cs"/>
              </a:rPr>
              <a:t>Field List, Property Sheet, Controls Tool Box</a:t>
            </a:r>
          </a:p>
          <a:p>
            <a:pPr>
              <a:lnSpc>
                <a:spcPct val="110000"/>
              </a:lnSpc>
            </a:pPr>
            <a:r>
              <a:rPr lang="en-US" altLang="en-US" sz="4000" dirty="0">
                <a:latin typeface="Arial" panose="020B0604020202020204" pitchFamily="34" charset="0"/>
              </a:rPr>
              <a:t>Adding Controls</a:t>
            </a:r>
          </a:p>
          <a:p>
            <a:pPr>
              <a:lnSpc>
                <a:spcPct val="110000"/>
              </a:lnSpc>
            </a:pPr>
            <a:r>
              <a:rPr lang="en-US" altLang="en-US" sz="4000" dirty="0">
                <a:latin typeface="Arial" panose="020B0604020202020204" pitchFamily="34" charset="0"/>
              </a:rPr>
              <a:t>Combo Boxes</a:t>
            </a:r>
          </a:p>
          <a:p>
            <a:pPr>
              <a:lnSpc>
                <a:spcPct val="110000"/>
              </a:lnSpc>
            </a:pPr>
            <a:r>
              <a:rPr lang="en-US" altLang="en-US" sz="4000" dirty="0">
                <a:latin typeface="Arial" panose="020B0604020202020204" pitchFamily="34" charset="0"/>
              </a:rPr>
              <a:t>Tab Stops</a:t>
            </a:r>
          </a:p>
        </p:txBody>
      </p:sp>
      <p:sp>
        <p:nvSpPr>
          <p:cNvPr id="2" name="Title 1"/>
          <p:cNvSpPr>
            <a:spLocks noGrp="1"/>
          </p:cNvSpPr>
          <p:nvPr>
            <p:ph type="title"/>
          </p:nvPr>
        </p:nvSpPr>
        <p:spPr/>
        <p:txBody>
          <a:bodyPr/>
          <a:lstStyle/>
          <a:p>
            <a:r>
              <a:rPr lang="en-US" altLang="en-US" dirty="0">
                <a:latin typeface="Arial" panose="020B0604020202020204" pitchFamily="34" charset="0"/>
              </a:rPr>
              <a:t>Modifying Forms</a:t>
            </a:r>
            <a:endParaRPr lang="en-US" dirty="0"/>
          </a:p>
        </p:txBody>
      </p:sp>
    </p:spTree>
    <p:extLst>
      <p:ext uri="{BB962C8B-B14F-4D97-AF65-F5344CB8AC3E}">
        <p14:creationId xmlns:p14="http://schemas.microsoft.com/office/powerpoint/2010/main" val="841910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9" descr="Screenshot of Customers form in design view with Property Sheet window in the foreground.  An arrow points to the upper left hand corner of the Customers form and another arrow points to the Record Source property in the Data tab of the Property Sheet.  The value of the Record Source property is Customers Que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 y="2578770"/>
            <a:ext cx="8502650" cy="397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AutoShape 6">
            <a:extLst>
              <a:ext uri="{C183D7F6-B498-43B3-948B-1728B52AA6E4}">
                <adec:decorative xmlns:adec="http://schemas.microsoft.com/office/drawing/2017/decorative" val="1"/>
              </a:ext>
            </a:extLst>
          </p:cNvPr>
          <p:cNvSpPr>
            <a:spLocks noChangeArrowheads="1"/>
          </p:cNvSpPr>
          <p:nvPr/>
        </p:nvSpPr>
        <p:spPr bwMode="auto">
          <a:xfrm rot="18517721">
            <a:off x="270669" y="2119189"/>
            <a:ext cx="1258887" cy="200025"/>
          </a:xfrm>
          <a:prstGeom prst="leftArrow">
            <a:avLst>
              <a:gd name="adj1" fmla="val 50000"/>
              <a:gd name="adj2" fmla="val 117219"/>
            </a:avLst>
          </a:prstGeom>
          <a:solidFill>
            <a:schemeClr val="tx1"/>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965" name="TextBox 6"/>
          <p:cNvSpPr txBox="1">
            <a:spLocks noChangeArrowheads="1"/>
          </p:cNvSpPr>
          <p:nvPr/>
        </p:nvSpPr>
        <p:spPr bwMode="auto">
          <a:xfrm>
            <a:off x="1143000" y="1359570"/>
            <a:ext cx="7848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dirty="0">
                <a:latin typeface="Arial" panose="020B0604020202020204" pitchFamily="34" charset="0"/>
                <a:cs typeface="Arial" panose="020B0604020202020204" pitchFamily="34" charset="0"/>
              </a:rPr>
              <a:t>Click upper left corner to view properties for entire report.  Record source property is in the Data tab.  Click build button to view the report record source.</a:t>
            </a:r>
          </a:p>
        </p:txBody>
      </p:sp>
      <p:sp>
        <p:nvSpPr>
          <p:cNvPr id="40966" name="AutoShape 6">
            <a:extLst>
              <a:ext uri="{C183D7F6-B498-43B3-948B-1728B52AA6E4}">
                <adec:decorative xmlns:adec="http://schemas.microsoft.com/office/drawing/2017/decorative" val="1"/>
              </a:ext>
            </a:extLst>
          </p:cNvPr>
          <p:cNvSpPr>
            <a:spLocks noChangeArrowheads="1"/>
          </p:cNvSpPr>
          <p:nvPr/>
        </p:nvSpPr>
        <p:spPr bwMode="auto">
          <a:xfrm rot="18834357">
            <a:off x="5077619" y="3428877"/>
            <a:ext cx="1628775" cy="192087"/>
          </a:xfrm>
          <a:prstGeom prst="leftArrow">
            <a:avLst>
              <a:gd name="adj1" fmla="val 50000"/>
              <a:gd name="adj2" fmla="val 115767"/>
            </a:avLst>
          </a:prstGeom>
          <a:solidFill>
            <a:schemeClr val="tx1"/>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0967" name="AutoShape 6">
            <a:extLst>
              <a:ext uri="{C183D7F6-B498-43B3-948B-1728B52AA6E4}">
                <adec:decorative xmlns:adec="http://schemas.microsoft.com/office/drawing/2017/decorative" val="1"/>
              </a:ext>
            </a:extLst>
          </p:cNvPr>
          <p:cNvSpPr>
            <a:spLocks noChangeArrowheads="1"/>
          </p:cNvSpPr>
          <p:nvPr/>
        </p:nvSpPr>
        <p:spPr bwMode="auto">
          <a:xfrm rot="16414185">
            <a:off x="7531101" y="2997870"/>
            <a:ext cx="1789112" cy="128587"/>
          </a:xfrm>
          <a:prstGeom prst="leftArrow">
            <a:avLst>
              <a:gd name="adj1" fmla="val 50000"/>
              <a:gd name="adj2" fmla="val 116333"/>
            </a:avLst>
          </a:prstGeom>
          <a:solidFill>
            <a:schemeClr val="tx1"/>
          </a:solidFill>
          <a:ln w="9525">
            <a:solidFill>
              <a:schemeClr val="tx1"/>
            </a:solidFill>
            <a:miter lim="800000"/>
            <a:headEnd/>
            <a:tailEnd/>
          </a:ln>
        </p:spPr>
        <p:txBody>
          <a:bodyPr wrap="none" anchor="ctr"/>
          <a:lstStyle>
            <a:lvl1pPr>
              <a:spcBef>
                <a:spcPct val="20000"/>
              </a:spcBef>
              <a:buClr>
                <a:schemeClr val="tx1"/>
              </a:buClr>
              <a:buSzPct val="35000"/>
              <a:buFont typeface="Monotype Sorts" pitchFamily="2" charset="2"/>
              <a:buChar char="m"/>
              <a:defRPr sz="3200">
                <a:solidFill>
                  <a:schemeClr val="tx1"/>
                </a:solidFill>
                <a:latin typeface="Times New Roman" panose="02020603050405020304" pitchFamily="18" charset="0"/>
              </a:defRPr>
            </a:lvl1pPr>
            <a:lvl2pPr marL="742950" indent="-285750">
              <a:spcBef>
                <a:spcPct val="20000"/>
              </a:spcBef>
              <a:buClr>
                <a:schemeClr val="bg2"/>
              </a:buClr>
              <a:buSzPct val="75000"/>
              <a:buChar char="–"/>
              <a:defRPr sz="2800">
                <a:solidFill>
                  <a:schemeClr val="tx1"/>
                </a:solidFill>
                <a:latin typeface="Times New Roman" panose="02020603050405020304" pitchFamily="18" charset="0"/>
              </a:defRPr>
            </a:lvl2pPr>
            <a:lvl3pPr marL="1143000" indent="-228600">
              <a:spcBef>
                <a:spcPct val="20000"/>
              </a:spcBef>
              <a:buClr>
                <a:schemeClr val="tx1"/>
              </a:buClr>
              <a:buSzPct val="35000"/>
              <a:buFont typeface="Monotype Sorts" pitchFamily="2" charset="2"/>
              <a:buChar char="m"/>
              <a:defRPr sz="2400">
                <a:solidFill>
                  <a:schemeClr val="tx1"/>
                </a:solidFill>
                <a:latin typeface="Times New Roman" panose="02020603050405020304" pitchFamily="18" charset="0"/>
              </a:defRPr>
            </a:lvl3pPr>
            <a:lvl4pPr marL="1600200" indent="-228600">
              <a:spcBef>
                <a:spcPct val="20000"/>
              </a:spcBef>
              <a:buClr>
                <a:schemeClr val="bg2"/>
              </a:buClr>
              <a:buSzPct val="75000"/>
              <a:buChar char="–"/>
              <a:defRPr sz="2000">
                <a:solidFill>
                  <a:schemeClr val="tx1"/>
                </a:solidFill>
                <a:latin typeface="Times New Roman" panose="02020603050405020304" pitchFamily="18" charset="0"/>
              </a:defRPr>
            </a:lvl4pPr>
            <a:lvl5pPr marL="2057400" indent="-228600">
              <a:spcBef>
                <a:spcPct val="20000"/>
              </a:spcBef>
              <a:buClr>
                <a:schemeClr val="bg2"/>
              </a:buClr>
              <a:buSzPct val="75000"/>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bg2"/>
              </a:buClr>
              <a:buSzPct val="75000"/>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 name="Title 1"/>
          <p:cNvSpPr>
            <a:spLocks noGrp="1"/>
          </p:cNvSpPr>
          <p:nvPr>
            <p:ph type="title"/>
          </p:nvPr>
        </p:nvSpPr>
        <p:spPr/>
        <p:txBody>
          <a:bodyPr/>
          <a:lstStyle/>
          <a:p>
            <a:r>
              <a:rPr lang="en-US" altLang="en-US" dirty="0">
                <a:latin typeface="Arial" panose="020B0604020202020204" pitchFamily="34" charset="0"/>
              </a:rPr>
              <a:t>Identifying the Record Source</a:t>
            </a:r>
            <a:endParaRPr lang="en-US" dirty="0"/>
          </a:p>
        </p:txBody>
      </p:sp>
    </p:spTree>
    <p:extLst>
      <p:ext uri="{BB962C8B-B14F-4D97-AF65-F5344CB8AC3E}">
        <p14:creationId xmlns:p14="http://schemas.microsoft.com/office/powerpoint/2010/main" val="919606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dirty="0">
                <a:latin typeface="Arial" panose="020B0604020202020204" pitchFamily="34" charset="0"/>
              </a:rPr>
              <a:t>Chapter Overview</a:t>
            </a:r>
          </a:p>
        </p:txBody>
      </p:sp>
      <p:sp>
        <p:nvSpPr>
          <p:cNvPr id="6147" name="Rectangle 2051"/>
          <p:cNvSpPr>
            <a:spLocks noGrp="1" noChangeArrowheads="1"/>
          </p:cNvSpPr>
          <p:nvPr>
            <p:ph type="body" idx="1"/>
          </p:nvPr>
        </p:nvSpPr>
        <p:spPr>
          <a:xfrm>
            <a:off x="381000" y="1555845"/>
            <a:ext cx="8534400" cy="4311555"/>
          </a:xfrm>
        </p:spPr>
        <p:txBody>
          <a:bodyPr/>
          <a:lstStyle/>
          <a:p>
            <a:pPr>
              <a:lnSpc>
                <a:spcPct val="110000"/>
              </a:lnSpc>
            </a:pPr>
            <a:r>
              <a:rPr lang="en-US" altLang="en-US" sz="4000" dirty="0">
                <a:latin typeface="Arial" panose="020B0604020202020204" pitchFamily="34" charset="0"/>
              </a:rPr>
              <a:t>Designing Forms</a:t>
            </a:r>
          </a:p>
          <a:p>
            <a:pPr>
              <a:lnSpc>
                <a:spcPct val="110000"/>
              </a:lnSpc>
            </a:pPr>
            <a:r>
              <a:rPr lang="en-US" altLang="en-US" sz="4000" dirty="0">
                <a:latin typeface="Arial" panose="020B0604020202020204" pitchFamily="34" charset="0"/>
              </a:rPr>
              <a:t>Working with Forms</a:t>
            </a:r>
          </a:p>
          <a:p>
            <a:pPr lvl="1">
              <a:lnSpc>
                <a:spcPct val="110000"/>
              </a:lnSpc>
            </a:pPr>
            <a:r>
              <a:rPr lang="en-US" altLang="en-US" sz="3600" dirty="0">
                <a:latin typeface="Arial" panose="020B0604020202020204" pitchFamily="34" charset="0"/>
              </a:rPr>
              <a:t>Form, Layout and Design View</a:t>
            </a:r>
          </a:p>
          <a:p>
            <a:pPr lvl="1">
              <a:lnSpc>
                <a:spcPct val="110000"/>
              </a:lnSpc>
            </a:pPr>
            <a:r>
              <a:rPr lang="en-US" altLang="en-US" sz="3600" dirty="0">
                <a:latin typeface="Arial" panose="020B0604020202020204" pitchFamily="34" charset="0"/>
              </a:rPr>
              <a:t>Form Controls</a:t>
            </a:r>
          </a:p>
          <a:p>
            <a:pPr>
              <a:lnSpc>
                <a:spcPct val="110000"/>
              </a:lnSpc>
            </a:pPr>
            <a:r>
              <a:rPr lang="en-US" altLang="en-US" sz="4000" dirty="0">
                <a:latin typeface="Arial" panose="020B0604020202020204" pitchFamily="34" charset="0"/>
              </a:rPr>
              <a:t>Form Wizard Example</a:t>
            </a:r>
          </a:p>
          <a:p>
            <a:pPr>
              <a:lnSpc>
                <a:spcPct val="110000"/>
              </a:lnSpc>
            </a:pPr>
            <a:r>
              <a:rPr lang="en-US" altLang="en-US" sz="4000" dirty="0">
                <a:latin typeface="Arial" panose="020B0604020202020204" pitchFamily="34" charset="0"/>
              </a:rPr>
              <a:t>Form Controls and Properties</a:t>
            </a:r>
          </a:p>
        </p:txBody>
      </p:sp>
    </p:spTree>
    <p:extLst>
      <p:ext uri="{BB962C8B-B14F-4D97-AF65-F5344CB8AC3E}">
        <p14:creationId xmlns:p14="http://schemas.microsoft.com/office/powerpoint/2010/main" val="2496273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a:latin typeface="Arial" panose="020B0604020202020204" pitchFamily="34" charset="0"/>
              </a:rPr>
              <a:t>Formatting Forms</a:t>
            </a:r>
            <a:endParaRPr lang="en-US" altLang="en-US"/>
          </a:p>
        </p:txBody>
      </p:sp>
      <p:sp>
        <p:nvSpPr>
          <p:cNvPr id="43011" name="Rectangle 3"/>
          <p:cNvSpPr>
            <a:spLocks noGrp="1" noChangeArrowheads="1"/>
          </p:cNvSpPr>
          <p:nvPr>
            <p:ph type="body" idx="1"/>
          </p:nvPr>
        </p:nvSpPr>
        <p:spPr/>
        <p:txBody>
          <a:bodyPr/>
          <a:lstStyle/>
          <a:p>
            <a:pPr>
              <a:lnSpc>
                <a:spcPct val="110000"/>
              </a:lnSpc>
            </a:pPr>
            <a:r>
              <a:rPr lang="en-US" altLang="en-US" sz="4000" dirty="0">
                <a:latin typeface="Arial" panose="020B0604020202020204" pitchFamily="34" charset="0"/>
              </a:rPr>
              <a:t>Selecting bound controls &amp; labels</a:t>
            </a:r>
          </a:p>
          <a:p>
            <a:pPr>
              <a:lnSpc>
                <a:spcPct val="110000"/>
              </a:lnSpc>
            </a:pPr>
            <a:r>
              <a:rPr lang="en-US" altLang="en-US" sz="4000" dirty="0">
                <a:latin typeface="Arial" panose="020B0604020202020204" pitchFamily="34" charset="0"/>
              </a:rPr>
              <a:t>Sizing a control</a:t>
            </a:r>
          </a:p>
          <a:p>
            <a:pPr>
              <a:lnSpc>
                <a:spcPct val="110000"/>
              </a:lnSpc>
            </a:pPr>
            <a:r>
              <a:rPr lang="en-US" altLang="en-US" sz="4000" dirty="0">
                <a:latin typeface="Arial" panose="020B0604020202020204" pitchFamily="34" charset="0"/>
              </a:rPr>
              <a:t>Moving a control and its label</a:t>
            </a:r>
          </a:p>
          <a:p>
            <a:pPr>
              <a:lnSpc>
                <a:spcPct val="110000"/>
              </a:lnSpc>
            </a:pPr>
            <a:r>
              <a:rPr lang="en-US" altLang="en-US" sz="4000" dirty="0">
                <a:latin typeface="Arial" panose="020B0604020202020204" pitchFamily="34" charset="0"/>
              </a:rPr>
              <a:t>Changing properties of a control</a:t>
            </a:r>
          </a:p>
          <a:p>
            <a:pPr>
              <a:lnSpc>
                <a:spcPct val="110000"/>
              </a:lnSpc>
            </a:pPr>
            <a:r>
              <a:rPr lang="en-US" altLang="en-US" sz="4000" dirty="0">
                <a:latin typeface="Arial" panose="020B0604020202020204" pitchFamily="34" charset="0"/>
              </a:rPr>
              <a:t>Selecting multiple controls</a:t>
            </a:r>
          </a:p>
        </p:txBody>
      </p:sp>
    </p:spTree>
    <p:extLst>
      <p:ext uri="{BB962C8B-B14F-4D97-AF65-F5344CB8AC3E}">
        <p14:creationId xmlns:p14="http://schemas.microsoft.com/office/powerpoint/2010/main" val="2276421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a:latin typeface="Arial" panose="020B0604020202020204" pitchFamily="34" charset="0"/>
              </a:rPr>
              <a:t>Additional Form Controls</a:t>
            </a:r>
            <a:endParaRPr lang="en-US" altLang="en-US"/>
          </a:p>
        </p:txBody>
      </p:sp>
      <p:sp>
        <p:nvSpPr>
          <p:cNvPr id="45059" name="Rectangle 3"/>
          <p:cNvSpPr>
            <a:spLocks noGrp="1" noChangeArrowheads="1"/>
          </p:cNvSpPr>
          <p:nvPr>
            <p:ph type="body" idx="1"/>
          </p:nvPr>
        </p:nvSpPr>
        <p:spPr/>
        <p:txBody>
          <a:bodyPr/>
          <a:lstStyle/>
          <a:p>
            <a:pPr>
              <a:lnSpc>
                <a:spcPct val="110000"/>
              </a:lnSpc>
            </a:pPr>
            <a:r>
              <a:rPr lang="en-US" altLang="en-US" sz="4000" dirty="0">
                <a:latin typeface="Arial" panose="020B0604020202020204" pitchFamily="34" charset="0"/>
              </a:rPr>
              <a:t>Drop down list boxes</a:t>
            </a:r>
          </a:p>
          <a:p>
            <a:pPr>
              <a:lnSpc>
                <a:spcPct val="110000"/>
              </a:lnSpc>
            </a:pPr>
            <a:r>
              <a:rPr lang="en-US" altLang="en-US" sz="4000" dirty="0">
                <a:latin typeface="Arial" panose="020B0604020202020204" pitchFamily="34" charset="0"/>
              </a:rPr>
              <a:t>Check Boxes</a:t>
            </a:r>
          </a:p>
          <a:p>
            <a:pPr>
              <a:lnSpc>
                <a:spcPct val="110000"/>
              </a:lnSpc>
            </a:pPr>
            <a:r>
              <a:rPr lang="en-US" altLang="en-US" sz="4000" dirty="0">
                <a:latin typeface="Arial" panose="020B0604020202020204" pitchFamily="34" charset="0"/>
              </a:rPr>
              <a:t>Option Groups</a:t>
            </a:r>
          </a:p>
          <a:p>
            <a:pPr>
              <a:lnSpc>
                <a:spcPct val="110000"/>
              </a:lnSpc>
            </a:pPr>
            <a:r>
              <a:rPr lang="en-US" altLang="en-US" sz="4000" dirty="0">
                <a:latin typeface="Arial" panose="020B0604020202020204" pitchFamily="34" charset="0"/>
              </a:rPr>
              <a:t>Command Buttons</a:t>
            </a:r>
          </a:p>
        </p:txBody>
      </p:sp>
    </p:spTree>
    <p:extLst>
      <p:ext uri="{BB962C8B-B14F-4D97-AF65-F5344CB8AC3E}">
        <p14:creationId xmlns:p14="http://schemas.microsoft.com/office/powerpoint/2010/main" val="2408661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47107" name="Rectangle 3"/>
          <p:cNvSpPr>
            <a:spLocks noGrp="1" noChangeArrowheads="1"/>
          </p:cNvSpPr>
          <p:nvPr>
            <p:ph type="body" idx="1"/>
          </p:nvPr>
        </p:nvSpPr>
        <p:spPr/>
        <p:txBody>
          <a:bodyPr/>
          <a:lstStyle/>
          <a:p>
            <a:pPr>
              <a:buFont typeface="Monotype Sorts" pitchFamily="2" charset="2"/>
              <a:buNone/>
            </a:pPr>
            <a:r>
              <a:rPr lang="en-US" altLang="en-US" sz="4000">
                <a:latin typeface="Arial" panose="020B0604020202020204" pitchFamily="34" charset="0"/>
              </a:rPr>
              <a:t>A(n) ________ control on a form has an expression or formula as its data source.</a:t>
            </a:r>
            <a:endParaRPr lang="en-US" altLang="en-US"/>
          </a:p>
        </p:txBody>
      </p:sp>
    </p:spTree>
    <p:extLst>
      <p:ext uri="{BB962C8B-B14F-4D97-AF65-F5344CB8AC3E}">
        <p14:creationId xmlns:p14="http://schemas.microsoft.com/office/powerpoint/2010/main" val="3493420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49155" name="Rectangle 3"/>
          <p:cNvSpPr>
            <a:spLocks noGrp="1" noChangeArrowheads="1"/>
          </p:cNvSpPr>
          <p:nvPr>
            <p:ph type="body" idx="1"/>
          </p:nvPr>
        </p:nvSpPr>
        <p:spPr/>
        <p:txBody>
          <a:bodyPr/>
          <a:lstStyle/>
          <a:p>
            <a:pPr>
              <a:buFont typeface="Monotype Sorts" pitchFamily="2" charset="2"/>
              <a:buNone/>
            </a:pPr>
            <a:r>
              <a:rPr lang="en-US" altLang="en-US" sz="4000">
                <a:latin typeface="Arial" panose="020B0604020202020204" pitchFamily="34" charset="0"/>
              </a:rPr>
              <a:t>Using the Lookup Wizard for a field in a table, will result in a ________  ________ displaying on a form based off of that field.</a:t>
            </a:r>
          </a:p>
        </p:txBody>
      </p:sp>
    </p:spTree>
    <p:extLst>
      <p:ext uri="{BB962C8B-B14F-4D97-AF65-F5344CB8AC3E}">
        <p14:creationId xmlns:p14="http://schemas.microsoft.com/office/powerpoint/2010/main" val="30042605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a:latin typeface="Arial" panose="020B0604020202020204" pitchFamily="34" charset="0"/>
              </a:rPr>
              <a:t>Quick Review</a:t>
            </a:r>
            <a:endParaRPr lang="en-US" altLang="en-US"/>
          </a:p>
        </p:txBody>
      </p:sp>
      <p:sp>
        <p:nvSpPr>
          <p:cNvPr id="51203" name="Rectangle 3"/>
          <p:cNvSpPr>
            <a:spLocks noGrp="1" noChangeArrowheads="1"/>
          </p:cNvSpPr>
          <p:nvPr>
            <p:ph type="body" idx="1"/>
          </p:nvPr>
        </p:nvSpPr>
        <p:spPr/>
        <p:txBody>
          <a:bodyPr/>
          <a:lstStyle/>
          <a:p>
            <a:pPr>
              <a:spcBef>
                <a:spcPts val="600"/>
              </a:spcBef>
              <a:buFont typeface="Monotype Sorts" pitchFamily="2" charset="2"/>
              <a:buNone/>
            </a:pPr>
            <a:r>
              <a:rPr lang="en-US" altLang="en-US" sz="4000">
                <a:latin typeface="Arial" panose="020B0604020202020204" pitchFamily="34" charset="0"/>
              </a:rPr>
              <a:t>True / False</a:t>
            </a:r>
          </a:p>
          <a:p>
            <a:pPr>
              <a:spcBef>
                <a:spcPts val="600"/>
              </a:spcBef>
              <a:buFont typeface="Monotype Sorts" pitchFamily="2" charset="2"/>
              <a:buNone/>
            </a:pPr>
            <a:r>
              <a:rPr lang="en-US" altLang="en-US" sz="4000">
                <a:latin typeface="Arial" panose="020B0604020202020204" pitchFamily="34" charset="0"/>
              </a:rPr>
              <a:t>Updating form data will update the associated data record in the corresponding table.</a:t>
            </a:r>
            <a:endParaRPr lang="en-US" altLang="en-US" sz="3600">
              <a:latin typeface="Arial" panose="020B0604020202020204" pitchFamily="34" charset="0"/>
              <a:cs typeface="Times New Roman" panose="02020603050405020304" pitchFamily="18" charset="0"/>
              <a:sym typeface="Monotype Sorts" pitchFamily="2" charset="2"/>
            </a:endParaRPr>
          </a:p>
        </p:txBody>
      </p:sp>
    </p:spTree>
    <p:extLst>
      <p:ext uri="{BB962C8B-B14F-4D97-AF65-F5344CB8AC3E}">
        <p14:creationId xmlns:p14="http://schemas.microsoft.com/office/powerpoint/2010/main" val="3552999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en-US">
                <a:latin typeface="Arial" panose="020B0604020202020204" pitchFamily="34" charset="0"/>
              </a:rPr>
              <a:t>Homework 2</a:t>
            </a:r>
          </a:p>
        </p:txBody>
      </p:sp>
      <p:sp>
        <p:nvSpPr>
          <p:cNvPr id="53251" name="Rectangle 3"/>
          <p:cNvSpPr>
            <a:spLocks noGrp="1" noChangeArrowheads="1"/>
          </p:cNvSpPr>
          <p:nvPr>
            <p:ph type="body" idx="1"/>
          </p:nvPr>
        </p:nvSpPr>
        <p:spPr/>
        <p:txBody>
          <a:bodyPr/>
          <a:lstStyle/>
          <a:p>
            <a:pPr>
              <a:lnSpc>
                <a:spcPct val="110000"/>
              </a:lnSpc>
            </a:pPr>
            <a:r>
              <a:rPr lang="en-US" altLang="en-US" sz="4000">
                <a:latin typeface="Arial" panose="020B0604020202020204" pitchFamily="34" charset="0"/>
              </a:rPr>
              <a:t>Chapter 3 Guided Exercise</a:t>
            </a:r>
          </a:p>
          <a:p>
            <a:pPr>
              <a:lnSpc>
                <a:spcPct val="110000"/>
              </a:lnSpc>
            </a:pPr>
            <a:r>
              <a:rPr lang="en-US" altLang="en-US" sz="4000">
                <a:latin typeface="Arial" panose="020B0604020202020204" pitchFamily="34" charset="0"/>
              </a:rPr>
              <a:t>Chapter 3 Applied Exercise</a:t>
            </a:r>
          </a:p>
        </p:txBody>
      </p:sp>
    </p:spTree>
    <p:extLst>
      <p:ext uri="{BB962C8B-B14F-4D97-AF65-F5344CB8AC3E}">
        <p14:creationId xmlns:p14="http://schemas.microsoft.com/office/powerpoint/2010/main" val="3866215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81001" y="1572126"/>
            <a:ext cx="8534400" cy="4295274"/>
          </a:xfrm>
        </p:spPr>
        <p:txBody>
          <a:bodyPr/>
          <a:lstStyle/>
          <a:p>
            <a:pPr>
              <a:lnSpc>
                <a:spcPct val="110000"/>
              </a:lnSpc>
            </a:pPr>
            <a:r>
              <a:rPr lang="en-US" altLang="en-US" sz="4000" dirty="0">
                <a:latin typeface="Arial" panose="020B0604020202020204" pitchFamily="34" charset="0"/>
              </a:rPr>
              <a:t>Forms are used for displaying data, entering data or used as part of a menu system</a:t>
            </a:r>
          </a:p>
          <a:p>
            <a:pPr marL="914400" lvl="2" indent="-457200">
              <a:lnSpc>
                <a:spcPct val="110000"/>
              </a:lnSpc>
            </a:pPr>
            <a:r>
              <a:rPr lang="en-US" altLang="en-US" sz="3600" dirty="0">
                <a:latin typeface="Arial" panose="020B0604020202020204" pitchFamily="34" charset="0"/>
                <a:ea typeface="+mn-ea"/>
                <a:cs typeface="+mn-cs"/>
              </a:rPr>
              <a:t>Basic, Multiple Item and Split Forms</a:t>
            </a:r>
          </a:p>
          <a:p>
            <a:pPr>
              <a:lnSpc>
                <a:spcPct val="110000"/>
              </a:lnSpc>
            </a:pPr>
            <a:r>
              <a:rPr lang="en-US" altLang="en-US" sz="4000" dirty="0">
                <a:latin typeface="Arial" panose="020B0604020202020204" pitchFamily="34" charset="0"/>
              </a:rPr>
              <a:t>Built upon tables or queries</a:t>
            </a:r>
          </a:p>
        </p:txBody>
      </p:sp>
      <p:sp>
        <p:nvSpPr>
          <p:cNvPr id="2" name="Title 1"/>
          <p:cNvSpPr>
            <a:spLocks noGrp="1"/>
          </p:cNvSpPr>
          <p:nvPr>
            <p:ph type="title"/>
          </p:nvPr>
        </p:nvSpPr>
        <p:spPr/>
        <p:txBody>
          <a:bodyPr/>
          <a:lstStyle/>
          <a:p>
            <a:r>
              <a:rPr lang="en-US" dirty="0"/>
              <a:t>Forms</a:t>
            </a:r>
          </a:p>
        </p:txBody>
      </p:sp>
    </p:spTree>
    <p:extLst>
      <p:ext uri="{BB962C8B-B14F-4D97-AF65-F5344CB8AC3E}">
        <p14:creationId xmlns:p14="http://schemas.microsoft.com/office/powerpoint/2010/main" val="1838078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4" descr="Screenshot of MS Access Employement Candidates form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3513" y="1371600"/>
            <a:ext cx="888365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Form View</a:t>
            </a:r>
          </a:p>
        </p:txBody>
      </p:sp>
    </p:spTree>
    <p:extLst>
      <p:ext uri="{BB962C8B-B14F-4D97-AF65-F5344CB8AC3E}">
        <p14:creationId xmlns:p14="http://schemas.microsoft.com/office/powerpoint/2010/main" val="3342186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81000" y="1636295"/>
            <a:ext cx="8534400" cy="4231105"/>
          </a:xfrm>
        </p:spPr>
        <p:txBody>
          <a:bodyPr/>
          <a:lstStyle/>
          <a:p>
            <a:pPr>
              <a:lnSpc>
                <a:spcPct val="110000"/>
              </a:lnSpc>
              <a:buClr>
                <a:schemeClr val="tx2"/>
              </a:buClr>
              <a:buFont typeface="Monotype Sorts" pitchFamily="2" charset="2"/>
              <a:buNone/>
            </a:pPr>
            <a:r>
              <a:rPr lang="en-US" altLang="en-US" sz="3800" dirty="0">
                <a:latin typeface="Arial" panose="020B0604020202020204" pitchFamily="34" charset="0"/>
              </a:rPr>
              <a:t>Displays data on the form and allows updates and edits of the form data.  Cannot make updates to the form layout and design.  Database end user uses this view.</a:t>
            </a:r>
          </a:p>
        </p:txBody>
      </p:sp>
      <p:sp>
        <p:nvSpPr>
          <p:cNvPr id="2" name="Title 1"/>
          <p:cNvSpPr>
            <a:spLocks noGrp="1"/>
          </p:cNvSpPr>
          <p:nvPr>
            <p:ph type="title"/>
          </p:nvPr>
        </p:nvSpPr>
        <p:spPr/>
        <p:txBody>
          <a:bodyPr/>
          <a:lstStyle/>
          <a:p>
            <a:r>
              <a:rPr lang="en-US" dirty="0"/>
              <a:t>Form View</a:t>
            </a:r>
          </a:p>
        </p:txBody>
      </p:sp>
    </p:spTree>
    <p:extLst>
      <p:ext uri="{BB962C8B-B14F-4D97-AF65-F5344CB8AC3E}">
        <p14:creationId xmlns:p14="http://schemas.microsoft.com/office/powerpoint/2010/main" val="4262115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2" descr="Screenshot of MS Access Employement Candidates form in Layout View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400175"/>
            <a:ext cx="878205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Layout View</a:t>
            </a:r>
          </a:p>
        </p:txBody>
      </p:sp>
    </p:spTree>
    <p:extLst>
      <p:ext uri="{BB962C8B-B14F-4D97-AF65-F5344CB8AC3E}">
        <p14:creationId xmlns:p14="http://schemas.microsoft.com/office/powerpoint/2010/main" val="955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381000" y="1556084"/>
            <a:ext cx="8534400" cy="4311316"/>
          </a:xfrm>
        </p:spPr>
        <p:txBody>
          <a:bodyPr/>
          <a:lstStyle/>
          <a:p>
            <a:pPr>
              <a:lnSpc>
                <a:spcPct val="110000"/>
              </a:lnSpc>
              <a:buClr>
                <a:schemeClr val="tx2"/>
              </a:buClr>
              <a:buFont typeface="Monotype Sorts" pitchFamily="2" charset="2"/>
              <a:buNone/>
            </a:pPr>
            <a:r>
              <a:rPr lang="en-US" altLang="en-US" sz="3800" dirty="0">
                <a:latin typeface="Arial" panose="020B0604020202020204" pitchFamily="34" charset="0"/>
              </a:rPr>
              <a:t>Most flexible way to work with and modify a form.  Displays the data while allowing you to modify the form design.  Cannot update form data.</a:t>
            </a:r>
          </a:p>
        </p:txBody>
      </p:sp>
      <p:sp>
        <p:nvSpPr>
          <p:cNvPr id="2" name="Title 1"/>
          <p:cNvSpPr>
            <a:spLocks noGrp="1"/>
          </p:cNvSpPr>
          <p:nvPr>
            <p:ph type="title"/>
          </p:nvPr>
        </p:nvSpPr>
        <p:spPr/>
        <p:txBody>
          <a:bodyPr/>
          <a:lstStyle/>
          <a:p>
            <a:r>
              <a:rPr lang="en-US" dirty="0"/>
              <a:t>Layout View</a:t>
            </a:r>
          </a:p>
        </p:txBody>
      </p:sp>
    </p:spTree>
    <p:extLst>
      <p:ext uri="{BB962C8B-B14F-4D97-AF65-F5344CB8AC3E}">
        <p14:creationId xmlns:p14="http://schemas.microsoft.com/office/powerpoint/2010/main" val="125270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descr="Screenshot of MS Access Employement Candidates form in Design View with various labels, textboxes, checkboxes and command buttons.  Fields include Candidate ID, First Name, Last Name, Email, Address, City, State, ZipCode, Phone#, Interview Rating, Employment Test Score, Notes, Interview Date, Salary, Offer Letter Sent?, Offer Accepted? and Resume.  Command Buttons at the bottom of the form include Add Record, Delete Record, Find Record and Close Form."/>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3350" y="1119188"/>
            <a:ext cx="8782050" cy="554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Design View</a:t>
            </a:r>
          </a:p>
        </p:txBody>
      </p:sp>
    </p:spTree>
    <p:extLst>
      <p:ext uri="{BB962C8B-B14F-4D97-AF65-F5344CB8AC3E}">
        <p14:creationId xmlns:p14="http://schemas.microsoft.com/office/powerpoint/2010/main" val="3673962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81000" y="1572126"/>
            <a:ext cx="8534400" cy="4295274"/>
          </a:xfrm>
        </p:spPr>
        <p:txBody>
          <a:bodyPr/>
          <a:lstStyle/>
          <a:p>
            <a:pPr>
              <a:lnSpc>
                <a:spcPct val="110000"/>
              </a:lnSpc>
              <a:buClr>
                <a:schemeClr val="tx2"/>
              </a:buClr>
              <a:buFont typeface="Monotype Sorts" pitchFamily="2" charset="2"/>
              <a:buNone/>
            </a:pPr>
            <a:r>
              <a:rPr lang="en-US" altLang="en-US" sz="3800" dirty="0">
                <a:latin typeface="Arial" panose="020B0604020202020204" pitchFamily="34" charset="0"/>
              </a:rPr>
              <a:t>Most powerful view used to modify the layout, design and content of a form.  Cannot view or edit data in this view.</a:t>
            </a:r>
          </a:p>
          <a:p>
            <a:pPr>
              <a:lnSpc>
                <a:spcPct val="110000"/>
              </a:lnSpc>
              <a:buClr>
                <a:schemeClr val="tx2"/>
              </a:buClr>
              <a:buFont typeface="Monotype Sorts" pitchFamily="2" charset="2"/>
              <a:buNone/>
            </a:pPr>
            <a:endParaRPr lang="en-US" altLang="en-US" sz="4000" dirty="0">
              <a:latin typeface="Arial" panose="020B0604020202020204" pitchFamily="34" charset="0"/>
            </a:endParaRPr>
          </a:p>
        </p:txBody>
      </p:sp>
      <p:sp>
        <p:nvSpPr>
          <p:cNvPr id="2" name="Title 1"/>
          <p:cNvSpPr>
            <a:spLocks noGrp="1"/>
          </p:cNvSpPr>
          <p:nvPr>
            <p:ph type="title"/>
          </p:nvPr>
        </p:nvSpPr>
        <p:spPr/>
        <p:txBody>
          <a:bodyPr/>
          <a:lstStyle/>
          <a:p>
            <a:r>
              <a:rPr lang="en-US" dirty="0"/>
              <a:t>Design View</a:t>
            </a:r>
          </a:p>
        </p:txBody>
      </p:sp>
    </p:spTree>
    <p:extLst>
      <p:ext uri="{BB962C8B-B14F-4D97-AF65-F5344CB8AC3E}">
        <p14:creationId xmlns:p14="http://schemas.microsoft.com/office/powerpoint/2010/main" val="139437852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429</Words>
  <Application>Microsoft Office PowerPoint</Application>
  <PresentationFormat>On-screen Show (4:3)</PresentationFormat>
  <Paragraphs>104</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Monotype Sorts</vt:lpstr>
      <vt:lpstr>Times New Roman</vt:lpstr>
      <vt:lpstr>Wingdings</vt:lpstr>
      <vt:lpstr>Blank Presentation</vt:lpstr>
      <vt:lpstr>Intro to MIS - MGS351</vt:lpstr>
      <vt:lpstr>Chapter Overview</vt:lpstr>
      <vt:lpstr>Forms</vt:lpstr>
      <vt:lpstr>Form View</vt:lpstr>
      <vt:lpstr>Form View</vt:lpstr>
      <vt:lpstr>Layout View</vt:lpstr>
      <vt:lpstr>Layout View</vt:lpstr>
      <vt:lpstr>Design View</vt:lpstr>
      <vt:lpstr>Design View</vt:lpstr>
      <vt:lpstr>Controls</vt:lpstr>
      <vt:lpstr>Controls</vt:lpstr>
      <vt:lpstr>Bound Controls (Highlighted)</vt:lpstr>
      <vt:lpstr>Unbound Controls</vt:lpstr>
      <vt:lpstr>Calculated Controls</vt:lpstr>
      <vt:lpstr>Form Wizard</vt:lpstr>
      <vt:lpstr>Designing Forms</vt:lpstr>
      <vt:lpstr> Form Wizard Example</vt:lpstr>
      <vt:lpstr>Modifying Forms</vt:lpstr>
      <vt:lpstr>Identifying the Record Source</vt:lpstr>
      <vt:lpstr>Formatting Forms</vt:lpstr>
      <vt:lpstr>Additional Form Controls</vt:lpstr>
      <vt:lpstr>Quick Review</vt:lpstr>
      <vt:lpstr>Quick Review</vt:lpstr>
      <vt:lpstr>Quick Review</vt:lpstr>
      <vt:lpstr>Homework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2026-03-03T01:43:01Z</dcterms:modified>
</cp:coreProperties>
</file>