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619" r:id="rId2"/>
    <p:sldId id="652" r:id="rId3"/>
    <p:sldId id="675" r:id="rId4"/>
    <p:sldId id="676" r:id="rId5"/>
    <p:sldId id="677" r:id="rId6"/>
    <p:sldId id="678" r:id="rId7"/>
    <p:sldId id="679" r:id="rId8"/>
    <p:sldId id="680" r:id="rId9"/>
    <p:sldId id="681" r:id="rId10"/>
    <p:sldId id="682" r:id="rId11"/>
    <p:sldId id="683" r:id="rId12"/>
    <p:sldId id="684" r:id="rId13"/>
    <p:sldId id="685" r:id="rId14"/>
    <p:sldId id="686" r:id="rId15"/>
    <p:sldId id="687" r:id="rId16"/>
  </p:sldIdLst>
  <p:sldSz cx="9144000" cy="6858000" type="screen4x3"/>
  <p:notesSz cx="6858000" cy="91170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72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  <a:srgbClr val="FFFFCC"/>
    <a:srgbClr val="008080"/>
    <a:srgbClr val="66CCFF"/>
    <a:srgbClr val="66FFCC"/>
    <a:srgbClr val="CCFFFF"/>
    <a:srgbClr val="FF0000"/>
    <a:srgbClr val="33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61279" autoAdjust="0"/>
  </p:normalViewPr>
  <p:slideViewPr>
    <p:cSldViewPr snapToGrid="0">
      <p:cViewPr varScale="1">
        <p:scale>
          <a:sx n="76" d="100"/>
          <a:sy n="76" d="100"/>
        </p:scale>
        <p:origin x="2556" y="90"/>
      </p:cViewPr>
      <p:guideLst>
        <p:guide orient="horz" pos="2160"/>
        <p:guide pos="28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103" d="100"/>
          <a:sy n="103" d="100"/>
        </p:scale>
        <p:origin x="-2514" y="-84"/>
      </p:cViewPr>
      <p:guideLst>
        <p:guide orient="horz" pos="2872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68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59813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68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59813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E8E90B2-7FC4-4896-8617-23D9992C46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6444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47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0938" y="684213"/>
            <a:ext cx="4557712" cy="34178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30700"/>
            <a:ext cx="5029200" cy="410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6140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6140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86BCFC9-3494-43C9-BDC6-E2B0004A9C4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2754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68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768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017898B-A80B-452D-A283-CEE48A1EA7E2}" type="slidenum">
              <a:rPr lang="en-US" smtClean="0">
                <a:latin typeface="Arial" pitchFamily="34" charset="0"/>
              </a:rPr>
              <a:pPr/>
              <a:t>1</a:t>
            </a:fld>
            <a:endParaRPr lang="en-U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28492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E749114-D514-4B8F-8088-27B4EFF1D5D3}" type="slidenum">
              <a:rPr lang="en-US" altLang="en-US" sz="1200" smtClean="0"/>
              <a:pPr/>
              <a:t>10</a:t>
            </a:fld>
            <a:endParaRPr lang="en-US" altLang="en-US" sz="120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38980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AA99762-CC35-4226-AE87-9FAC928174C2}" type="slidenum">
              <a:rPr lang="en-US" altLang="en-US" sz="1200" smtClean="0"/>
              <a:pPr/>
              <a:t>11</a:t>
            </a:fld>
            <a:endParaRPr lang="en-US" altLang="en-US" sz="120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955989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9974D96-B2B5-481E-95A3-880798BF8E38}" type="slidenum">
              <a:rPr lang="en-US" altLang="en-US" sz="1200" smtClean="0"/>
              <a:pPr/>
              <a:t>12</a:t>
            </a:fld>
            <a:endParaRPr lang="en-US" altLang="en-US" sz="120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66497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BD869EE-1D8C-4007-A2F2-3CE52CB6DF92}" type="slidenum">
              <a:rPr lang="en-US" altLang="en-US" sz="1200" smtClean="0"/>
              <a:pPr/>
              <a:t>13</a:t>
            </a:fld>
            <a:endParaRPr lang="en-US" altLang="en-US" sz="120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135906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B8639DF-C70B-4371-A8AE-35FF21E1C80D}" type="slidenum">
              <a:rPr lang="en-US" altLang="en-US" sz="1200" smtClean="0"/>
              <a:pPr/>
              <a:t>14</a:t>
            </a:fld>
            <a:endParaRPr lang="en-US" altLang="en-US" sz="1200"/>
          </a:p>
        </p:txBody>
      </p:sp>
      <p:sp>
        <p:nvSpPr>
          <p:cNvPr id="3174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420553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9BC43BA-F654-4D7A-9411-5FA05A2EB18C}" type="slidenum">
              <a:rPr lang="en-US" altLang="en-US" sz="1200" smtClean="0"/>
              <a:pPr/>
              <a:t>15</a:t>
            </a:fld>
            <a:endParaRPr lang="en-US" altLang="en-US" sz="120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61375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E5772BC-130E-4BA7-926D-8754147A7E77}" type="slidenum">
              <a:rPr lang="en-US" altLang="en-US" sz="1200" smtClean="0"/>
              <a:pPr/>
              <a:t>2</a:t>
            </a:fld>
            <a:endParaRPr lang="en-US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89300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CCACB8E-815E-4DBF-AB7C-05FE2FBFC702}" type="slidenum">
              <a:rPr lang="en-US" altLang="en-US" sz="1200" smtClean="0"/>
              <a:pPr/>
              <a:t>3</a:t>
            </a:fld>
            <a:endParaRPr lang="en-US" altLang="en-US" sz="1200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7802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AB0C3AF-158F-44A8-8686-6F9980AD449C}" type="slidenum">
              <a:rPr lang="en-US" altLang="en-US" sz="1200" smtClean="0"/>
              <a:pPr/>
              <a:t>4</a:t>
            </a:fld>
            <a:endParaRPr lang="en-US" altLang="en-US" sz="120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39181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0CC65BF-D7E8-45E5-8BC1-36CC8A9CB65C}" type="slidenum">
              <a:rPr lang="en-US" altLang="en-US" sz="1200" smtClean="0"/>
              <a:pPr/>
              <a:t>5</a:t>
            </a:fld>
            <a:endParaRPr lang="en-US" altLang="en-US" sz="1200"/>
          </a:p>
        </p:txBody>
      </p:sp>
      <p:sp>
        <p:nvSpPr>
          <p:cNvPr id="13315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82816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3097050-1243-46B0-818B-A16416268A63}" type="slidenum">
              <a:rPr lang="en-US" altLang="en-US" sz="1200" smtClean="0"/>
              <a:pPr/>
              <a:t>6</a:t>
            </a:fld>
            <a:endParaRPr lang="en-US" altLang="en-US" sz="120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73926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6CD09A4-B176-4E7B-AC69-FED71C4FCE5F}" type="slidenum">
              <a:rPr lang="en-US" altLang="en-US" sz="1200" smtClean="0"/>
              <a:pPr/>
              <a:t>7</a:t>
            </a:fld>
            <a:endParaRPr lang="en-US" altLang="en-US" sz="120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82551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6135D4A-F700-4C28-AC50-0EBF7D3BB18A}" type="slidenum">
              <a:rPr lang="en-US" altLang="en-US" sz="1200" smtClean="0"/>
              <a:pPr/>
              <a:t>8</a:t>
            </a:fld>
            <a:endParaRPr lang="en-US" altLang="en-US" sz="120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68236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1010BF8-F66E-4DDD-8DA5-98241C579722}" type="slidenum">
              <a:rPr lang="en-US" altLang="en-US" sz="1200" smtClean="0"/>
              <a:pPr/>
              <a:t>9</a:t>
            </a:fld>
            <a:endParaRPr lang="en-US" altLang="en-US" sz="120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36491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43FDFD3B-99A3-4DAE-9FE7-E6247F727FA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F4A18791-FC75-44CA-945F-6E0C193E2DA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88900"/>
            <a:ext cx="2076450" cy="622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88900"/>
            <a:ext cx="6076950" cy="6223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A08D03CA-4B2F-4FB2-9C5F-D2D9B2D264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88900"/>
            <a:ext cx="8305800" cy="914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93700" y="1460500"/>
            <a:ext cx="4070350" cy="4851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460500"/>
            <a:ext cx="4070350" cy="4851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80BEC39B-7CBB-44B4-B537-C4133E537E6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EA18B4B9-F708-4F6E-AED7-A0272BCD67B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660FC66E-602B-49F2-A8F0-E3B10850C7F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3700" y="1460500"/>
            <a:ext cx="4070350" cy="4851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460500"/>
            <a:ext cx="4070350" cy="4851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08D6C1C1-8414-4248-A471-6E7EDA6CA1C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9E7B3C56-F787-447F-B464-8D7509A82B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88CE6381-5DF8-4387-997B-DB5B6D681A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4A8C3D30-F0FC-4D6E-A0BD-67F90ABE9A0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7A8BC03F-1004-4240-9ACC-7AE76771850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3647E637-ADEF-4697-8E9A-BC30D72806C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3" name="Rectangle 29"/>
          <p:cNvSpPr>
            <a:spLocks noChangeArrowheads="1"/>
          </p:cNvSpPr>
          <p:nvPr/>
        </p:nvSpPr>
        <p:spPr bwMode="auto">
          <a:xfrm>
            <a:off x="0" y="0"/>
            <a:ext cx="9144000" cy="1206500"/>
          </a:xfrm>
          <a:prstGeom prst="rect">
            <a:avLst/>
          </a:prstGeom>
          <a:gradFill rotWithShape="0">
            <a:gsLst>
              <a:gs pos="0">
                <a:srgbClr val="333399"/>
              </a:gs>
              <a:gs pos="100000">
                <a:srgbClr val="333399">
                  <a:gamma/>
                  <a:shade val="0"/>
                  <a:invGamma/>
                </a:srgbClr>
              </a:gs>
            </a:gsLst>
            <a:lin ang="27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88900"/>
            <a:ext cx="8305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br>
              <a:rPr lang="en-US" altLang="en-US"/>
            </a:br>
            <a:endParaRPr lang="en-US" altLang="en-US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3700" y="1460500"/>
            <a:ext cx="8293100" cy="485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59055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>
                <a:latin typeface="+mn-lt"/>
              </a:defRPr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8EF4F7DA-5373-4A24-B1F2-0D430751101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  <p:sp>
        <p:nvSpPr>
          <p:cNvPr id="1075" name="Rectangle 51"/>
          <p:cNvSpPr>
            <a:spLocks noChangeArrowheads="1"/>
          </p:cNvSpPr>
          <p:nvPr/>
        </p:nvSpPr>
        <p:spPr bwMode="auto">
          <a:xfrm>
            <a:off x="0" y="1131888"/>
            <a:ext cx="9144000" cy="7461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folHlink">
                  <a:gamma/>
                  <a:shade val="0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9pPr>
    </p:titleStyle>
    <p:bodyStyle>
      <a:lvl1pPr marL="457200" indent="-457200" algn="l" rtl="0" eaLnBrk="0" fontAlgn="base" hangingPunct="0">
        <a:spcBef>
          <a:spcPct val="1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42900" algn="l" rtl="0" eaLnBrk="0" fontAlgn="base" hangingPunct="0">
        <a:spcBef>
          <a:spcPct val="1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2pPr>
      <a:lvl3pPr marL="1371600" indent="-342900" algn="l" rtl="0" eaLnBrk="0" fontAlgn="base" hangingPunct="0">
        <a:spcBef>
          <a:spcPct val="1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828800" indent="-342900" algn="l" rtl="0" eaLnBrk="0" fontAlgn="base" hangingPunct="0">
        <a:spcBef>
          <a:spcPct val="1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4pPr>
      <a:lvl5pPr marL="2286000" indent="-342900" algn="l" rtl="0" eaLnBrk="0" fontAlgn="base" hangingPunct="0">
        <a:spcBef>
          <a:spcPct val="1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5pPr>
      <a:lvl6pPr marL="2743200" indent="-342900" algn="l" rtl="0" eaLnBrk="0" fontAlgn="base" hangingPunct="0">
        <a:spcBef>
          <a:spcPct val="10000"/>
        </a:spcBef>
        <a:spcAft>
          <a:spcPct val="0"/>
        </a:spcAft>
        <a:buClr>
          <a:schemeClr val="accent2"/>
        </a:buClr>
        <a:buSzPct val="75000"/>
        <a:buFont typeface="Wingdings" pitchFamily="1" charset="2"/>
        <a:buChar char="l"/>
        <a:defRPr sz="2400">
          <a:solidFill>
            <a:schemeClr val="tx1"/>
          </a:solidFill>
          <a:latin typeface="+mn-lt"/>
        </a:defRPr>
      </a:lvl6pPr>
      <a:lvl7pPr marL="3200400" indent="-342900" algn="l" rtl="0" eaLnBrk="0" fontAlgn="base" hangingPunct="0">
        <a:spcBef>
          <a:spcPct val="10000"/>
        </a:spcBef>
        <a:spcAft>
          <a:spcPct val="0"/>
        </a:spcAft>
        <a:buClr>
          <a:schemeClr val="accent2"/>
        </a:buClr>
        <a:buSzPct val="75000"/>
        <a:buFont typeface="Wingdings" pitchFamily="1" charset="2"/>
        <a:buChar char="l"/>
        <a:defRPr sz="2400">
          <a:solidFill>
            <a:schemeClr val="tx1"/>
          </a:solidFill>
          <a:latin typeface="+mn-lt"/>
        </a:defRPr>
      </a:lvl7pPr>
      <a:lvl8pPr marL="3657600" indent="-342900" algn="l" rtl="0" eaLnBrk="0" fontAlgn="base" hangingPunct="0">
        <a:spcBef>
          <a:spcPct val="10000"/>
        </a:spcBef>
        <a:spcAft>
          <a:spcPct val="0"/>
        </a:spcAft>
        <a:buClr>
          <a:schemeClr val="accent2"/>
        </a:buClr>
        <a:buSzPct val="75000"/>
        <a:buFont typeface="Wingdings" pitchFamily="1" charset="2"/>
        <a:buChar char="l"/>
        <a:defRPr sz="2400">
          <a:solidFill>
            <a:schemeClr val="tx1"/>
          </a:solidFill>
          <a:latin typeface="+mn-lt"/>
        </a:defRPr>
      </a:lvl8pPr>
      <a:lvl9pPr marL="4114800" indent="-342900" algn="l" rtl="0" eaLnBrk="0" fontAlgn="base" hangingPunct="0">
        <a:spcBef>
          <a:spcPct val="10000"/>
        </a:spcBef>
        <a:spcAft>
          <a:spcPct val="0"/>
        </a:spcAft>
        <a:buClr>
          <a:schemeClr val="accent2"/>
        </a:buClr>
        <a:buSzPct val="75000"/>
        <a:buFont typeface="Wingdings" pitchFamily="1" charset="2"/>
        <a:buChar char="l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Intro to MIS - MGS351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Arial" pitchFamily="34" charset="0"/>
              <a:buNone/>
            </a:pPr>
            <a:endParaRPr lang="en-US" sz="3200" b="1" dirty="0"/>
          </a:p>
          <a:p>
            <a:pPr algn="ctr" eaLnBrk="1" hangingPunct="1">
              <a:buFont typeface="Arial" pitchFamily="34" charset="0"/>
              <a:buNone/>
            </a:pPr>
            <a:r>
              <a:rPr lang="en-US" sz="3600" dirty="0"/>
              <a:t>Design and Create Tables</a:t>
            </a:r>
          </a:p>
          <a:p>
            <a:pPr algn="ctr" eaLnBrk="1" hangingPunct="1">
              <a:buFont typeface="Arial" pitchFamily="34" charset="0"/>
              <a:buNone/>
            </a:pPr>
            <a:r>
              <a:rPr lang="en-US" sz="3600" dirty="0"/>
              <a:t>to Store Data</a:t>
            </a:r>
          </a:p>
          <a:p>
            <a:pPr algn="ctr" eaLnBrk="1" hangingPunct="1">
              <a:buFont typeface="Arial" pitchFamily="34" charset="0"/>
              <a:buNone/>
            </a:pPr>
            <a:endParaRPr lang="en-US" sz="3600" dirty="0"/>
          </a:p>
          <a:p>
            <a:pPr algn="ctr" eaLnBrk="1" hangingPunct="1">
              <a:buFont typeface="Arial" pitchFamily="34" charset="0"/>
              <a:buNone/>
            </a:pPr>
            <a:r>
              <a:rPr lang="en-US" sz="3600" dirty="0"/>
              <a:t>Chapter 2</a:t>
            </a:r>
          </a:p>
        </p:txBody>
      </p:sp>
    </p:spTree>
    <p:extLst>
      <p:ext uri="{BB962C8B-B14F-4D97-AF65-F5344CB8AC3E}">
        <p14:creationId xmlns:p14="http://schemas.microsoft.com/office/powerpoint/2010/main" val="443962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Questions &amp; Requested Updates from HR Users</a:t>
            </a:r>
            <a:endParaRPr lang="en-US" altLang="en-US" dirty="0"/>
          </a:p>
        </p:txBody>
      </p:sp>
      <p:sp>
        <p:nvSpPr>
          <p:cNvPr id="22531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" y="1507957"/>
            <a:ext cx="8382000" cy="5085347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en-US" sz="3200" dirty="0">
                <a:latin typeface="Arial" panose="020B0604020202020204" pitchFamily="34" charset="0"/>
              </a:rPr>
              <a:t>Bad data appears in </a:t>
            </a:r>
            <a:r>
              <a:rPr lang="en-US" altLang="en-US" sz="3200" dirty="0" err="1">
                <a:latin typeface="Arial" panose="020B0604020202020204" pitchFamily="34" charset="0"/>
              </a:rPr>
              <a:t>AssessmentScore</a:t>
            </a:r>
            <a:endParaRPr lang="en-US" altLang="en-US" sz="3200" dirty="0">
              <a:latin typeface="Arial" panose="020B0604020202020204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en-US" sz="3200" dirty="0">
                <a:latin typeface="Arial" panose="020B0604020202020204" pitchFamily="34" charset="0"/>
              </a:rPr>
              <a:t>Need email address of every applicant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en-US" sz="3200" dirty="0">
                <a:latin typeface="Arial" panose="020B0604020202020204" pitchFamily="34" charset="0"/>
              </a:rPr>
              <a:t>Want option to store 9 digit zip code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en-US" sz="3200" dirty="0">
                <a:latin typeface="Arial" panose="020B0604020202020204" pitchFamily="34" charset="0"/>
              </a:rPr>
              <a:t>CID value occasionally skips numbers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en-US" sz="3200" dirty="0">
                <a:latin typeface="Arial" panose="020B0604020202020204" pitchFamily="34" charset="0"/>
              </a:rPr>
              <a:t>Need to track the HR employee assigned to each candidate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en-US" sz="3200" dirty="0">
                <a:latin typeface="Arial" panose="020B0604020202020204" pitchFamily="34" charset="0"/>
              </a:rPr>
              <a:t>Data entry and editing is not user-friendly</a:t>
            </a:r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01771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" panose="020B0604020202020204" pitchFamily="34" charset="0"/>
              </a:rPr>
              <a:t>Quick Review</a:t>
            </a:r>
            <a:endParaRPr lang="en-US" altLang="en-US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600"/>
              </a:spcBef>
              <a:buFont typeface="Monotype Sorts" pitchFamily="2" charset="2"/>
              <a:buNone/>
            </a:pPr>
            <a:r>
              <a:rPr lang="en-US" altLang="en-US" sz="4000">
                <a:latin typeface="Arial" panose="020B0604020202020204" pitchFamily="34" charset="0"/>
              </a:rPr>
              <a:t>What does GIGO stand for?</a:t>
            </a:r>
          </a:p>
          <a:p>
            <a:pPr>
              <a:buFont typeface="Monotype Sorts" pitchFamily="2" charset="2"/>
              <a:buNone/>
            </a:pPr>
            <a:r>
              <a:rPr lang="en-US" altLang="en-US" sz="4000">
                <a:latin typeface="Arial" panose="020B0604020202020204" pitchFamily="34" charset="0"/>
                <a:cs typeface="Times New Roman" panose="02020603050405020304" pitchFamily="18" charset="0"/>
              </a:rPr>
              <a:t>a. </a:t>
            </a:r>
            <a:r>
              <a:rPr lang="en-US" altLang="en-US" sz="4000">
                <a:latin typeface="Arial" panose="020B0604020202020204" pitchFamily="34" charset="0"/>
              </a:rPr>
              <a:t>Gee, I Goofed, OK</a:t>
            </a:r>
          </a:p>
          <a:p>
            <a:pPr>
              <a:buFont typeface="Monotype Sorts" pitchFamily="2" charset="2"/>
              <a:buNone/>
            </a:pPr>
            <a:r>
              <a:rPr lang="en-US" altLang="en-US" sz="4000">
                <a:latin typeface="Arial" panose="020B0604020202020204" pitchFamily="34" charset="0"/>
                <a:cs typeface="Times New Roman" panose="02020603050405020304" pitchFamily="18" charset="0"/>
              </a:rPr>
              <a:t>b. </a:t>
            </a:r>
            <a:r>
              <a:rPr lang="en-US" altLang="en-US" sz="4000">
                <a:latin typeface="Arial" panose="020B0604020202020204" pitchFamily="34" charset="0"/>
              </a:rPr>
              <a:t>Grand Illusions, Go On</a:t>
            </a:r>
          </a:p>
          <a:p>
            <a:pPr>
              <a:buFont typeface="Monotype Sorts" pitchFamily="2" charset="2"/>
              <a:buNone/>
            </a:pPr>
            <a:r>
              <a:rPr lang="en-US" altLang="en-US" sz="4000">
                <a:latin typeface="Arial" panose="020B0604020202020204" pitchFamily="34" charset="0"/>
                <a:cs typeface="Times New Roman" panose="02020603050405020304" pitchFamily="18" charset="0"/>
              </a:rPr>
              <a:t>c. </a:t>
            </a:r>
            <a:r>
              <a:rPr lang="en-US" altLang="en-US" sz="4000">
                <a:latin typeface="Arial" panose="020B0604020202020204" pitchFamily="34" charset="0"/>
              </a:rPr>
              <a:t>Global Indexing, Global Order</a:t>
            </a:r>
          </a:p>
          <a:p>
            <a:pPr>
              <a:buFont typeface="Monotype Sorts" pitchFamily="2" charset="2"/>
              <a:buNone/>
            </a:pPr>
            <a:r>
              <a:rPr lang="en-US" altLang="en-US" sz="4000">
                <a:latin typeface="Arial" panose="020B0604020202020204" pitchFamily="34" charset="0"/>
              </a:rPr>
              <a:t>d. Garbage In, Garbage Out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12118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" panose="020B0604020202020204" pitchFamily="34" charset="0"/>
              </a:rPr>
              <a:t>Quick Review</a:t>
            </a:r>
            <a:endParaRPr lang="en-US" altLang="en-US"/>
          </a:p>
        </p:txBody>
      </p:sp>
      <p:sp>
        <p:nvSpPr>
          <p:cNvPr id="2662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81000" y="1475874"/>
            <a:ext cx="8382000" cy="4391526"/>
          </a:xfrm>
        </p:spPr>
        <p:txBody>
          <a:bodyPr/>
          <a:lstStyle/>
          <a:p>
            <a:pPr>
              <a:spcBef>
                <a:spcPts val="600"/>
              </a:spcBef>
              <a:buFont typeface="Monotype Sorts" pitchFamily="2" charset="2"/>
              <a:buNone/>
            </a:pPr>
            <a:r>
              <a:rPr lang="en-US" altLang="en-US" sz="4000" dirty="0">
                <a:latin typeface="Arial" panose="020B0604020202020204" pitchFamily="34" charset="0"/>
              </a:rPr>
              <a:t>Which of the following is true of the primary key?</a:t>
            </a:r>
          </a:p>
          <a:p>
            <a:pPr>
              <a:buFont typeface="Monotype Sorts" pitchFamily="2" charset="2"/>
              <a:buNone/>
            </a:pPr>
            <a:r>
              <a:rPr lang="en-US" altLang="en-US" sz="4000" dirty="0">
                <a:latin typeface="Arial" panose="020B0604020202020204" pitchFamily="34" charset="0"/>
                <a:cs typeface="Times New Roman" panose="02020603050405020304" pitchFamily="18" charset="0"/>
              </a:rPr>
              <a:t>a. </a:t>
            </a:r>
            <a:r>
              <a:rPr lang="en-US" altLang="en-US" sz="4000" dirty="0">
                <a:latin typeface="Arial" panose="020B0604020202020204" pitchFamily="34" charset="0"/>
              </a:rPr>
              <a:t>Its values must be unique</a:t>
            </a:r>
          </a:p>
          <a:p>
            <a:pPr>
              <a:buFont typeface="Monotype Sorts" pitchFamily="2" charset="2"/>
              <a:buNone/>
            </a:pPr>
            <a:r>
              <a:rPr lang="en-US" altLang="en-US" sz="4000" dirty="0">
                <a:latin typeface="Arial" panose="020B0604020202020204" pitchFamily="34" charset="0"/>
                <a:cs typeface="Times New Roman" panose="02020603050405020304" pitchFamily="18" charset="0"/>
              </a:rPr>
              <a:t>b. </a:t>
            </a:r>
            <a:r>
              <a:rPr lang="en-US" altLang="en-US" sz="4000" dirty="0">
                <a:latin typeface="Arial" panose="020B0604020202020204" pitchFamily="34" charset="0"/>
              </a:rPr>
              <a:t>It must be defined as a text field</a:t>
            </a:r>
          </a:p>
          <a:p>
            <a:pPr>
              <a:buFont typeface="Monotype Sorts" pitchFamily="2" charset="2"/>
              <a:buNone/>
            </a:pPr>
            <a:r>
              <a:rPr lang="en-US" altLang="en-US" sz="4000" dirty="0">
                <a:latin typeface="Arial" panose="020B0604020202020204" pitchFamily="34" charset="0"/>
                <a:cs typeface="Times New Roman" panose="02020603050405020304" pitchFamily="18" charset="0"/>
              </a:rPr>
              <a:t>c. I</a:t>
            </a:r>
            <a:r>
              <a:rPr lang="en-US" altLang="en-US" sz="4000" dirty="0">
                <a:latin typeface="Arial" panose="020B0604020202020204" pitchFamily="34" charset="0"/>
              </a:rPr>
              <a:t>t must be first in a table</a:t>
            </a:r>
          </a:p>
          <a:p>
            <a:pPr>
              <a:buFont typeface="Monotype Sorts" pitchFamily="2" charset="2"/>
              <a:buNone/>
            </a:pPr>
            <a:r>
              <a:rPr lang="en-US" altLang="en-US" sz="4000" dirty="0">
                <a:latin typeface="Arial" panose="020B0604020202020204" pitchFamily="34" charset="0"/>
              </a:rPr>
              <a:t>d. It can never be changed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8478920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" panose="020B0604020202020204" pitchFamily="34" charset="0"/>
              </a:rPr>
              <a:t>Quick Review</a:t>
            </a:r>
            <a:endParaRPr lang="en-US" altLang="en-US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1" y="1459833"/>
            <a:ext cx="8534400" cy="4407568"/>
          </a:xfrm>
        </p:spPr>
        <p:txBody>
          <a:bodyPr/>
          <a:lstStyle/>
          <a:p>
            <a:pPr>
              <a:spcBef>
                <a:spcPts val="600"/>
              </a:spcBef>
              <a:buFont typeface="Monotype Sorts" pitchFamily="2" charset="2"/>
              <a:buNone/>
            </a:pPr>
            <a:r>
              <a:rPr lang="en-US" altLang="en-US" sz="4000" dirty="0">
                <a:latin typeface="Arial" panose="020B0604020202020204" pitchFamily="34" charset="0"/>
              </a:rPr>
              <a:t>Which fields are commonly defined with an input mask?</a:t>
            </a:r>
          </a:p>
          <a:p>
            <a:pPr>
              <a:buFont typeface="Monotype Sorts" pitchFamily="2" charset="2"/>
              <a:buNone/>
            </a:pPr>
            <a:r>
              <a:rPr lang="en-US" altLang="en-US" sz="4000" dirty="0">
                <a:latin typeface="Arial" panose="020B0604020202020204" pitchFamily="34" charset="0"/>
                <a:cs typeface="Times New Roman" panose="02020603050405020304" pitchFamily="18" charset="0"/>
              </a:rPr>
              <a:t>a. </a:t>
            </a:r>
            <a:r>
              <a:rPr lang="en-US" altLang="en-US" sz="4000" dirty="0">
                <a:latin typeface="Arial" panose="020B0604020202020204" pitchFamily="34" charset="0"/>
              </a:rPr>
              <a:t>Social Security number</a:t>
            </a:r>
          </a:p>
          <a:p>
            <a:pPr>
              <a:buFont typeface="Monotype Sorts" pitchFamily="2" charset="2"/>
              <a:buNone/>
            </a:pPr>
            <a:r>
              <a:rPr lang="en-US" altLang="en-US" sz="4000" dirty="0">
                <a:latin typeface="Arial" panose="020B0604020202020204" pitchFamily="34" charset="0"/>
                <a:cs typeface="Times New Roman" panose="02020603050405020304" pitchFamily="18" charset="0"/>
              </a:rPr>
              <a:t>b. </a:t>
            </a:r>
            <a:r>
              <a:rPr lang="en-US" altLang="en-US" sz="4000" dirty="0">
                <a:latin typeface="Arial" panose="020B0604020202020204" pitchFamily="34" charset="0"/>
              </a:rPr>
              <a:t>First, middle and last name</a:t>
            </a:r>
          </a:p>
          <a:p>
            <a:pPr>
              <a:buFont typeface="Monotype Sorts" pitchFamily="2" charset="2"/>
              <a:buNone/>
            </a:pPr>
            <a:r>
              <a:rPr lang="en-US" altLang="en-US" sz="4000" dirty="0">
                <a:latin typeface="Arial" panose="020B0604020202020204" pitchFamily="34" charset="0"/>
                <a:cs typeface="Times New Roman" panose="02020603050405020304" pitchFamily="18" charset="0"/>
              </a:rPr>
              <a:t>c. </a:t>
            </a:r>
            <a:r>
              <a:rPr lang="en-US" altLang="en-US" sz="4000" dirty="0">
                <a:latin typeface="Arial" panose="020B0604020202020204" pitchFamily="34" charset="0"/>
              </a:rPr>
              <a:t>City, state and zip code</a:t>
            </a:r>
          </a:p>
          <a:p>
            <a:pPr>
              <a:buFont typeface="Monotype Sorts" pitchFamily="2" charset="2"/>
              <a:buNone/>
            </a:pPr>
            <a:r>
              <a:rPr lang="en-US" altLang="en-US" sz="4000" dirty="0">
                <a:latin typeface="Arial" panose="020B0604020202020204" pitchFamily="34" charset="0"/>
              </a:rPr>
              <a:t>d. All of the above</a:t>
            </a:r>
            <a:endParaRPr lang="en-US" altLang="en-US" sz="28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52744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" panose="020B0604020202020204" pitchFamily="34" charset="0"/>
              </a:rPr>
              <a:t>Quick Review</a:t>
            </a:r>
            <a:endParaRPr lang="en-US" alt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443789"/>
            <a:ext cx="8382000" cy="4423611"/>
          </a:xfrm>
        </p:spPr>
        <p:txBody>
          <a:bodyPr/>
          <a:lstStyle/>
          <a:p>
            <a:pPr>
              <a:spcBef>
                <a:spcPts val="600"/>
              </a:spcBef>
              <a:buFont typeface="Monotype Sorts" pitchFamily="2" charset="2"/>
              <a:buNone/>
            </a:pPr>
            <a:r>
              <a:rPr lang="en-US" altLang="en-US" sz="4000" dirty="0">
                <a:latin typeface="Arial" panose="020B0604020202020204" pitchFamily="34" charset="0"/>
              </a:rPr>
              <a:t>Which field data type appears as a check box in a table?</a:t>
            </a:r>
          </a:p>
          <a:p>
            <a:pPr>
              <a:buFont typeface="Monotype Sorts" pitchFamily="2" charset="2"/>
              <a:buNone/>
            </a:pPr>
            <a:r>
              <a:rPr lang="en-US" altLang="en-US" sz="4000" dirty="0">
                <a:latin typeface="Arial" panose="020B0604020202020204" pitchFamily="34" charset="0"/>
                <a:cs typeface="Times New Roman" panose="02020603050405020304" pitchFamily="18" charset="0"/>
              </a:rPr>
              <a:t>a. Text field</a:t>
            </a:r>
            <a:endParaRPr lang="en-US" altLang="en-US" sz="4000" dirty="0">
              <a:latin typeface="Arial" panose="020B0604020202020204" pitchFamily="34" charset="0"/>
            </a:endParaRPr>
          </a:p>
          <a:p>
            <a:pPr>
              <a:buFont typeface="Monotype Sorts" pitchFamily="2" charset="2"/>
              <a:buNone/>
            </a:pPr>
            <a:r>
              <a:rPr lang="en-US" altLang="en-US" sz="4000" dirty="0">
                <a:latin typeface="Arial" panose="020B0604020202020204" pitchFamily="34" charset="0"/>
                <a:cs typeface="Times New Roman" panose="02020603050405020304" pitchFamily="18" charset="0"/>
              </a:rPr>
              <a:t>b. Number field</a:t>
            </a:r>
            <a:endParaRPr lang="en-US" altLang="en-US" sz="4000" dirty="0">
              <a:latin typeface="Arial" panose="020B0604020202020204" pitchFamily="34" charset="0"/>
            </a:endParaRPr>
          </a:p>
          <a:p>
            <a:pPr>
              <a:buFont typeface="Monotype Sorts" pitchFamily="2" charset="2"/>
              <a:buNone/>
            </a:pPr>
            <a:r>
              <a:rPr lang="en-US" altLang="en-US" sz="4000" dirty="0">
                <a:latin typeface="Arial" panose="020B0604020202020204" pitchFamily="34" charset="0"/>
                <a:cs typeface="Times New Roman" panose="02020603050405020304" pitchFamily="18" charset="0"/>
              </a:rPr>
              <a:t>c. Yes/No field</a:t>
            </a:r>
            <a:endParaRPr lang="en-US" altLang="en-US" sz="4000" dirty="0">
              <a:latin typeface="Arial" panose="020B0604020202020204" pitchFamily="34" charset="0"/>
            </a:endParaRPr>
          </a:p>
          <a:p>
            <a:pPr>
              <a:buFont typeface="Monotype Sorts" pitchFamily="2" charset="2"/>
              <a:buNone/>
            </a:pPr>
            <a:r>
              <a:rPr lang="en-US" altLang="en-US" sz="4000" dirty="0">
                <a:latin typeface="Arial" panose="020B0604020202020204" pitchFamily="34" charset="0"/>
              </a:rPr>
              <a:t>d. All of the above</a:t>
            </a:r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92212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" panose="020B0604020202020204" pitchFamily="34" charset="0"/>
              </a:rPr>
              <a:t>Quick Review</a:t>
            </a:r>
            <a:endParaRPr lang="en-US" alt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3700" y="1460500"/>
            <a:ext cx="8493626" cy="4851400"/>
          </a:xfrm>
        </p:spPr>
        <p:txBody>
          <a:bodyPr/>
          <a:lstStyle/>
          <a:p>
            <a:pPr>
              <a:spcBef>
                <a:spcPts val="600"/>
              </a:spcBef>
              <a:buFont typeface="Monotype Sorts" pitchFamily="2" charset="2"/>
              <a:buNone/>
            </a:pPr>
            <a:r>
              <a:rPr lang="en-US" altLang="en-US" sz="4000" dirty="0">
                <a:latin typeface="Arial" panose="020B0604020202020204" pitchFamily="34" charset="0"/>
              </a:rPr>
              <a:t>The______ is a field, or combination of fields, that uniquely identifies a record.</a:t>
            </a:r>
            <a:endParaRPr lang="en-US" altLang="en-US" sz="3600" dirty="0">
              <a:latin typeface="Arial" panose="020B0604020202020204" pitchFamily="34" charset="0"/>
              <a:cs typeface="Times New Roman" panose="02020603050405020304" pitchFamily="18" charset="0"/>
              <a:sym typeface="Monotype Sort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8395389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0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Chapter Overview</a:t>
            </a:r>
          </a:p>
        </p:txBody>
      </p:sp>
      <p:sp>
        <p:nvSpPr>
          <p:cNvPr id="6147" name="Rectangle 2051"/>
          <p:cNvSpPr>
            <a:spLocks noGrp="1" noChangeArrowheads="1"/>
          </p:cNvSpPr>
          <p:nvPr>
            <p:ph type="body" idx="1"/>
          </p:nvPr>
        </p:nvSpPr>
        <p:spPr>
          <a:xfrm>
            <a:off x="381000" y="1555845"/>
            <a:ext cx="8534400" cy="4311555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altLang="en-US" sz="4000" dirty="0">
                <a:latin typeface="Arial" panose="020B0604020202020204" pitchFamily="34" charset="0"/>
              </a:rPr>
              <a:t>Databases and Decision Making</a:t>
            </a:r>
          </a:p>
          <a:p>
            <a:pPr>
              <a:lnSpc>
                <a:spcPct val="110000"/>
              </a:lnSpc>
            </a:pPr>
            <a:r>
              <a:rPr lang="en-US" altLang="en-US" sz="4000" dirty="0">
                <a:latin typeface="Arial" panose="020B0604020202020204" pitchFamily="34" charset="0"/>
              </a:rPr>
              <a:t>Designing Database Tables</a:t>
            </a:r>
          </a:p>
          <a:p>
            <a:pPr>
              <a:lnSpc>
                <a:spcPct val="110000"/>
              </a:lnSpc>
            </a:pPr>
            <a:r>
              <a:rPr lang="en-US" altLang="en-US" sz="4000" dirty="0">
                <a:latin typeface="Arial" panose="020B0604020202020204" pitchFamily="34" charset="0"/>
              </a:rPr>
              <a:t>Creating Tables in Access</a:t>
            </a:r>
          </a:p>
          <a:p>
            <a:pPr>
              <a:lnSpc>
                <a:spcPct val="110000"/>
              </a:lnSpc>
            </a:pPr>
            <a:r>
              <a:rPr lang="en-US" altLang="en-US" sz="4000" dirty="0">
                <a:latin typeface="Arial" panose="020B0604020202020204" pitchFamily="34" charset="0"/>
              </a:rPr>
              <a:t>Primary Keys</a:t>
            </a:r>
          </a:p>
          <a:p>
            <a:pPr>
              <a:lnSpc>
                <a:spcPct val="110000"/>
              </a:lnSpc>
            </a:pPr>
            <a:r>
              <a:rPr lang="en-US" altLang="en-US" sz="4000" dirty="0">
                <a:latin typeface="Arial" panose="020B0604020202020204" pitchFamily="34" charset="0"/>
              </a:rPr>
              <a:t>Field Data Types and Properties</a:t>
            </a:r>
          </a:p>
        </p:txBody>
      </p:sp>
    </p:spTree>
    <p:extLst>
      <p:ext uri="{BB962C8B-B14F-4D97-AF65-F5344CB8AC3E}">
        <p14:creationId xmlns:p14="http://schemas.microsoft.com/office/powerpoint/2010/main" val="24962734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AutoShape 8"/>
          <p:cNvSpPr>
            <a:spLocks noChangeArrowheads="1"/>
          </p:cNvSpPr>
          <p:nvPr/>
        </p:nvSpPr>
        <p:spPr bwMode="auto">
          <a:xfrm>
            <a:off x="680112" y="1935707"/>
            <a:ext cx="2306638" cy="990600"/>
          </a:xfrm>
          <a:prstGeom prst="flowChartProcess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Calibri" panose="020F0502020204030204" pitchFamily="34" charset="0"/>
                <a:cs typeface="Times New Roman" panose="02020603050405020304" pitchFamily="18" charset="0"/>
              </a:rPr>
              <a:t>Input</a:t>
            </a:r>
            <a:endParaRPr lang="en-US" altLang="en-US" sz="2800"/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Calibri" panose="020F0502020204030204" pitchFamily="34" charset="0"/>
                <a:cs typeface="Times New Roman" panose="02020603050405020304" pitchFamily="18" charset="0"/>
              </a:rPr>
              <a:t>(Data)</a:t>
            </a:r>
            <a:endParaRPr lang="en-US" altLang="en-US" sz="2800"/>
          </a:p>
        </p:txBody>
      </p:sp>
      <p:sp>
        <p:nvSpPr>
          <p:cNvPr id="8196" name="AutoShape 7"/>
          <p:cNvSpPr>
            <a:spLocks noChangeArrowheads="1"/>
          </p:cNvSpPr>
          <p:nvPr/>
        </p:nvSpPr>
        <p:spPr bwMode="auto">
          <a:xfrm>
            <a:off x="3440775" y="1935707"/>
            <a:ext cx="2306637" cy="990600"/>
          </a:xfrm>
          <a:prstGeom prst="flowChartProcess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Calibri" panose="020F0502020204030204" pitchFamily="34" charset="0"/>
                <a:cs typeface="Times New Roman" panose="02020603050405020304" pitchFamily="18" charset="0"/>
              </a:rPr>
              <a:t>Process</a:t>
            </a:r>
            <a:endParaRPr lang="en-US" altLang="en-US" sz="2400"/>
          </a:p>
        </p:txBody>
      </p:sp>
      <p:sp>
        <p:nvSpPr>
          <p:cNvPr id="8197" name="AutoShape 6"/>
          <p:cNvSpPr>
            <a:spLocks noChangeArrowheads="1"/>
          </p:cNvSpPr>
          <p:nvPr/>
        </p:nvSpPr>
        <p:spPr bwMode="auto">
          <a:xfrm>
            <a:off x="6222075" y="1935707"/>
            <a:ext cx="2306637" cy="990600"/>
          </a:xfrm>
          <a:prstGeom prst="flowChartProcess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Calibri" panose="020F0502020204030204" pitchFamily="34" charset="0"/>
                <a:cs typeface="Times New Roman" panose="02020603050405020304" pitchFamily="18" charset="0"/>
              </a:rPr>
              <a:t>Output</a:t>
            </a:r>
            <a:endParaRPr lang="en-US" altLang="en-US" sz="2800"/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Calibri" panose="020F0502020204030204" pitchFamily="34" charset="0"/>
                <a:cs typeface="Times New Roman" panose="02020603050405020304" pitchFamily="18" charset="0"/>
              </a:rPr>
              <a:t>(Information)</a:t>
            </a:r>
            <a:endParaRPr lang="en-US" altLang="en-US" sz="280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8198" name="Right Arrow 8"/>
          <p:cNvSpPr>
            <a:spLocks noChangeArrowheads="1"/>
          </p:cNvSpPr>
          <p:nvPr/>
        </p:nvSpPr>
        <p:spPr bwMode="auto">
          <a:xfrm>
            <a:off x="3042312" y="2164307"/>
            <a:ext cx="381000" cy="484188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8199" name="Right Arrow 9"/>
          <p:cNvSpPr>
            <a:spLocks noChangeArrowheads="1"/>
          </p:cNvSpPr>
          <p:nvPr/>
        </p:nvSpPr>
        <p:spPr bwMode="auto">
          <a:xfrm>
            <a:off x="5785512" y="2164307"/>
            <a:ext cx="381000" cy="484188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8200" name="Rectangle 10"/>
          <p:cNvSpPr>
            <a:spLocks noChangeArrowheads="1"/>
          </p:cNvSpPr>
          <p:nvPr/>
        </p:nvSpPr>
        <p:spPr bwMode="auto">
          <a:xfrm>
            <a:off x="527712" y="3078707"/>
            <a:ext cx="8229600" cy="249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Arial" panose="020B0604020202020204" pitchFamily="34" charset="0"/>
                <a:cs typeface="Arial" panose="020B0604020202020204" pitchFamily="34" charset="0"/>
              </a:rPr>
              <a:t>Input using </a:t>
            </a:r>
            <a:r>
              <a:rPr lang="en-US" altLang="en-US" sz="2000" b="1">
                <a:latin typeface="Arial" panose="020B0604020202020204" pitchFamily="34" charset="0"/>
                <a:cs typeface="Arial" panose="020B0604020202020204" pitchFamily="34" charset="0"/>
              </a:rPr>
              <a:t>Forms</a:t>
            </a:r>
            <a:r>
              <a:rPr lang="en-US" altLang="en-US" sz="2000">
                <a:latin typeface="Arial" panose="020B0604020202020204" pitchFamily="34" charset="0"/>
                <a:cs typeface="Arial" panose="020B0604020202020204" pitchFamily="34" charset="0"/>
              </a:rPr>
              <a:t>	  Handled by </a:t>
            </a:r>
            <a:r>
              <a:rPr lang="en-US" altLang="en-US" sz="2000" b="1">
                <a:latin typeface="Arial" panose="020B0604020202020204" pitchFamily="34" charset="0"/>
                <a:cs typeface="Arial" panose="020B0604020202020204" pitchFamily="34" charset="0"/>
              </a:rPr>
              <a:t>Queries	    </a:t>
            </a:r>
            <a:r>
              <a:rPr lang="en-US" altLang="en-US" sz="2000">
                <a:latin typeface="Arial" panose="020B0604020202020204" pitchFamily="34" charset="0"/>
                <a:cs typeface="Arial" panose="020B0604020202020204" pitchFamily="34" charset="0"/>
              </a:rPr>
              <a:t>Output to </a:t>
            </a:r>
            <a:r>
              <a:rPr lang="en-US" altLang="en-US" sz="2000" b="1">
                <a:latin typeface="Arial" panose="020B0604020202020204" pitchFamily="34" charset="0"/>
                <a:cs typeface="Arial" panose="020B0604020202020204" pitchFamily="34" charset="0"/>
              </a:rPr>
              <a:t>Reports</a:t>
            </a:r>
            <a:endParaRPr lang="en-US" altLang="en-US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Arial" panose="020B0604020202020204" pitchFamily="34" charset="0"/>
                <a:cs typeface="Arial" panose="020B0604020202020204" pitchFamily="34" charset="0"/>
              </a:rPr>
              <a:t>Stored in </a:t>
            </a:r>
            <a:r>
              <a:rPr lang="en-US" altLang="en-US" sz="2000" b="1">
                <a:latin typeface="Arial" panose="020B0604020202020204" pitchFamily="34" charset="0"/>
                <a:cs typeface="Arial" panose="020B0604020202020204" pitchFamily="34" charset="0"/>
              </a:rPr>
              <a:t>Tables</a:t>
            </a:r>
            <a:r>
              <a:rPr lang="en-US" altLang="en-US" sz="2000">
                <a:latin typeface="Arial" panose="020B0604020202020204" pitchFamily="34" charset="0"/>
                <a:cs typeface="Arial" panose="020B0604020202020204" pitchFamily="34" charset="0"/>
              </a:rPr>
              <a:t>				    Supports Decision 							Making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0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>
                <a:latin typeface="Arial" panose="020B0604020202020204" pitchFamily="34" charset="0"/>
                <a:cs typeface="Arial" panose="020B0604020202020204" pitchFamily="34" charset="0"/>
              </a:rPr>
              <a:t>GIGO</a:t>
            </a:r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 – Garbage In, Garbage Out</a:t>
            </a:r>
          </a:p>
        </p:txBody>
      </p:sp>
      <p:sp>
        <p:nvSpPr>
          <p:cNvPr id="9" name="Rectangle 2050"/>
          <p:cNvSpPr txBox="1">
            <a:spLocks noChangeArrowheads="1"/>
          </p:cNvSpPr>
          <p:nvPr/>
        </p:nvSpPr>
        <p:spPr bwMode="auto">
          <a:xfrm>
            <a:off x="381000" y="88900"/>
            <a:ext cx="8305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Arial" charset="0"/>
              </a:defRPr>
            </a:lvl5pPr>
            <a:lvl6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Arial" charset="0"/>
              </a:defRPr>
            </a:lvl6pPr>
            <a:lvl7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Arial" charset="0"/>
              </a:defRPr>
            </a:lvl7pPr>
            <a:lvl8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Arial" charset="0"/>
              </a:defRPr>
            </a:lvl8pPr>
            <a:lvl9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Arial" charset="0"/>
              </a:defRPr>
            </a:lvl9pPr>
          </a:lstStyle>
          <a:p>
            <a:r>
              <a:rPr lang="en-US" altLang="en-US" dirty="0">
                <a:latin typeface="Arial" panose="020B0604020202020204" pitchFamily="34" charset="0"/>
              </a:rPr>
              <a:t>Databases and Decision Making</a:t>
            </a:r>
            <a:endParaRPr lang="en-US" altLang="en-US" kern="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87587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52337"/>
            <a:ext cx="8534400" cy="4215063"/>
          </a:xfrm>
        </p:spPr>
        <p:txBody>
          <a:bodyPr/>
          <a:lstStyle/>
          <a:p>
            <a:pPr>
              <a:lnSpc>
                <a:spcPct val="110000"/>
              </a:lnSpc>
              <a:buClr>
                <a:schemeClr val="tx2"/>
              </a:buClr>
              <a:buFont typeface="Monotype Sorts" pitchFamily="2" charset="2"/>
              <a:buNone/>
            </a:pPr>
            <a:r>
              <a:rPr lang="en-US" altLang="en-US" sz="4400" dirty="0">
                <a:latin typeface="Arial" panose="020B0604020202020204" pitchFamily="34" charset="0"/>
              </a:rPr>
              <a:t>Database design is critically important to the success of an information system.</a:t>
            </a:r>
          </a:p>
          <a:p>
            <a:pPr>
              <a:lnSpc>
                <a:spcPct val="110000"/>
              </a:lnSpc>
              <a:buClr>
                <a:schemeClr val="tx2"/>
              </a:buClr>
              <a:buFont typeface="Monotype Sorts" pitchFamily="2" charset="2"/>
              <a:buNone/>
            </a:pPr>
            <a:r>
              <a:rPr lang="en-US" altLang="en-US" sz="4400" dirty="0">
                <a:latin typeface="Arial" panose="020B0604020202020204" pitchFamily="34" charset="0"/>
              </a:rPr>
              <a:t>Your tables are the foundation of the entire database.</a:t>
            </a:r>
          </a:p>
        </p:txBody>
      </p:sp>
      <p:sp>
        <p:nvSpPr>
          <p:cNvPr id="4" name="Rectangle 2050"/>
          <p:cNvSpPr txBox="1">
            <a:spLocks noChangeArrowheads="1"/>
          </p:cNvSpPr>
          <p:nvPr/>
        </p:nvSpPr>
        <p:spPr bwMode="auto">
          <a:xfrm>
            <a:off x="381000" y="88900"/>
            <a:ext cx="8305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Arial" charset="0"/>
              </a:defRPr>
            </a:lvl5pPr>
            <a:lvl6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Arial" charset="0"/>
              </a:defRPr>
            </a:lvl6pPr>
            <a:lvl7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Arial" charset="0"/>
              </a:defRPr>
            </a:lvl7pPr>
            <a:lvl8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Arial" charset="0"/>
              </a:defRPr>
            </a:lvl8pPr>
            <a:lvl9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bg1"/>
                </a:solidFill>
                <a:latin typeface="Arial" charset="0"/>
              </a:defRPr>
            </a:lvl9pPr>
          </a:lstStyle>
          <a:p>
            <a:r>
              <a:rPr lang="en-US" altLang="en-US" dirty="0">
                <a:latin typeface="Arial" panose="020B0604020202020204" pitchFamily="34" charset="0"/>
              </a:rPr>
              <a:t>Designing Database Tables</a:t>
            </a:r>
            <a:endParaRPr lang="en-US" altLang="en-US" kern="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50980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23833"/>
            <a:ext cx="8686800" cy="4543567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altLang="en-US" sz="4000" dirty="0">
                <a:latin typeface="Arial" panose="020B0604020202020204" pitchFamily="34" charset="0"/>
              </a:rPr>
              <a:t>Include the necessary data</a:t>
            </a:r>
          </a:p>
          <a:p>
            <a:pPr marL="914400" lvl="2" indent="-457200">
              <a:lnSpc>
                <a:spcPct val="110000"/>
              </a:lnSpc>
            </a:pPr>
            <a:r>
              <a:rPr lang="en-US" altLang="en-US" sz="3600" dirty="0">
                <a:latin typeface="Arial" panose="020B0604020202020204" pitchFamily="34" charset="0"/>
                <a:ea typeface="+mn-ea"/>
                <a:cs typeface="+mn-cs"/>
              </a:rPr>
              <a:t>Determined by reporting needs</a:t>
            </a:r>
          </a:p>
          <a:p>
            <a:pPr>
              <a:lnSpc>
                <a:spcPct val="110000"/>
              </a:lnSpc>
            </a:pPr>
            <a:r>
              <a:rPr lang="en-US" altLang="en-US" sz="4000" dirty="0">
                <a:latin typeface="Arial" panose="020B0604020202020204" pitchFamily="34" charset="0"/>
              </a:rPr>
              <a:t>Store data in its smallest parts</a:t>
            </a:r>
          </a:p>
          <a:p>
            <a:pPr marL="914400" lvl="2" indent="-457200">
              <a:lnSpc>
                <a:spcPct val="110000"/>
              </a:lnSpc>
            </a:pPr>
            <a:r>
              <a:rPr lang="en-US" altLang="en-US" sz="3600" dirty="0">
                <a:latin typeface="Arial" panose="020B0604020202020204" pitchFamily="34" charset="0"/>
                <a:ea typeface="+mn-ea"/>
                <a:cs typeface="+mn-cs"/>
              </a:rPr>
              <a:t>Split last and first names</a:t>
            </a:r>
          </a:p>
          <a:p>
            <a:pPr>
              <a:lnSpc>
                <a:spcPct val="110000"/>
              </a:lnSpc>
            </a:pPr>
            <a:r>
              <a:rPr lang="en-US" altLang="en-US" sz="4000" dirty="0">
                <a:latin typeface="Arial" panose="020B0604020202020204" pitchFamily="34" charset="0"/>
              </a:rPr>
              <a:t>Avoid storing calculated data (GPA)</a:t>
            </a:r>
          </a:p>
          <a:p>
            <a:pPr marL="914400" lvl="2" indent="-457200">
              <a:lnSpc>
                <a:spcPct val="110000"/>
              </a:lnSpc>
            </a:pPr>
            <a:r>
              <a:rPr lang="en-US" altLang="en-US" sz="3600" dirty="0">
                <a:latin typeface="Arial" panose="020B0604020202020204" pitchFamily="34" charset="0"/>
                <a:ea typeface="+mn-ea"/>
                <a:cs typeface="+mn-cs"/>
              </a:rPr>
              <a:t>What about age versus birthdate?</a:t>
            </a:r>
          </a:p>
          <a:p>
            <a:pPr>
              <a:lnSpc>
                <a:spcPct val="110000"/>
              </a:lnSpc>
            </a:pPr>
            <a:r>
              <a:rPr lang="en-US" altLang="en-US" sz="4000" dirty="0">
                <a:latin typeface="Arial" panose="020B0604020202020204" pitchFamily="34" charset="0"/>
              </a:rPr>
              <a:t>Avoid data redundancy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kern="1200" dirty="0">
                <a:latin typeface="Arial" panose="020B0604020202020204" pitchFamily="34" charset="0"/>
              </a:rPr>
              <a:t>Designing Database Tables</a:t>
            </a:r>
          </a:p>
        </p:txBody>
      </p:sp>
    </p:spTree>
    <p:extLst>
      <p:ext uri="{BB962C8B-B14F-4D97-AF65-F5344CB8AC3E}">
        <p14:creationId xmlns:p14="http://schemas.microsoft.com/office/powerpoint/2010/main" val="20644403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" panose="020B0604020202020204" pitchFamily="34" charset="0"/>
              </a:rPr>
              <a:t>Creating Tables in Access</a:t>
            </a:r>
            <a:endParaRPr lang="en-US" altLang="en-US"/>
          </a:p>
        </p:txBody>
      </p:sp>
      <p:sp>
        <p:nvSpPr>
          <p:cNvPr id="14339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" y="1419367"/>
            <a:ext cx="8229600" cy="4448033"/>
          </a:xfrm>
        </p:spPr>
        <p:txBody>
          <a:bodyPr/>
          <a:lstStyle/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en-US" altLang="en-US" sz="4000" dirty="0">
                <a:latin typeface="Arial" panose="020B0604020202020204" pitchFamily="34" charset="0"/>
              </a:rPr>
              <a:t>Table Wizard (don’t use)</a:t>
            </a:r>
          </a:p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en-US" altLang="en-US" sz="4000" dirty="0">
                <a:latin typeface="Arial" panose="020B0604020202020204" pitchFamily="34" charset="0"/>
              </a:rPr>
              <a:t>Datasheet and Design Views</a:t>
            </a:r>
          </a:p>
          <a:p>
            <a:pPr>
              <a:lnSpc>
                <a:spcPct val="110000"/>
              </a:lnSpc>
            </a:pPr>
            <a:endParaRPr lang="en-US" altLang="en-US" sz="40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90203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" panose="020B0604020202020204" pitchFamily="34" charset="0"/>
              </a:rPr>
              <a:t>Primary Keys</a:t>
            </a:r>
            <a:endParaRPr lang="en-US" altLang="en-US"/>
          </a:p>
        </p:txBody>
      </p:sp>
      <p:sp>
        <p:nvSpPr>
          <p:cNvPr id="16387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" y="1588168"/>
            <a:ext cx="8305800" cy="4279232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altLang="en-US" sz="4000" dirty="0">
                <a:latin typeface="Arial" panose="020B0604020202020204" pitchFamily="34" charset="0"/>
              </a:rPr>
              <a:t>A field or combination of fields that uniquely identifies records in a table.</a:t>
            </a:r>
          </a:p>
          <a:p>
            <a:pPr marL="914400" lvl="2" indent="-457200">
              <a:lnSpc>
                <a:spcPct val="110000"/>
              </a:lnSpc>
            </a:pPr>
            <a:r>
              <a:rPr lang="en-US" altLang="en-US" sz="3600" dirty="0">
                <a:latin typeface="Arial" panose="020B0604020202020204" pitchFamily="34" charset="0"/>
                <a:ea typeface="+mn-ea"/>
                <a:cs typeface="+mn-cs"/>
              </a:rPr>
              <a:t>Use an existing field</a:t>
            </a:r>
          </a:p>
          <a:p>
            <a:pPr marL="914400" lvl="2" indent="-457200">
              <a:lnSpc>
                <a:spcPct val="110000"/>
              </a:lnSpc>
            </a:pPr>
            <a:r>
              <a:rPr lang="en-US" altLang="en-US" sz="3600" dirty="0">
                <a:latin typeface="Arial" panose="020B0604020202020204" pitchFamily="34" charset="0"/>
                <a:ea typeface="+mn-ea"/>
                <a:cs typeface="+mn-cs"/>
              </a:rPr>
              <a:t>Use a combination of fields (concatenated key)</a:t>
            </a:r>
          </a:p>
          <a:p>
            <a:pPr marL="914400" lvl="2" indent="-457200">
              <a:lnSpc>
                <a:spcPct val="110000"/>
              </a:lnSpc>
            </a:pPr>
            <a:r>
              <a:rPr lang="en-US" altLang="en-US" sz="3600" dirty="0">
                <a:latin typeface="Arial" panose="020B0604020202020204" pitchFamily="34" charset="0"/>
                <a:ea typeface="+mn-ea"/>
                <a:cs typeface="+mn-cs"/>
              </a:rPr>
              <a:t>Create a new field using the </a:t>
            </a:r>
            <a:r>
              <a:rPr lang="en-US" altLang="en-US" sz="3600" dirty="0" err="1">
                <a:latin typeface="Arial" panose="020B0604020202020204" pitchFamily="34" charset="0"/>
                <a:ea typeface="+mn-ea"/>
                <a:cs typeface="+mn-cs"/>
              </a:rPr>
              <a:t>Autonumber</a:t>
            </a:r>
            <a:r>
              <a:rPr lang="en-US" altLang="en-US" sz="3600" dirty="0">
                <a:latin typeface="Arial" panose="020B0604020202020204" pitchFamily="34" charset="0"/>
                <a:ea typeface="+mn-ea"/>
                <a:cs typeface="+mn-cs"/>
              </a:rPr>
              <a:t> data type</a:t>
            </a:r>
          </a:p>
          <a:p>
            <a:pPr lvl="1">
              <a:lnSpc>
                <a:spcPct val="130000"/>
              </a:lnSpc>
              <a:buClr>
                <a:schemeClr val="tx2"/>
              </a:buClr>
            </a:pPr>
            <a:endParaRPr lang="en-US" altLang="en-US" sz="36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70532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" panose="020B0604020202020204" pitchFamily="34" charset="0"/>
              </a:rPr>
              <a:t>Field Data Types</a:t>
            </a:r>
            <a:endParaRPr lang="en-US" altLang="en-US" sz="6000">
              <a:latin typeface="Arial" panose="020B0604020202020204" pitchFamily="34" charset="0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572127"/>
            <a:ext cx="3950367" cy="4879810"/>
          </a:xfrm>
        </p:spPr>
        <p:txBody>
          <a:bodyPr/>
          <a:lstStyle/>
          <a:p>
            <a:r>
              <a:rPr lang="en-US" altLang="en-US" sz="4000" dirty="0">
                <a:latin typeface="Arial" panose="020B0604020202020204" pitchFamily="34" charset="0"/>
              </a:rPr>
              <a:t>AutoNumber</a:t>
            </a:r>
          </a:p>
          <a:p>
            <a:r>
              <a:rPr lang="en-US" altLang="en-US" sz="4000" dirty="0">
                <a:latin typeface="Arial" panose="020B0604020202020204" pitchFamily="34" charset="0"/>
              </a:rPr>
              <a:t>Short Text</a:t>
            </a:r>
          </a:p>
          <a:p>
            <a:r>
              <a:rPr lang="en-US" altLang="en-US" sz="4000" dirty="0">
                <a:latin typeface="Arial" panose="020B0604020202020204" pitchFamily="34" charset="0"/>
              </a:rPr>
              <a:t>Hyperlink</a:t>
            </a:r>
          </a:p>
          <a:p>
            <a:r>
              <a:rPr lang="en-US" altLang="en-US" sz="4000" dirty="0">
                <a:latin typeface="Arial" panose="020B0604020202020204" pitchFamily="34" charset="0"/>
              </a:rPr>
              <a:t>Number</a:t>
            </a:r>
          </a:p>
          <a:p>
            <a:r>
              <a:rPr lang="en-US" altLang="en-US" sz="4000" dirty="0">
                <a:latin typeface="Arial" panose="020B0604020202020204" pitchFamily="34" charset="0"/>
              </a:rPr>
              <a:t>Large Number</a:t>
            </a:r>
          </a:p>
          <a:p>
            <a:r>
              <a:rPr lang="en-US" altLang="en-US" sz="4000" dirty="0">
                <a:latin typeface="Arial" panose="020B0604020202020204" pitchFamily="34" charset="0"/>
              </a:rPr>
              <a:t>Long Text</a:t>
            </a:r>
          </a:p>
          <a:p>
            <a:r>
              <a:rPr lang="en-US" altLang="en-US" sz="4000" dirty="0">
                <a:latin typeface="Arial" panose="020B0604020202020204" pitchFamily="34" charset="0"/>
              </a:rPr>
              <a:t>Date / Time</a:t>
            </a:r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20125" y="1584573"/>
            <a:ext cx="4307975" cy="4543272"/>
          </a:xfrm>
        </p:spPr>
        <p:txBody>
          <a:bodyPr/>
          <a:lstStyle/>
          <a:p>
            <a:r>
              <a:rPr lang="en-US" altLang="en-US" sz="4000" dirty="0">
                <a:latin typeface="Arial" panose="020B0604020202020204" pitchFamily="34" charset="0"/>
              </a:rPr>
              <a:t>Date / Time Ext.</a:t>
            </a:r>
          </a:p>
          <a:p>
            <a:r>
              <a:rPr lang="en-US" altLang="en-US" sz="4000" dirty="0">
                <a:latin typeface="Arial" panose="020B0604020202020204" pitchFamily="34" charset="0"/>
              </a:rPr>
              <a:t>Currency</a:t>
            </a:r>
          </a:p>
          <a:p>
            <a:r>
              <a:rPr lang="en-US" altLang="en-US" sz="4000" dirty="0">
                <a:latin typeface="Arial" panose="020B0604020202020204" pitchFamily="34" charset="0"/>
              </a:rPr>
              <a:t>Yes / No</a:t>
            </a:r>
          </a:p>
          <a:p>
            <a:r>
              <a:rPr lang="en-US" altLang="en-US" sz="4000" dirty="0">
                <a:latin typeface="Arial" panose="020B0604020202020204" pitchFamily="34" charset="0"/>
              </a:rPr>
              <a:t>OLE Object</a:t>
            </a:r>
          </a:p>
          <a:p>
            <a:r>
              <a:rPr lang="en-US" altLang="en-US" sz="4000" dirty="0">
                <a:latin typeface="Arial" panose="020B0604020202020204" pitchFamily="34" charset="0"/>
              </a:rPr>
              <a:t>Attachment</a:t>
            </a:r>
          </a:p>
          <a:p>
            <a:r>
              <a:rPr lang="en-US" altLang="en-US" sz="4000" dirty="0">
                <a:latin typeface="Arial" panose="020B0604020202020204" pitchFamily="34" charset="0"/>
              </a:rPr>
              <a:t>Calculated</a:t>
            </a:r>
          </a:p>
          <a:p>
            <a:r>
              <a:rPr lang="en-US" altLang="en-US" sz="4000" dirty="0">
                <a:latin typeface="Arial" panose="020B0604020202020204" pitchFamily="34" charset="0"/>
              </a:rPr>
              <a:t>Lookup Wizard</a:t>
            </a:r>
            <a:endParaRPr lang="en-US" altLang="en-US" sz="3600" dirty="0">
              <a:latin typeface="Arial" panose="020B0604020202020204" pitchFamily="34" charset="0"/>
            </a:endParaRPr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767863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" panose="020B0604020202020204" pitchFamily="34" charset="0"/>
              </a:rPr>
              <a:t>Field Properties</a:t>
            </a:r>
            <a:endParaRPr lang="en-US" altLang="en-US" sz="6000">
              <a:latin typeface="Arial" panose="020B0604020202020204" pitchFamily="34" charset="0"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604211"/>
            <a:ext cx="4114800" cy="3420979"/>
          </a:xfrm>
        </p:spPr>
        <p:txBody>
          <a:bodyPr/>
          <a:lstStyle/>
          <a:p>
            <a:r>
              <a:rPr lang="en-US" altLang="en-US" sz="4000" dirty="0">
                <a:latin typeface="Arial" panose="020B0604020202020204" pitchFamily="34" charset="0"/>
              </a:rPr>
              <a:t>Field Size</a:t>
            </a:r>
          </a:p>
          <a:p>
            <a:r>
              <a:rPr lang="en-US" altLang="en-US" sz="4000" dirty="0">
                <a:latin typeface="Arial" panose="020B0604020202020204" pitchFamily="34" charset="0"/>
              </a:rPr>
              <a:t>Format</a:t>
            </a:r>
          </a:p>
          <a:p>
            <a:r>
              <a:rPr lang="en-US" altLang="en-US" sz="4000" dirty="0">
                <a:latin typeface="Arial" panose="020B0604020202020204" pitchFamily="34" charset="0"/>
              </a:rPr>
              <a:t>Input Mask</a:t>
            </a:r>
          </a:p>
          <a:p>
            <a:r>
              <a:rPr lang="en-US" altLang="en-US" sz="4000" dirty="0">
                <a:latin typeface="Arial" panose="020B0604020202020204" pitchFamily="34" charset="0"/>
              </a:rPr>
              <a:t>Caption</a:t>
            </a:r>
          </a:p>
          <a:p>
            <a:r>
              <a:rPr lang="en-US" altLang="en-US" sz="4000" dirty="0">
                <a:latin typeface="Arial" panose="020B0604020202020204" pitchFamily="34" charset="0"/>
              </a:rPr>
              <a:t>Default Value</a:t>
            </a:r>
            <a:endParaRPr lang="en-US" altLang="en-US" sz="4400" dirty="0">
              <a:latin typeface="Arial" panose="020B0604020202020204" pitchFamily="34" charset="0"/>
            </a:endParaRPr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605761"/>
            <a:ext cx="4114800" cy="3343229"/>
          </a:xfrm>
        </p:spPr>
        <p:txBody>
          <a:bodyPr/>
          <a:lstStyle/>
          <a:p>
            <a:r>
              <a:rPr lang="en-US" altLang="en-US" sz="4000" dirty="0">
                <a:latin typeface="Arial" panose="020B0604020202020204" pitchFamily="34" charset="0"/>
              </a:rPr>
              <a:t>Validation Rule</a:t>
            </a:r>
          </a:p>
          <a:p>
            <a:r>
              <a:rPr lang="en-US" altLang="en-US" sz="4000" dirty="0">
                <a:latin typeface="Arial" panose="020B0604020202020204" pitchFamily="34" charset="0"/>
              </a:rPr>
              <a:t>Validation Text</a:t>
            </a:r>
          </a:p>
          <a:p>
            <a:r>
              <a:rPr lang="en-US" altLang="en-US" sz="4000" dirty="0">
                <a:latin typeface="Arial" panose="020B0604020202020204" pitchFamily="34" charset="0"/>
              </a:rPr>
              <a:t>Required</a:t>
            </a:r>
          </a:p>
          <a:p>
            <a:r>
              <a:rPr lang="en-US" altLang="en-US" sz="4000" dirty="0">
                <a:latin typeface="Arial" panose="020B0604020202020204" pitchFamily="34" charset="0"/>
              </a:rPr>
              <a:t>Allow 0 Length</a:t>
            </a:r>
          </a:p>
          <a:p>
            <a:r>
              <a:rPr lang="en-US" altLang="en-US" sz="4000" dirty="0">
                <a:latin typeface="Arial" panose="020B0604020202020204" pitchFamily="34" charset="0"/>
              </a:rPr>
              <a:t>Indexed</a:t>
            </a:r>
          </a:p>
        </p:txBody>
      </p:sp>
      <p:sp>
        <p:nvSpPr>
          <p:cNvPr id="20485" name="TextBox 4"/>
          <p:cNvSpPr txBox="1">
            <a:spLocks noChangeArrowheads="1"/>
          </p:cNvSpPr>
          <p:nvPr/>
        </p:nvSpPr>
        <p:spPr bwMode="auto">
          <a:xfrm>
            <a:off x="838200" y="5486400"/>
            <a:ext cx="7467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dirty="0">
                <a:latin typeface="Arial" panose="020B0604020202020204" pitchFamily="34" charset="0"/>
              </a:rPr>
              <a:t>These help to prevent GIGO</a:t>
            </a:r>
          </a:p>
        </p:txBody>
      </p:sp>
    </p:spTree>
    <p:extLst>
      <p:ext uri="{BB962C8B-B14F-4D97-AF65-F5344CB8AC3E}">
        <p14:creationId xmlns:p14="http://schemas.microsoft.com/office/powerpoint/2010/main" val="1913744699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D:\Program Files\Microsoft Office\Templates\Blank Presentation.pot</Template>
  <TotalTime>0</TotalTime>
  <Words>494</Words>
  <Application>Microsoft Office PowerPoint</Application>
  <PresentationFormat>On-screen Show (4:3)</PresentationFormat>
  <Paragraphs>118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Monotype Sorts</vt:lpstr>
      <vt:lpstr>Times New Roman</vt:lpstr>
      <vt:lpstr>Wingdings</vt:lpstr>
      <vt:lpstr>Blank Presentation</vt:lpstr>
      <vt:lpstr>Intro to MIS - MGS351</vt:lpstr>
      <vt:lpstr>Chapter Overview</vt:lpstr>
      <vt:lpstr>PowerPoint Presentation</vt:lpstr>
      <vt:lpstr>PowerPoint Presentation</vt:lpstr>
      <vt:lpstr>Designing Database Tables</vt:lpstr>
      <vt:lpstr>Creating Tables in Access</vt:lpstr>
      <vt:lpstr>Primary Keys</vt:lpstr>
      <vt:lpstr>Field Data Types</vt:lpstr>
      <vt:lpstr>Field Properties</vt:lpstr>
      <vt:lpstr>Questions &amp; Requested Updates from HR Users</vt:lpstr>
      <vt:lpstr>Quick Review</vt:lpstr>
      <vt:lpstr>Quick Review</vt:lpstr>
      <vt:lpstr>Quick Review</vt:lpstr>
      <vt:lpstr>Quick Review</vt:lpstr>
      <vt:lpstr>Quick Review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2018-01-13T02:26:20Z</dcterms:created>
  <dcterms:modified xsi:type="dcterms:W3CDTF">2024-09-05T13:38:18Z</dcterms:modified>
</cp:coreProperties>
</file>