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619" r:id="rId2"/>
    <p:sldId id="652" r:id="rId3"/>
    <p:sldId id="653" r:id="rId4"/>
    <p:sldId id="654" r:id="rId5"/>
    <p:sldId id="655" r:id="rId6"/>
    <p:sldId id="656" r:id="rId7"/>
    <p:sldId id="657" r:id="rId8"/>
    <p:sldId id="658" r:id="rId9"/>
    <p:sldId id="659" r:id="rId10"/>
    <p:sldId id="660" r:id="rId11"/>
    <p:sldId id="661" r:id="rId12"/>
    <p:sldId id="662" r:id="rId13"/>
    <p:sldId id="663" r:id="rId14"/>
    <p:sldId id="664" r:id="rId15"/>
    <p:sldId id="665" r:id="rId16"/>
    <p:sldId id="666" r:id="rId17"/>
    <p:sldId id="667" r:id="rId18"/>
    <p:sldId id="668" r:id="rId19"/>
    <p:sldId id="669" r:id="rId20"/>
    <p:sldId id="670" r:id="rId21"/>
    <p:sldId id="671" r:id="rId22"/>
    <p:sldId id="672" r:id="rId23"/>
    <p:sldId id="673" r:id="rId24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2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FFCC"/>
    <a:srgbClr val="008080"/>
    <a:srgbClr val="66CCFF"/>
    <a:srgbClr val="66FFCC"/>
    <a:srgbClr val="CCFFFF"/>
    <a:srgbClr val="FF00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61279" autoAdjust="0"/>
  </p:normalViewPr>
  <p:slideViewPr>
    <p:cSldViewPr snapToGrid="0">
      <p:cViewPr varScale="1">
        <p:scale>
          <a:sx n="77" d="100"/>
          <a:sy n="77" d="100"/>
        </p:scale>
        <p:origin x="2604" y="78"/>
      </p:cViewPr>
      <p:guideLst>
        <p:guide orient="horz" pos="216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3" d="100"/>
          <a:sy n="103" d="100"/>
        </p:scale>
        <p:origin x="-2514" y="-84"/>
      </p:cViewPr>
      <p:guideLst>
        <p:guide orient="horz" pos="2872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8E90B2-7FC4-4896-8617-23D9992C4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44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6BCFC9-3494-43C9-BDC6-E2B0004A9C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75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17898B-A80B-452D-A283-CEE48A1EA7E2}" type="slidenum">
              <a:rPr lang="en-US" smtClean="0">
                <a:latin typeface="Arial" pitchFamily="34" charset="0"/>
              </a:rPr>
              <a:pPr/>
              <a:t>1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849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8C08329-6D2D-4D83-8405-66C778E68B0D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7524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75B4B24-B106-43E6-8B3F-99E3A4EB702E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70013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0E11661-2D16-4484-90EC-D646DC8EC17D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39028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B36A0D0-30DC-4864-8924-5EA3EBB062ED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18699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0E77F93-3D15-460A-A84E-104E2CFFFB57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26855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FA20021-76DE-47F4-80CC-75D4ED228D2F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1766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A184447-B664-49F7-ABE8-9955480ACB2C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29656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8E6ACC2-B510-4AC4-A457-96F06E2284E4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9241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4897A5-117C-4FC1-BEDD-024CA42948F6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6335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60E6269-AD8D-462C-929F-D70B11A79538}" type="slidenum">
              <a:rPr lang="en-US" altLang="en-US" sz="1200" smtClean="0"/>
              <a:pPr/>
              <a:t>21</a:t>
            </a:fld>
            <a:endParaRPr lang="en-US" alt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2690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E5772BC-130E-4BA7-926D-8754147A7E77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9300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8BE81AA-E713-4455-B5DD-8A5758F9DD34}" type="slidenum">
              <a:rPr lang="en-US" altLang="en-US" sz="1200" smtClean="0"/>
              <a:pPr/>
              <a:t>22</a:t>
            </a:fld>
            <a:endParaRPr lang="en-US" alt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87051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7EC7A6-4577-4A05-A5E6-388F86A42D21}" type="slidenum">
              <a:rPr lang="en-US" altLang="en-US" sz="1200" smtClean="0"/>
              <a:pPr/>
              <a:t>23</a:t>
            </a:fld>
            <a:endParaRPr lang="en-US" alt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237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7D86E11-9C4C-4FB7-8011-C0BB702BDF4D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504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BF0CD77-3171-4263-A3AC-8CA6B791946E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2387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6177825-2576-48B5-B5D7-73F5A3E956E2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9721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4414EF-BEDA-4B7F-93E5-9047764F03CF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415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BD95817-C60D-4362-B995-7FC4D8C25246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7927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EFB60F-BC25-4236-A34B-34A74C821C38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01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CAB3DEC-00BB-499A-ADB4-C8EBD17BDF1F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929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43FDFD3B-99A3-4DAE-9FE7-E6247F727F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F4A18791-FC75-44CA-945F-6E0C193E2D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88900"/>
            <a:ext cx="2076450" cy="622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88900"/>
            <a:ext cx="6076950" cy="6223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A08D03CA-4B2F-4FB2-9C5F-D2D9B2D264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8900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3700" y="1460500"/>
            <a:ext cx="4070350" cy="485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460500"/>
            <a:ext cx="4070350" cy="485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0BEC39B-7CBB-44B4-B537-C4133E537E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EA18B4B9-F708-4F6E-AED7-A0272BCD67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660FC66E-602B-49F2-A8F0-E3B10850C7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460500"/>
            <a:ext cx="4070350" cy="485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460500"/>
            <a:ext cx="4070350" cy="485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08D6C1C1-8414-4248-A471-6E7EDA6CA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9E7B3C56-F787-447F-B464-8D7509A82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8CE6381-5DF8-4387-997B-DB5B6D681A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4A8C3D30-F0FC-4D6E-A0BD-67F90ABE9A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7A8BC03F-1004-4240-9ACC-7AE7677185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3647E637-ADEF-4697-8E9A-BC30D72806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1206500"/>
          </a:xfrm>
          <a:prstGeom prst="rect">
            <a:avLst/>
          </a:prstGeom>
          <a:gradFill rotWithShape="0">
            <a:gsLst>
              <a:gs pos="0">
                <a:srgbClr val="333399"/>
              </a:gs>
              <a:gs pos="100000">
                <a:srgbClr val="333399">
                  <a:gamma/>
                  <a:shade val="0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89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3700" y="1460500"/>
            <a:ext cx="8293100" cy="485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5905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EF4F7DA-5373-4A24-B1F2-0D43075110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0" y="1131888"/>
            <a:ext cx="9144000" cy="7461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13716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8288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4pPr>
      <a:lvl5pPr marL="22860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5pPr>
      <a:lvl6pPr marL="27432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6pPr>
      <a:lvl7pPr marL="32004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7pPr>
      <a:lvl8pPr marL="36576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8pPr>
      <a:lvl9pPr marL="41148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 to MIS - MGS351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itchFamily="34" charset="0"/>
              <a:buNone/>
            </a:pPr>
            <a:endParaRPr lang="en-US" sz="3200" b="1" dirty="0"/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/>
              <a:t>Overview of 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/>
              <a:t>Microsoft Access Databases</a:t>
            </a:r>
          </a:p>
          <a:p>
            <a:pPr algn="ctr" eaLnBrk="1" hangingPunct="1">
              <a:buFont typeface="Arial" pitchFamily="34" charset="0"/>
              <a:buNone/>
            </a:pPr>
            <a:endParaRPr lang="en-US" sz="3600" dirty="0"/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/>
              <a:t>Chapter 1</a:t>
            </a:r>
          </a:p>
        </p:txBody>
      </p:sp>
    </p:spTree>
    <p:extLst>
      <p:ext uri="{BB962C8B-B14F-4D97-AF65-F5344CB8AC3E}">
        <p14:creationId xmlns:p14="http://schemas.microsoft.com/office/powerpoint/2010/main" val="44396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Tables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87606"/>
            <a:ext cx="8534400" cy="5141794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sz="3200" dirty="0">
                <a:latin typeface="Arial" panose="020B0604020202020204" pitchFamily="34" charset="0"/>
              </a:rPr>
              <a:t>Store the data in a database – similar to a spreadsheet, but more organized.  Contains records (rows) and fields (columns).</a:t>
            </a:r>
            <a:endParaRPr lang="en-US" altLang="en-US" sz="1400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altLang="en-US" sz="3200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en-US" sz="3200" dirty="0">
                <a:latin typeface="Arial" panose="020B0604020202020204" pitchFamily="34" charset="0"/>
              </a:rPr>
              <a:t>Datasheet View and Design View </a:t>
            </a:r>
          </a:p>
          <a:p>
            <a:pPr>
              <a:lnSpc>
                <a:spcPct val="120000"/>
              </a:lnSpc>
            </a:pPr>
            <a:endParaRPr lang="en-US" altLang="en-US" sz="3200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en-US" sz="3200" dirty="0">
                <a:latin typeface="Arial" panose="020B0604020202020204" pitchFamily="34" charset="0"/>
              </a:rPr>
              <a:t>Field Properties – input mask, validation rule, data type, format, primary key, etc.</a:t>
            </a:r>
          </a:p>
        </p:txBody>
      </p:sp>
    </p:spTree>
    <p:extLst>
      <p:ext uri="{BB962C8B-B14F-4D97-AF65-F5344CB8AC3E}">
        <p14:creationId xmlns:p14="http://schemas.microsoft.com/office/powerpoint/2010/main" val="4049069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Queries</a:t>
            </a:r>
            <a:endParaRPr lang="en-US" altLang="en-US" sz="6000">
              <a:latin typeface="Arial" panose="020B0604020202020204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Allow you to ask questions (queries) about data in the database to extract information.</a:t>
            </a:r>
          </a:p>
          <a:p>
            <a:pPr>
              <a:lnSpc>
                <a:spcPct val="90000"/>
              </a:lnSpc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3200" dirty="0">
                <a:latin typeface="Arial" panose="020B0604020202020204" pitchFamily="34" charset="0"/>
              </a:rPr>
              <a:t>When have customers placed orders?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>
                <a:latin typeface="Arial" panose="020B0604020202020204" pitchFamily="34" charset="0"/>
              </a:rPr>
              <a:t>What products in inventory haven’t sold well?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>
                <a:latin typeface="Arial" panose="020B0604020202020204" pitchFamily="34" charset="0"/>
              </a:rPr>
              <a:t>Who is the most productive employee?</a:t>
            </a:r>
          </a:p>
        </p:txBody>
      </p:sp>
    </p:spTree>
    <p:extLst>
      <p:ext uri="{BB962C8B-B14F-4D97-AF65-F5344CB8AC3E}">
        <p14:creationId xmlns:p14="http://schemas.microsoft.com/office/powerpoint/2010/main" val="3264366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14901"/>
            <a:ext cx="8534400" cy="465729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Forms are used for entering data, displaying data or for building a menu system.</a:t>
            </a:r>
          </a:p>
          <a:p>
            <a:pPr>
              <a:lnSpc>
                <a:spcPct val="90000"/>
              </a:lnSpc>
            </a:pPr>
            <a:endParaRPr lang="en-US" altLang="en-US" sz="36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Basic Forms, Split Forms, Multiple Item Forms, </a:t>
            </a:r>
            <a:r>
              <a:rPr lang="en-US" altLang="en-US" sz="3600" dirty="0" err="1">
                <a:latin typeface="Arial" panose="020B0604020202020204" pitchFamily="34" charset="0"/>
              </a:rPr>
              <a:t>Subforms</a:t>
            </a:r>
            <a:endParaRPr lang="en-US" altLang="en-US" sz="36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36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Form, Layout and Design View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</a:t>
            </a:r>
          </a:p>
        </p:txBody>
      </p:sp>
    </p:spTree>
    <p:extLst>
      <p:ext uri="{BB962C8B-B14F-4D97-AF65-F5344CB8AC3E}">
        <p14:creationId xmlns:p14="http://schemas.microsoft.com/office/powerpoint/2010/main" val="2382467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83140"/>
            <a:ext cx="8610600" cy="45890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Used to format and present the data in a professional, logical and useful manner.  Often intended for printing and distribution. Can be built from tables or queries.</a:t>
            </a:r>
          </a:p>
          <a:p>
            <a:pPr>
              <a:lnSpc>
                <a:spcPct val="9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Reports (output) in a system dictate what data must be stored in the database.</a:t>
            </a:r>
          </a:p>
          <a:p>
            <a:pPr>
              <a:lnSpc>
                <a:spcPct val="9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Report, Layout, Design and Print Preview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Reports</a:t>
            </a:r>
          </a:p>
        </p:txBody>
      </p:sp>
    </p:spTree>
    <p:extLst>
      <p:ext uri="{BB962C8B-B14F-4D97-AF65-F5344CB8AC3E}">
        <p14:creationId xmlns:p14="http://schemas.microsoft.com/office/powerpoint/2010/main" val="1813441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73958"/>
            <a:ext cx="8610600" cy="469824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Small programs that can perform advanced operations, making the database more powerful and user-friendly.</a:t>
            </a:r>
          </a:p>
          <a:p>
            <a:pPr>
              <a:lnSpc>
                <a:spcPct val="9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Often used to open forms and reports or to automate portions of the database.</a:t>
            </a:r>
          </a:p>
          <a:p>
            <a:pPr>
              <a:lnSpc>
                <a:spcPct val="9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Macro saved with name </a:t>
            </a:r>
            <a:r>
              <a:rPr lang="en-US" altLang="en-US" sz="3600" b="1" dirty="0">
                <a:latin typeface="Arial" panose="020B0604020202020204" pitchFamily="34" charset="0"/>
              </a:rPr>
              <a:t>Autoexec</a:t>
            </a:r>
            <a:r>
              <a:rPr lang="en-US" altLang="en-US" sz="3600" dirty="0">
                <a:latin typeface="Arial" panose="020B0604020202020204" pitchFamily="34" charset="0"/>
              </a:rPr>
              <a:t> will run automatically when the database is opened.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Macros</a:t>
            </a:r>
          </a:p>
        </p:txBody>
      </p:sp>
    </p:spTree>
    <p:extLst>
      <p:ext uri="{BB962C8B-B14F-4D97-AF65-F5344CB8AC3E}">
        <p14:creationId xmlns:p14="http://schemas.microsoft.com/office/powerpoint/2010/main" val="1462356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Form and Report Wizards</a:t>
            </a:r>
            <a:endParaRPr lang="en-US" alt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Useful as a starting point for building reports and forms. Provides a framework that you can customize and build upon.</a:t>
            </a:r>
          </a:p>
        </p:txBody>
      </p:sp>
    </p:spTree>
    <p:extLst>
      <p:ext uri="{BB962C8B-B14F-4D97-AF65-F5344CB8AC3E}">
        <p14:creationId xmlns:p14="http://schemas.microsoft.com/office/powerpoint/2010/main" val="164913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01_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8458200" cy="507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81000" y="88900"/>
            <a:ext cx="8305800" cy="914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altLang="en-US" kern="0" dirty="0">
                <a:latin typeface="Arial" panose="020B0604020202020204" pitchFamily="34" charset="0"/>
              </a:rPr>
              <a:t>Evolution of Databases</a:t>
            </a: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137135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Relational Databases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96788"/>
            <a:ext cx="8534400" cy="42706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The real power of Access is derived from multiple tables and the relationships between those tables.</a:t>
            </a:r>
          </a:p>
        </p:txBody>
      </p:sp>
    </p:spTree>
    <p:extLst>
      <p:ext uri="{BB962C8B-B14F-4D97-AF65-F5344CB8AC3E}">
        <p14:creationId xmlns:p14="http://schemas.microsoft.com/office/powerpoint/2010/main" val="3806168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2"/>
              </a:buClr>
              <a:buFont typeface="Monotype Sorts" pitchFamily="2" charset="2"/>
              <a:buNone/>
            </a:pPr>
            <a:endParaRPr lang="en-US" altLang="en-US" sz="4000">
              <a:latin typeface="Arial" panose="020B0604020202020204" pitchFamily="34" charset="0"/>
            </a:endParaRPr>
          </a:p>
          <a:p>
            <a:pPr lvl="1">
              <a:buClr>
                <a:schemeClr val="tx2"/>
              </a:buClr>
            </a:pPr>
            <a:endParaRPr lang="en-US" altLang="en-US" sz="3600">
              <a:latin typeface="Arial" panose="020B0604020202020204" pitchFamily="34" charset="0"/>
            </a:endParaRPr>
          </a:p>
        </p:txBody>
      </p:sp>
      <p:pic>
        <p:nvPicPr>
          <p:cNvPr id="368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53" y="327546"/>
            <a:ext cx="7862394" cy="6388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6200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Quick Review</a:t>
            </a:r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73959"/>
            <a:ext cx="8534400" cy="4393442"/>
          </a:xfrm>
        </p:spPr>
        <p:txBody>
          <a:bodyPr/>
          <a:lstStyle/>
          <a:p>
            <a:pPr>
              <a:spcBef>
                <a:spcPts val="600"/>
              </a:spcBef>
              <a:buFont typeface="Monotype Sort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Which view is used to add, edit, and delete records in a table?</a:t>
            </a:r>
          </a:p>
          <a:p>
            <a:pPr>
              <a:buFont typeface="Monotype Sort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cs typeface="Times New Roman" panose="02020603050405020304" pitchFamily="18" charset="0"/>
              </a:rPr>
              <a:t>a. </a:t>
            </a:r>
            <a:r>
              <a:rPr lang="en-US" altLang="en-US" sz="3600" dirty="0">
                <a:latin typeface="Arial" panose="020B0604020202020204" pitchFamily="34" charset="0"/>
              </a:rPr>
              <a:t>the Design view</a:t>
            </a:r>
          </a:p>
          <a:p>
            <a:pPr>
              <a:buFont typeface="Monotype Sort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cs typeface="Times New Roman" panose="02020603050405020304" pitchFamily="18" charset="0"/>
              </a:rPr>
              <a:t>b. </a:t>
            </a:r>
            <a:r>
              <a:rPr lang="en-US" altLang="en-US" sz="3600" dirty="0">
                <a:latin typeface="Arial" panose="020B0604020202020204" pitchFamily="34" charset="0"/>
              </a:rPr>
              <a:t>the Datasheet view</a:t>
            </a:r>
          </a:p>
          <a:p>
            <a:pPr>
              <a:buFont typeface="Monotype Sort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cs typeface="Times New Roman" panose="02020603050405020304" pitchFamily="18" charset="0"/>
              </a:rPr>
              <a:t>c. </a:t>
            </a:r>
            <a:r>
              <a:rPr lang="en-US" altLang="en-US" sz="3600" dirty="0">
                <a:latin typeface="Arial" panose="020B0604020202020204" pitchFamily="34" charset="0"/>
              </a:rPr>
              <a:t>Either (a) or (b)</a:t>
            </a:r>
          </a:p>
          <a:p>
            <a:pPr>
              <a:buFont typeface="Monotype Sort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d. Neither (a) or (b)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749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Chapter Overview</a:t>
            </a:r>
          </a:p>
        </p:txBody>
      </p:sp>
      <p:sp>
        <p:nvSpPr>
          <p:cNvPr id="614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381000" y="1555845"/>
            <a:ext cx="8534400" cy="431155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Introduction</a:t>
            </a:r>
          </a:p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Database Hierarchy</a:t>
            </a:r>
          </a:p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Database Objects</a:t>
            </a:r>
          </a:p>
          <a:p>
            <a:pPr lvl="1">
              <a:lnSpc>
                <a:spcPct val="110000"/>
              </a:lnSpc>
            </a:pPr>
            <a:r>
              <a:rPr lang="en-US" altLang="en-US" sz="3200" dirty="0">
                <a:latin typeface="Arial" panose="020B0604020202020204" pitchFamily="34" charset="0"/>
              </a:rPr>
              <a:t>Tables, Queries, Forms, Reports, Macros and Modules</a:t>
            </a:r>
          </a:p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Relational Databases</a:t>
            </a:r>
          </a:p>
          <a:p>
            <a:pPr>
              <a:lnSpc>
                <a:spcPct val="110000"/>
              </a:lnSpc>
            </a:pP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2734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Quick Review</a:t>
            </a:r>
            <a:endParaRPr lang="en-US" alt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73959"/>
            <a:ext cx="8382000" cy="4393442"/>
          </a:xfrm>
        </p:spPr>
        <p:txBody>
          <a:bodyPr/>
          <a:lstStyle/>
          <a:p>
            <a:pPr>
              <a:spcBef>
                <a:spcPts val="600"/>
              </a:spcBef>
              <a:buFont typeface="Monotype Sort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Which represents the hierarchy of terms from smallest to largest?</a:t>
            </a:r>
          </a:p>
          <a:p>
            <a:pPr>
              <a:buFont typeface="Monotype Sort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cs typeface="Times New Roman" panose="02020603050405020304" pitchFamily="18" charset="0"/>
              </a:rPr>
              <a:t>a. Database, table, record, field</a:t>
            </a:r>
            <a:endParaRPr lang="en-US" altLang="en-US" sz="3600" dirty="0">
              <a:latin typeface="Arial" panose="020B0604020202020204" pitchFamily="34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cs typeface="Times New Roman" panose="02020603050405020304" pitchFamily="18" charset="0"/>
              </a:rPr>
              <a:t>b. Field, record, table, database</a:t>
            </a:r>
            <a:endParaRPr lang="en-US" altLang="en-US" sz="3600" dirty="0">
              <a:latin typeface="Arial" panose="020B0604020202020204" pitchFamily="34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cs typeface="Times New Roman" panose="02020603050405020304" pitchFamily="18" charset="0"/>
              </a:rPr>
              <a:t>c. Record, field, table, database</a:t>
            </a:r>
            <a:endParaRPr lang="en-US" altLang="en-US" sz="3600" dirty="0">
              <a:latin typeface="Arial" panose="020B0604020202020204" pitchFamily="34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d. Field, record, database, table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798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Quick Review</a:t>
            </a:r>
            <a:endParaRPr lang="en-US" alt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</a:rPr>
              <a:t>A __________ provides a convenient and attractive way to enter and display the data in a table.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14675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Quick Review</a:t>
            </a:r>
            <a:endParaRPr lang="en-US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700" y="1487606"/>
            <a:ext cx="8095207" cy="4824294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Font typeface="Monotype Sort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Which form and report view allows you to immediately see the design changes you’re making?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cs typeface="Times New Roman" panose="02020603050405020304" pitchFamily="18" charset="0"/>
              </a:rPr>
              <a:t>a. Datasheet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cs typeface="Times New Roman" panose="02020603050405020304" pitchFamily="18" charset="0"/>
              </a:rPr>
              <a:t>b. Design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cs typeface="Times New Roman" panose="02020603050405020304" pitchFamily="18" charset="0"/>
              </a:rPr>
              <a:t>c. Print Preview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d. Layout</a:t>
            </a:r>
            <a:endParaRPr lang="en-US" altLang="en-US" sz="3600" dirty="0">
              <a:latin typeface="Arial" panose="020B0604020202020204" pitchFamily="34" charset="0"/>
              <a:cs typeface="Times New Roman" panose="02020603050405020304" pitchFamily="18" charset="0"/>
              <a:sym typeface="Monotype Sort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29825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Homework 1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4000">
                <a:latin typeface="Arial" panose="020B0604020202020204" pitchFamily="34" charset="0"/>
              </a:rPr>
              <a:t>Chapter 1 Guided Exercise</a:t>
            </a:r>
          </a:p>
          <a:p>
            <a:pPr>
              <a:lnSpc>
                <a:spcPct val="110000"/>
              </a:lnSpc>
            </a:pPr>
            <a:r>
              <a:rPr lang="en-US" altLang="en-US" sz="4000">
                <a:latin typeface="Arial" panose="020B0604020202020204" pitchFamily="34" charset="0"/>
              </a:rPr>
              <a:t>Chapter 2 Guided Exercise</a:t>
            </a:r>
          </a:p>
          <a:p>
            <a:pPr>
              <a:lnSpc>
                <a:spcPct val="110000"/>
              </a:lnSpc>
            </a:pPr>
            <a:r>
              <a:rPr lang="en-US" altLang="en-US" sz="4000">
                <a:latin typeface="Arial" panose="020B0604020202020204" pitchFamily="34" charset="0"/>
              </a:rPr>
              <a:t>Chapter 2 Applied Exercise</a:t>
            </a:r>
          </a:p>
        </p:txBody>
      </p:sp>
    </p:spTree>
    <p:extLst>
      <p:ext uri="{BB962C8B-B14F-4D97-AF65-F5344CB8AC3E}">
        <p14:creationId xmlns:p14="http://schemas.microsoft.com/office/powerpoint/2010/main" val="4117091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We Remember….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10% of what we read</a:t>
            </a:r>
          </a:p>
          <a:p>
            <a:pPr>
              <a:lnSpc>
                <a:spcPct val="11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20% of what we hear</a:t>
            </a:r>
          </a:p>
          <a:p>
            <a:pPr>
              <a:lnSpc>
                <a:spcPct val="11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30% of what we see and hear</a:t>
            </a:r>
          </a:p>
          <a:p>
            <a:pPr>
              <a:lnSpc>
                <a:spcPct val="11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50% of what we see someone do while explaining it</a:t>
            </a:r>
          </a:p>
          <a:p>
            <a:pPr>
              <a:lnSpc>
                <a:spcPct val="11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90% of what we do ourselves</a:t>
            </a:r>
          </a:p>
        </p:txBody>
      </p:sp>
    </p:spTree>
    <p:extLst>
      <p:ext uri="{BB962C8B-B14F-4D97-AF65-F5344CB8AC3E}">
        <p14:creationId xmlns:p14="http://schemas.microsoft.com/office/powerpoint/2010/main" val="2851376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Learning Objectives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87606"/>
            <a:ext cx="8534400" cy="4379794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General Database Concepts</a:t>
            </a:r>
          </a:p>
          <a:p>
            <a:pPr>
              <a:lnSpc>
                <a:spcPct val="14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Microsoft Access</a:t>
            </a:r>
          </a:p>
          <a:p>
            <a:pPr>
              <a:lnSpc>
                <a:spcPct val="14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Application Development</a:t>
            </a:r>
          </a:p>
          <a:p>
            <a:pPr>
              <a:lnSpc>
                <a:spcPct val="14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Relational Database Design</a:t>
            </a:r>
          </a:p>
          <a:p>
            <a:pPr lvl="1"/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188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98009"/>
            <a:ext cx="7772400" cy="4495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Data versus Information</a:t>
            </a:r>
          </a:p>
          <a:p>
            <a:pPr>
              <a:lnSpc>
                <a:spcPct val="11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Database hierarchy</a:t>
            </a:r>
          </a:p>
          <a:p>
            <a:pPr marL="914400" lvl="2" indent="-457200">
              <a:lnSpc>
                <a:spcPct val="110000"/>
              </a:lnSpc>
            </a:pPr>
            <a:r>
              <a:rPr lang="en-US" altLang="en-US" sz="3200" dirty="0">
                <a:latin typeface="Arial" panose="020B0604020202020204" pitchFamily="34" charset="0"/>
                <a:ea typeface="+mn-ea"/>
                <a:cs typeface="+mn-cs"/>
              </a:rPr>
              <a:t>Database (DBMS)</a:t>
            </a:r>
          </a:p>
          <a:p>
            <a:pPr marL="914400" lvl="2" indent="-457200">
              <a:lnSpc>
                <a:spcPct val="110000"/>
              </a:lnSpc>
            </a:pPr>
            <a:r>
              <a:rPr lang="en-US" altLang="en-US" sz="3200" dirty="0">
                <a:latin typeface="Arial" panose="020B0604020202020204" pitchFamily="34" charset="0"/>
                <a:ea typeface="+mn-ea"/>
                <a:cs typeface="+mn-cs"/>
              </a:rPr>
              <a:t>Table</a:t>
            </a:r>
          </a:p>
          <a:p>
            <a:pPr marL="914400" lvl="2" indent="-457200">
              <a:lnSpc>
                <a:spcPct val="110000"/>
              </a:lnSpc>
            </a:pPr>
            <a:r>
              <a:rPr lang="en-US" altLang="en-US" sz="3200" dirty="0">
                <a:latin typeface="Arial" panose="020B0604020202020204" pitchFamily="34" charset="0"/>
                <a:ea typeface="+mn-ea"/>
                <a:cs typeface="+mn-cs"/>
              </a:rPr>
              <a:t>Records (Rows)</a:t>
            </a:r>
          </a:p>
          <a:p>
            <a:pPr marL="914400" lvl="2" indent="-457200">
              <a:lnSpc>
                <a:spcPct val="110000"/>
              </a:lnSpc>
            </a:pPr>
            <a:r>
              <a:rPr lang="en-US" altLang="en-US" sz="3200" dirty="0">
                <a:latin typeface="Arial" panose="020B0604020202020204" pitchFamily="34" charset="0"/>
                <a:ea typeface="+mn-ea"/>
                <a:cs typeface="+mn-cs"/>
              </a:rPr>
              <a:t>Fields (Columns)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Concepts</a:t>
            </a:r>
          </a:p>
        </p:txBody>
      </p:sp>
    </p:spTree>
    <p:extLst>
      <p:ext uri="{BB962C8B-B14F-4D97-AF65-F5344CB8AC3E}">
        <p14:creationId xmlns:p14="http://schemas.microsoft.com/office/powerpoint/2010/main" val="4216079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2"/>
              </a:buClr>
              <a:buFont typeface="Monotype Sorts" pitchFamily="2" charset="2"/>
              <a:buNone/>
            </a:pPr>
            <a:endParaRPr lang="en-US" altLang="en-US" sz="4000">
              <a:latin typeface="Arial" panose="020B0604020202020204" pitchFamily="34" charset="0"/>
            </a:endParaRPr>
          </a:p>
          <a:p>
            <a:pPr lvl="1">
              <a:buClr>
                <a:schemeClr val="tx2"/>
              </a:buClr>
            </a:pPr>
            <a:endParaRPr lang="en-US" altLang="en-US" sz="3600">
              <a:latin typeface="Arial" panose="020B0604020202020204" pitchFamily="34" charset="0"/>
            </a:endParaRP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85" y="204716"/>
            <a:ext cx="7597330" cy="6511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2431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Commercial Systems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365760">
              <a:spcBef>
                <a:spcPts val="600"/>
              </a:spcBef>
            </a:pPr>
            <a:r>
              <a:rPr lang="en-US" altLang="en-US" sz="3200" dirty="0">
                <a:latin typeface="Arial" panose="020B0604020202020204" pitchFamily="34" charset="0"/>
              </a:rPr>
              <a:t>Oracle</a:t>
            </a:r>
          </a:p>
          <a:p>
            <a:pPr marL="365760">
              <a:spcBef>
                <a:spcPts val="600"/>
              </a:spcBef>
            </a:pPr>
            <a:r>
              <a:rPr lang="en-US" altLang="en-US" sz="3200" dirty="0">
                <a:latin typeface="Arial" panose="020B0604020202020204" pitchFamily="34" charset="0"/>
              </a:rPr>
              <a:t>Ingres</a:t>
            </a:r>
          </a:p>
          <a:p>
            <a:pPr marL="365760">
              <a:spcBef>
                <a:spcPts val="600"/>
              </a:spcBef>
            </a:pPr>
            <a:r>
              <a:rPr lang="en-US" altLang="en-US" sz="3200" dirty="0">
                <a:latin typeface="Arial" panose="020B0604020202020204" pitchFamily="34" charset="0"/>
              </a:rPr>
              <a:t>PostgreSQL</a:t>
            </a:r>
          </a:p>
          <a:p>
            <a:pPr marL="365760">
              <a:spcBef>
                <a:spcPts val="600"/>
              </a:spcBef>
            </a:pPr>
            <a:r>
              <a:rPr lang="en-US" altLang="en-US" sz="3200" dirty="0">
                <a:latin typeface="Arial" panose="020B0604020202020204" pitchFamily="34" charset="0"/>
              </a:rPr>
              <a:t>Informix </a:t>
            </a:r>
          </a:p>
          <a:p>
            <a:pPr marL="365760">
              <a:spcBef>
                <a:spcPts val="600"/>
              </a:spcBef>
            </a:pPr>
            <a:r>
              <a:rPr lang="en-US" altLang="en-US" sz="3200" dirty="0">
                <a:latin typeface="Arial" panose="020B0604020202020204" pitchFamily="34" charset="0"/>
              </a:rPr>
              <a:t>IBM DB2</a:t>
            </a:r>
          </a:p>
          <a:p>
            <a:pPr marL="365760">
              <a:spcBef>
                <a:spcPts val="600"/>
              </a:spcBef>
            </a:pPr>
            <a:r>
              <a:rPr lang="en-US" altLang="en-US" sz="3200" dirty="0">
                <a:latin typeface="Arial" panose="020B0604020202020204" pitchFamily="34" charset="0"/>
              </a:rPr>
              <a:t>Microsoft Access</a:t>
            </a:r>
          </a:p>
          <a:p>
            <a:pPr marL="365760">
              <a:spcBef>
                <a:spcPts val="600"/>
              </a:spcBef>
            </a:pPr>
            <a:r>
              <a:rPr lang="en-US" altLang="en-US" sz="3200" dirty="0">
                <a:latin typeface="Arial" panose="020B0604020202020204" pitchFamily="34" charset="0"/>
              </a:rPr>
              <a:t>Microsoft SQL Server</a:t>
            </a:r>
          </a:p>
          <a:p>
            <a:pPr marL="365760">
              <a:spcBef>
                <a:spcPts val="600"/>
              </a:spcBef>
            </a:pPr>
            <a:r>
              <a:rPr lang="en-US" altLang="en-US" sz="3200" dirty="0">
                <a:latin typeface="Arial" panose="020B0604020202020204" pitchFamily="34" charset="0"/>
              </a:rPr>
              <a:t>MySQL</a:t>
            </a:r>
          </a:p>
          <a:p>
            <a:pPr marL="365760">
              <a:spcBef>
                <a:spcPts val="600"/>
              </a:spcBef>
            </a:pPr>
            <a:r>
              <a:rPr lang="en-US" altLang="en-US" sz="3200" dirty="0" err="1">
                <a:latin typeface="Arial" panose="020B0604020202020204" pitchFamily="34" charset="0"/>
              </a:rPr>
              <a:t>MariaDB</a:t>
            </a:r>
            <a:endParaRPr lang="en-US" altLang="en-US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838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Microsoft Access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83140"/>
            <a:ext cx="8534400" cy="4817660"/>
          </a:xfrm>
        </p:spPr>
        <p:txBody>
          <a:bodyPr/>
          <a:lstStyle/>
          <a:p>
            <a:pPr>
              <a:spcBef>
                <a:spcPct val="30000"/>
              </a:spcBef>
              <a:spcAft>
                <a:spcPct val="10000"/>
              </a:spcAft>
            </a:pPr>
            <a:r>
              <a:rPr lang="en-US" altLang="en-US" sz="3200" dirty="0">
                <a:latin typeface="Arial" panose="020B0604020202020204" pitchFamily="34" charset="0"/>
              </a:rPr>
              <a:t>Access 2007, 2010, 2013, 2016 and 2019 databases end with .</a:t>
            </a:r>
            <a:r>
              <a:rPr lang="en-US" altLang="en-US" sz="3200" b="1" dirty="0" err="1">
                <a:latin typeface="Arial" panose="020B0604020202020204" pitchFamily="34" charset="0"/>
              </a:rPr>
              <a:t>accdb</a:t>
            </a:r>
            <a:r>
              <a:rPr lang="en-US" altLang="en-US" sz="3200" dirty="0">
                <a:latin typeface="Arial" panose="020B0604020202020204" pitchFamily="34" charset="0"/>
              </a:rPr>
              <a:t> file extension – for example, </a:t>
            </a:r>
            <a:r>
              <a:rPr lang="en-US" altLang="en-US" sz="3200" i="1" dirty="0">
                <a:latin typeface="Arial" panose="020B0604020202020204" pitchFamily="34" charset="0"/>
              </a:rPr>
              <a:t>sales.accdb</a:t>
            </a:r>
          </a:p>
          <a:p>
            <a:pPr>
              <a:spcBef>
                <a:spcPct val="30000"/>
              </a:spcBef>
              <a:spcAft>
                <a:spcPct val="10000"/>
              </a:spcAft>
            </a:pPr>
            <a:r>
              <a:rPr lang="en-US" altLang="en-US" sz="3200" dirty="0">
                <a:latin typeface="Arial" panose="020B0604020202020204" pitchFamily="34" charset="0"/>
              </a:rPr>
              <a:t>Databases made in older versions of Access have the file extension .</a:t>
            </a:r>
            <a:r>
              <a:rPr lang="en-US" altLang="en-US" sz="3200" b="1" dirty="0" err="1">
                <a:latin typeface="Arial" panose="020B0604020202020204" pitchFamily="34" charset="0"/>
              </a:rPr>
              <a:t>mdb</a:t>
            </a:r>
            <a:endParaRPr lang="en-US" altLang="en-US" sz="3200" b="1" dirty="0">
              <a:latin typeface="Arial" panose="020B0604020202020204" pitchFamily="34" charset="0"/>
            </a:endParaRPr>
          </a:p>
          <a:p>
            <a:pPr>
              <a:spcBef>
                <a:spcPct val="30000"/>
              </a:spcBef>
              <a:spcAft>
                <a:spcPct val="10000"/>
              </a:spcAft>
            </a:pPr>
            <a:r>
              <a:rPr lang="en-US" altLang="en-US" sz="3200" b="1" dirty="0">
                <a:latin typeface="Arial" panose="020B0604020202020204" pitchFamily="34" charset="0"/>
              </a:rPr>
              <a:t>NEVER</a:t>
            </a:r>
            <a:r>
              <a:rPr lang="en-US" altLang="en-US" sz="3200" dirty="0">
                <a:latin typeface="Arial" panose="020B0604020202020204" pitchFamily="34" charset="0"/>
              </a:rPr>
              <a:t> remove a disk or flash drive until Access is completely shut down.</a:t>
            </a:r>
          </a:p>
          <a:p>
            <a:pPr>
              <a:spcBef>
                <a:spcPct val="30000"/>
              </a:spcBef>
              <a:spcAft>
                <a:spcPct val="10000"/>
              </a:spcAft>
            </a:pPr>
            <a:r>
              <a:rPr lang="en-US" altLang="en-US" sz="3200" dirty="0">
                <a:latin typeface="Arial" panose="020B0604020202020204" pitchFamily="34" charset="0"/>
              </a:rPr>
              <a:t>Access is only available for Windows</a:t>
            </a:r>
          </a:p>
        </p:txBody>
      </p:sp>
    </p:spTree>
    <p:extLst>
      <p:ext uri="{BB962C8B-B14F-4D97-AF65-F5344CB8AC3E}">
        <p14:creationId xmlns:p14="http://schemas.microsoft.com/office/powerpoint/2010/main" val="298298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Access Database Objects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42197"/>
            <a:ext cx="8534400" cy="432520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Tables – Ch. 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Forms – Ch. 3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Queries – Ch. 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Reports – Ch. 5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Macros – Ch. 7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latin typeface="Arial" panose="020B0604020202020204" pitchFamily="34" charset="0"/>
              </a:rPr>
              <a:t>Modules (VBA) – Not covered</a:t>
            </a:r>
          </a:p>
        </p:txBody>
      </p:sp>
    </p:spTree>
    <p:extLst>
      <p:ext uri="{BB962C8B-B14F-4D97-AF65-F5344CB8AC3E}">
        <p14:creationId xmlns:p14="http://schemas.microsoft.com/office/powerpoint/2010/main" val="151573109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Office\Templates\Blank Presentation.pot</Template>
  <TotalTime>0</TotalTime>
  <Words>672</Words>
  <Application>Microsoft Office PowerPoint</Application>
  <PresentationFormat>On-screen Show (4:3)</PresentationFormat>
  <Paragraphs>128</Paragraphs>
  <Slides>23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Monotype Sorts</vt:lpstr>
      <vt:lpstr>Times New Roman</vt:lpstr>
      <vt:lpstr>Wingdings</vt:lpstr>
      <vt:lpstr>Blank Presentation</vt:lpstr>
      <vt:lpstr>Intro to MIS - MGS351</vt:lpstr>
      <vt:lpstr>Chapter Overview</vt:lpstr>
      <vt:lpstr>We Remember….</vt:lpstr>
      <vt:lpstr>Learning Objectives</vt:lpstr>
      <vt:lpstr>Database Concepts</vt:lpstr>
      <vt:lpstr>PowerPoint Presentation</vt:lpstr>
      <vt:lpstr>Commercial Systems</vt:lpstr>
      <vt:lpstr>Microsoft Access</vt:lpstr>
      <vt:lpstr>Access Database Objects</vt:lpstr>
      <vt:lpstr>Tables</vt:lpstr>
      <vt:lpstr>Queries</vt:lpstr>
      <vt:lpstr>Forms</vt:lpstr>
      <vt:lpstr>Reports</vt:lpstr>
      <vt:lpstr>Macros</vt:lpstr>
      <vt:lpstr>Form and Report Wizards</vt:lpstr>
      <vt:lpstr>PowerPoint Presentation</vt:lpstr>
      <vt:lpstr>Relational Databases</vt:lpstr>
      <vt:lpstr>PowerPoint Presentation</vt:lpstr>
      <vt:lpstr>Quick Review</vt:lpstr>
      <vt:lpstr>Quick Review</vt:lpstr>
      <vt:lpstr>Quick Review</vt:lpstr>
      <vt:lpstr>Quick Review</vt:lpstr>
      <vt:lpstr>Homework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2018-01-13T02:26:20Z</dcterms:created>
  <dcterms:modified xsi:type="dcterms:W3CDTF">2020-01-17T02:09:39Z</dcterms:modified>
</cp:coreProperties>
</file>