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58"/>
  </p:notesMasterIdLst>
  <p:handoutMasterIdLst>
    <p:handoutMasterId r:id="rId59"/>
  </p:handoutMasterIdLst>
  <p:sldIdLst>
    <p:sldId id="619" r:id="rId2"/>
    <p:sldId id="652" r:id="rId3"/>
    <p:sldId id="654" r:id="rId4"/>
    <p:sldId id="655" r:id="rId5"/>
    <p:sldId id="656" r:id="rId6"/>
    <p:sldId id="657" r:id="rId7"/>
    <p:sldId id="658" r:id="rId8"/>
    <p:sldId id="659" r:id="rId9"/>
    <p:sldId id="661" r:id="rId10"/>
    <p:sldId id="662" r:id="rId11"/>
    <p:sldId id="663" r:id="rId12"/>
    <p:sldId id="664" r:id="rId13"/>
    <p:sldId id="665" r:id="rId14"/>
    <p:sldId id="666" r:id="rId15"/>
    <p:sldId id="667" r:id="rId16"/>
    <p:sldId id="668" r:id="rId17"/>
    <p:sldId id="669" r:id="rId18"/>
    <p:sldId id="670" r:id="rId19"/>
    <p:sldId id="671" r:id="rId20"/>
    <p:sldId id="672" r:id="rId21"/>
    <p:sldId id="673" r:id="rId22"/>
    <p:sldId id="674" r:id="rId23"/>
    <p:sldId id="675" r:id="rId24"/>
    <p:sldId id="676" r:id="rId25"/>
    <p:sldId id="677" r:id="rId26"/>
    <p:sldId id="678" r:id="rId27"/>
    <p:sldId id="679" r:id="rId28"/>
    <p:sldId id="680" r:id="rId29"/>
    <p:sldId id="681" r:id="rId30"/>
    <p:sldId id="682" r:id="rId31"/>
    <p:sldId id="683" r:id="rId32"/>
    <p:sldId id="684" r:id="rId33"/>
    <p:sldId id="685" r:id="rId34"/>
    <p:sldId id="686" r:id="rId35"/>
    <p:sldId id="687" r:id="rId36"/>
    <p:sldId id="688" r:id="rId37"/>
    <p:sldId id="689" r:id="rId38"/>
    <p:sldId id="690" r:id="rId39"/>
    <p:sldId id="691" r:id="rId40"/>
    <p:sldId id="692" r:id="rId41"/>
    <p:sldId id="693" r:id="rId42"/>
    <p:sldId id="694" r:id="rId43"/>
    <p:sldId id="695" r:id="rId44"/>
    <p:sldId id="696" r:id="rId45"/>
    <p:sldId id="697" r:id="rId46"/>
    <p:sldId id="699" r:id="rId47"/>
    <p:sldId id="701" r:id="rId48"/>
    <p:sldId id="702" r:id="rId49"/>
    <p:sldId id="703" r:id="rId50"/>
    <p:sldId id="704" r:id="rId51"/>
    <p:sldId id="705" r:id="rId52"/>
    <p:sldId id="706" r:id="rId53"/>
    <p:sldId id="707" r:id="rId54"/>
    <p:sldId id="708" r:id="rId55"/>
    <p:sldId id="709" r:id="rId56"/>
    <p:sldId id="710" r:id="rId57"/>
  </p:sldIdLst>
  <p:sldSz cx="9144000" cy="6858000" type="screen4x3"/>
  <p:notesSz cx="6858000" cy="911701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
          <p15:clr>
            <a:srgbClr val="A4A3A4"/>
          </p15:clr>
        </p15:guide>
      </p15:sldGuideLst>
    </p:ext>
    <p:ext uri="{2D200454-40CA-4A62-9FC3-DE9A4176ACB9}">
      <p15:notesGuideLst xmlns:p15="http://schemas.microsoft.com/office/powerpoint/2012/main">
        <p15:guide id="1" orient="horz" pos="2872">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FFCC"/>
    <a:srgbClr val="008080"/>
    <a:srgbClr val="66CCFF"/>
    <a:srgbClr val="66FFCC"/>
    <a:srgbClr val="CCFFFF"/>
    <a:srgbClr val="FF00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1279" autoAdjust="0"/>
  </p:normalViewPr>
  <p:slideViewPr>
    <p:cSldViewPr snapToGrid="0">
      <p:cViewPr varScale="1">
        <p:scale>
          <a:sx n="77" d="100"/>
          <a:sy n="77" d="100"/>
        </p:scale>
        <p:origin x="2604" y="78"/>
      </p:cViewPr>
      <p:guideLst>
        <p:guide orient="horz" pos="216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103" d="100"/>
          <a:sy n="103" d="100"/>
        </p:scale>
        <p:origin x="-2514" y="-84"/>
      </p:cViewPr>
      <p:guideLst>
        <p:guide orient="horz" pos="2872"/>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6803" name="Rectangle 3"/>
          <p:cNvSpPr>
            <a:spLocks noGrp="1" noChangeArrowheads="1"/>
          </p:cNvSpPr>
          <p:nvPr>
            <p:ph type="dt" sz="quarter" idx="1"/>
          </p:nvPr>
        </p:nvSpPr>
        <p:spPr bwMode="auto">
          <a:xfrm>
            <a:off x="3884613"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6804" name="Rectangle 4"/>
          <p:cNvSpPr>
            <a:spLocks noGrp="1" noChangeArrowheads="1"/>
          </p:cNvSpPr>
          <p:nvPr>
            <p:ph type="ftr" sz="quarter" idx="2"/>
          </p:nvPr>
        </p:nvSpPr>
        <p:spPr bwMode="auto">
          <a:xfrm>
            <a:off x="0"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6805" name="Rectangle 5"/>
          <p:cNvSpPr>
            <a:spLocks noGrp="1" noChangeArrowheads="1"/>
          </p:cNvSpPr>
          <p:nvPr>
            <p:ph type="sldNum" sz="quarter" idx="3"/>
          </p:nvPr>
        </p:nvSpPr>
        <p:spPr bwMode="auto">
          <a:xfrm>
            <a:off x="3884613"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E8E90B2-7FC4-4896-8617-23D9992C46FC}" type="slidenum">
              <a:rPr lang="en-US"/>
              <a:pPr>
                <a:defRPr/>
              </a:pPr>
              <a:t>‹#›</a:t>
            </a:fld>
            <a:endParaRPr lang="en-US"/>
          </a:p>
        </p:txBody>
      </p:sp>
    </p:spTree>
    <p:extLst>
      <p:ext uri="{BB962C8B-B14F-4D97-AF65-F5344CB8AC3E}">
        <p14:creationId xmlns:p14="http://schemas.microsoft.com/office/powerpoint/2010/main" val="3175644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5123" name="Rectangle 3"/>
          <p:cNvSpPr>
            <a:spLocks noGrp="1" noChangeArrowheads="1"/>
          </p:cNvSpPr>
          <p:nvPr>
            <p:ph type="dt"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74756" name="Rectangle 4"/>
          <p:cNvSpPr>
            <a:spLocks noGrp="1" noRot="1" noChangeAspect="1" noChangeArrowheads="1" noTextEdit="1"/>
          </p:cNvSpPr>
          <p:nvPr>
            <p:ph type="sldImg" idx="2"/>
          </p:nvPr>
        </p:nvSpPr>
        <p:spPr bwMode="auto">
          <a:xfrm>
            <a:off x="1150938" y="684213"/>
            <a:ext cx="4557712" cy="34178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30700"/>
            <a:ext cx="5029200" cy="410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126" name="Rectangle 6"/>
          <p:cNvSpPr>
            <a:spLocks noGrp="1" noChangeArrowheads="1"/>
          </p:cNvSpPr>
          <p:nvPr>
            <p:ph type="ftr" sz="quarter" idx="4"/>
          </p:nvPr>
        </p:nvSpPr>
        <p:spPr bwMode="auto">
          <a:xfrm>
            <a:off x="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5127" name="Rectangle 7"/>
          <p:cNvSpPr>
            <a:spLocks noGrp="1" noChangeArrowheads="1"/>
          </p:cNvSpPr>
          <p:nvPr>
            <p:ph type="sldNum" sz="quarter" idx="5"/>
          </p:nvPr>
        </p:nvSpPr>
        <p:spPr bwMode="auto">
          <a:xfrm>
            <a:off x="388620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86BCFC9-3494-43C9-BDC6-E2B0004A9C42}" type="slidenum">
              <a:rPr lang="en-US" altLang="en-US"/>
              <a:pPr>
                <a:defRPr/>
              </a:pPr>
              <a:t>‹#›</a:t>
            </a:fld>
            <a:endParaRPr lang="en-US" altLang="en-US"/>
          </a:p>
        </p:txBody>
      </p:sp>
    </p:spTree>
    <p:extLst>
      <p:ext uri="{BB962C8B-B14F-4D97-AF65-F5344CB8AC3E}">
        <p14:creationId xmlns:p14="http://schemas.microsoft.com/office/powerpoint/2010/main" val="1942754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a:p>
        </p:txBody>
      </p:sp>
      <p:sp>
        <p:nvSpPr>
          <p:cNvPr id="76804" name="Slide Number Placeholder 3"/>
          <p:cNvSpPr>
            <a:spLocks noGrp="1"/>
          </p:cNvSpPr>
          <p:nvPr>
            <p:ph type="sldNum" sz="quarter" idx="5"/>
          </p:nvPr>
        </p:nvSpPr>
        <p:spPr>
          <a:noFill/>
        </p:spPr>
        <p:txBody>
          <a:bodyPr/>
          <a:lstStyle/>
          <a:p>
            <a:fld id="{4017898B-A80B-452D-A283-CEE48A1EA7E2}" type="slidenum">
              <a:rPr lang="en-US" smtClean="0">
                <a:latin typeface="Arial" pitchFamily="34" charset="0"/>
              </a:rPr>
              <a:pPr/>
              <a:t>1</a:t>
            </a:fld>
            <a:endParaRPr lang="en-US">
              <a:latin typeface="Arial" pitchFamily="34" charset="0"/>
            </a:endParaRPr>
          </a:p>
        </p:txBody>
      </p:sp>
    </p:spTree>
    <p:extLst>
      <p:ext uri="{BB962C8B-B14F-4D97-AF65-F5344CB8AC3E}">
        <p14:creationId xmlns:p14="http://schemas.microsoft.com/office/powerpoint/2010/main" val="2032849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84" charset="-128"/>
            </a:endParaRP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2E328DA8-A107-4C67-91EB-29292090C106}" type="slidenum">
              <a:rPr lang="en-US" smtClean="0"/>
              <a:pPr eaLnBrk="1" hangingPunct="1"/>
              <a:t>11</a:t>
            </a:fld>
            <a:endParaRPr lang="en-US"/>
          </a:p>
        </p:txBody>
      </p:sp>
    </p:spTree>
    <p:extLst>
      <p:ext uri="{BB962C8B-B14F-4D97-AF65-F5344CB8AC3E}">
        <p14:creationId xmlns:p14="http://schemas.microsoft.com/office/powerpoint/2010/main" val="4012448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360CB4FF-1E53-436B-BF2B-5ED7C4030979}" type="slidenum">
              <a:rPr lang="en-US" smtClean="0">
                <a:latin typeface="Times New Roman" pitchFamily="18" charset="0"/>
              </a:rPr>
              <a:pPr eaLnBrk="1" hangingPunct="1"/>
              <a:t>12</a:t>
            </a:fld>
            <a:endParaRPr lang="en-US">
              <a:latin typeface="Times New Roman" pitchFamily="18" charset="0"/>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84" charset="-128"/>
            </a:endParaRPr>
          </a:p>
        </p:txBody>
      </p:sp>
    </p:spTree>
    <p:extLst>
      <p:ext uri="{BB962C8B-B14F-4D97-AF65-F5344CB8AC3E}">
        <p14:creationId xmlns:p14="http://schemas.microsoft.com/office/powerpoint/2010/main" val="3539774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AF23B614-A4DB-4CB9-AF4F-0EEA0A7EA809}" type="slidenum">
              <a:rPr lang="en-US" smtClean="0">
                <a:latin typeface="Times New Roman" pitchFamily="18" charset="0"/>
              </a:rPr>
              <a:pPr eaLnBrk="1" hangingPunct="1"/>
              <a:t>13</a:t>
            </a:fld>
            <a:endParaRPr lang="en-US">
              <a:latin typeface="Times New Roman" pitchFamily="18"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ea typeface="ＭＳ Ｐゴシック" pitchFamily="-84" charset="-128"/>
            </a:endParaRPr>
          </a:p>
        </p:txBody>
      </p:sp>
    </p:spTree>
    <p:extLst>
      <p:ext uri="{BB962C8B-B14F-4D97-AF65-F5344CB8AC3E}">
        <p14:creationId xmlns:p14="http://schemas.microsoft.com/office/powerpoint/2010/main" val="3500077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84" charset="-128"/>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0EC79B51-371F-44A3-BEA6-D63F387D6B51}" type="slidenum">
              <a:rPr lang="en-US" smtClean="0"/>
              <a:pPr eaLnBrk="1" hangingPunct="1"/>
              <a:t>14</a:t>
            </a:fld>
            <a:endParaRPr lang="en-US"/>
          </a:p>
        </p:txBody>
      </p:sp>
    </p:spTree>
    <p:extLst>
      <p:ext uri="{BB962C8B-B14F-4D97-AF65-F5344CB8AC3E}">
        <p14:creationId xmlns:p14="http://schemas.microsoft.com/office/powerpoint/2010/main" val="3043504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84" charset="-128"/>
            </a:endParaRP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93692E1F-D4F0-43DF-913B-3C7F43DCCA1F}" type="slidenum">
              <a:rPr lang="en-US" smtClean="0"/>
              <a:pPr eaLnBrk="1" hangingPunct="1"/>
              <a:t>17</a:t>
            </a:fld>
            <a:endParaRPr lang="en-US"/>
          </a:p>
        </p:txBody>
      </p:sp>
    </p:spTree>
    <p:extLst>
      <p:ext uri="{BB962C8B-B14F-4D97-AF65-F5344CB8AC3E}">
        <p14:creationId xmlns:p14="http://schemas.microsoft.com/office/powerpoint/2010/main" val="4083914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99D3B05F-F468-4F98-A825-B34ECBE940FD}" type="slidenum">
              <a:rPr lang="en-US" smtClean="0">
                <a:latin typeface="Times New Roman" pitchFamily="18" charset="0"/>
              </a:rPr>
              <a:pPr eaLnBrk="1" hangingPunct="1"/>
              <a:t>18</a:t>
            </a:fld>
            <a:endParaRPr lang="en-US">
              <a:latin typeface="Times New Roman" pitchFamily="18" charset="0"/>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84" charset="-128"/>
            </a:endParaRPr>
          </a:p>
        </p:txBody>
      </p:sp>
    </p:spTree>
    <p:extLst>
      <p:ext uri="{BB962C8B-B14F-4D97-AF65-F5344CB8AC3E}">
        <p14:creationId xmlns:p14="http://schemas.microsoft.com/office/powerpoint/2010/main" val="1419104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A2674E18-2AF1-407A-8368-DDEF2E266F33}" type="slidenum">
              <a:rPr lang="en-US" smtClean="0">
                <a:latin typeface="Times New Roman" pitchFamily="18" charset="0"/>
              </a:rPr>
              <a:pPr eaLnBrk="1" hangingPunct="1"/>
              <a:t>20</a:t>
            </a:fld>
            <a:endParaRPr lang="en-US">
              <a:latin typeface="Times New Roman" pitchFamily="18" charset="0"/>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84" charset="-128"/>
            </a:endParaRPr>
          </a:p>
        </p:txBody>
      </p:sp>
    </p:spTree>
    <p:extLst>
      <p:ext uri="{BB962C8B-B14F-4D97-AF65-F5344CB8AC3E}">
        <p14:creationId xmlns:p14="http://schemas.microsoft.com/office/powerpoint/2010/main" val="2259417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ea typeface="ＭＳ Ｐゴシック" pitchFamily="-84" charset="-128"/>
            </a:endParaRP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7721C863-9BF4-4F7F-99B5-708ECBCBD316}" type="slidenum">
              <a:rPr lang="en-US" smtClean="0"/>
              <a:pPr eaLnBrk="1" hangingPunct="1"/>
              <a:t>21</a:t>
            </a:fld>
            <a:endParaRPr lang="en-US"/>
          </a:p>
        </p:txBody>
      </p:sp>
    </p:spTree>
    <p:extLst>
      <p:ext uri="{BB962C8B-B14F-4D97-AF65-F5344CB8AC3E}">
        <p14:creationId xmlns:p14="http://schemas.microsoft.com/office/powerpoint/2010/main" val="3771082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DCE047CC-5DCF-40A6-84C4-277612540F17}" type="slidenum">
              <a:rPr lang="en-US" smtClean="0"/>
              <a:pPr eaLnBrk="1" hangingPunct="1"/>
              <a:t>22</a:t>
            </a:fld>
            <a:endParaRPr lang="en-US"/>
          </a:p>
        </p:txBody>
      </p:sp>
    </p:spTree>
    <p:extLst>
      <p:ext uri="{BB962C8B-B14F-4D97-AF65-F5344CB8AC3E}">
        <p14:creationId xmlns:p14="http://schemas.microsoft.com/office/powerpoint/2010/main" val="601697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53E31C22-8A2A-482C-9467-70A06330AF34}" type="slidenum">
              <a:rPr lang="en-US" smtClean="0">
                <a:latin typeface="Times New Roman" pitchFamily="18" charset="0"/>
              </a:rPr>
              <a:pPr eaLnBrk="1" hangingPunct="1"/>
              <a:t>23</a:t>
            </a:fld>
            <a:endParaRPr lang="en-US">
              <a:latin typeface="Times New Roman" pitchFamily="18" charset="0"/>
            </a:endParaRPr>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84" charset="-128"/>
            </a:endParaRPr>
          </a:p>
        </p:txBody>
      </p:sp>
    </p:spTree>
    <p:extLst>
      <p:ext uri="{BB962C8B-B14F-4D97-AF65-F5344CB8AC3E}">
        <p14:creationId xmlns:p14="http://schemas.microsoft.com/office/powerpoint/2010/main" val="3882046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7E5C90EF-19E8-4ADF-95A6-F0C792A0F1EC}" type="slidenum">
              <a:rPr lang="en-US" altLang="en-US" sz="1200" smtClean="0"/>
              <a:pPr/>
              <a:t>2</a:t>
            </a:fld>
            <a:endParaRPr lang="en-US" alt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68928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ea typeface="ＭＳ Ｐゴシック" pitchFamily="-84" charset="-128"/>
            </a:endParaRP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92D7F3E5-95B4-40F8-8938-2F00A211849E}" type="slidenum">
              <a:rPr lang="en-US" smtClean="0"/>
              <a:pPr eaLnBrk="1" hangingPunct="1"/>
              <a:t>25</a:t>
            </a:fld>
            <a:endParaRPr lang="en-US"/>
          </a:p>
        </p:txBody>
      </p:sp>
    </p:spTree>
    <p:extLst>
      <p:ext uri="{BB962C8B-B14F-4D97-AF65-F5344CB8AC3E}">
        <p14:creationId xmlns:p14="http://schemas.microsoft.com/office/powerpoint/2010/main" val="1628293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94D1C19A-9FC5-4672-B3C6-C9F9D0A70815}" type="slidenum">
              <a:rPr lang="en-US" smtClean="0">
                <a:latin typeface="Times New Roman" pitchFamily="18" charset="0"/>
              </a:rPr>
              <a:pPr eaLnBrk="1" hangingPunct="1"/>
              <a:t>26</a:t>
            </a:fld>
            <a:endParaRPr lang="en-US">
              <a:latin typeface="Times New Roman" pitchFamily="18"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84" charset="-128"/>
            </a:endParaRPr>
          </a:p>
        </p:txBody>
      </p:sp>
    </p:spTree>
    <p:extLst>
      <p:ext uri="{BB962C8B-B14F-4D97-AF65-F5344CB8AC3E}">
        <p14:creationId xmlns:p14="http://schemas.microsoft.com/office/powerpoint/2010/main" val="2002633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84" charset="-128"/>
            </a:endParaRP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1BDD629E-E4D1-4B30-B3E5-9C18AA9291C8}" type="slidenum">
              <a:rPr lang="en-US" smtClean="0"/>
              <a:pPr eaLnBrk="1" hangingPunct="1"/>
              <a:t>30</a:t>
            </a:fld>
            <a:endParaRPr lang="en-US"/>
          </a:p>
        </p:txBody>
      </p:sp>
    </p:spTree>
    <p:extLst>
      <p:ext uri="{BB962C8B-B14F-4D97-AF65-F5344CB8AC3E}">
        <p14:creationId xmlns:p14="http://schemas.microsoft.com/office/powerpoint/2010/main" val="6242485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474D5FA7-8B34-4DE0-9916-FFC607B0B8AF}" type="slidenum">
              <a:rPr lang="en-US" smtClean="0">
                <a:latin typeface="Times New Roman" pitchFamily="18" charset="0"/>
              </a:rPr>
              <a:pPr eaLnBrk="1" hangingPunct="1"/>
              <a:t>33</a:t>
            </a:fld>
            <a:endParaRPr lang="en-US">
              <a:latin typeface="Times New Roman" pitchFamily="18" charset="0"/>
            </a:endParaRPr>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84" charset="-128"/>
            </a:endParaRPr>
          </a:p>
        </p:txBody>
      </p:sp>
    </p:spTree>
    <p:extLst>
      <p:ext uri="{BB962C8B-B14F-4D97-AF65-F5344CB8AC3E}">
        <p14:creationId xmlns:p14="http://schemas.microsoft.com/office/powerpoint/2010/main" val="2908966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F2394532-3CAE-4D13-976B-C8A3D030F728}" type="slidenum">
              <a:rPr lang="en-US" smtClean="0">
                <a:latin typeface="Times New Roman" pitchFamily="18" charset="0"/>
              </a:rPr>
              <a:pPr eaLnBrk="1" hangingPunct="1"/>
              <a:t>34</a:t>
            </a:fld>
            <a:endParaRPr lang="en-US">
              <a:latin typeface="Times New Roman" pitchFamily="18" charset="0"/>
            </a:endParaRPr>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84" charset="-128"/>
            </a:endParaRPr>
          </a:p>
        </p:txBody>
      </p:sp>
    </p:spTree>
    <p:extLst>
      <p:ext uri="{BB962C8B-B14F-4D97-AF65-F5344CB8AC3E}">
        <p14:creationId xmlns:p14="http://schemas.microsoft.com/office/powerpoint/2010/main" val="3748799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52E9FB78-899A-4BE7-B21A-2C6141976D09}" type="slidenum">
              <a:rPr lang="en-US" smtClean="0">
                <a:latin typeface="Times New Roman" pitchFamily="18" charset="0"/>
              </a:rPr>
              <a:pPr eaLnBrk="1" hangingPunct="1"/>
              <a:t>35</a:t>
            </a:fld>
            <a:endParaRPr lang="en-US">
              <a:latin typeface="Times New Roman" pitchFamily="18" charset="0"/>
            </a:endParaRPr>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84" charset="-128"/>
            </a:endParaRPr>
          </a:p>
        </p:txBody>
      </p:sp>
    </p:spTree>
    <p:extLst>
      <p:ext uri="{BB962C8B-B14F-4D97-AF65-F5344CB8AC3E}">
        <p14:creationId xmlns:p14="http://schemas.microsoft.com/office/powerpoint/2010/main" val="8125423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84" charset="-128"/>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3E07191D-48B6-4EC0-BFCE-23EA61F19B0D}" type="slidenum">
              <a:rPr lang="en-US" smtClean="0"/>
              <a:pPr eaLnBrk="1" hangingPunct="1"/>
              <a:t>37</a:t>
            </a:fld>
            <a:endParaRPr lang="en-US"/>
          </a:p>
        </p:txBody>
      </p:sp>
    </p:spTree>
    <p:extLst>
      <p:ext uri="{BB962C8B-B14F-4D97-AF65-F5344CB8AC3E}">
        <p14:creationId xmlns:p14="http://schemas.microsoft.com/office/powerpoint/2010/main" val="10443995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84" charset="-128"/>
            </a:endParaRPr>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F895DB8C-AA60-4EB3-9550-2D48CB784BDB}" type="slidenum">
              <a:rPr lang="en-US" smtClean="0"/>
              <a:pPr eaLnBrk="1" hangingPunct="1"/>
              <a:t>40</a:t>
            </a:fld>
            <a:endParaRPr lang="en-US"/>
          </a:p>
        </p:txBody>
      </p:sp>
    </p:spTree>
    <p:extLst>
      <p:ext uri="{BB962C8B-B14F-4D97-AF65-F5344CB8AC3E}">
        <p14:creationId xmlns:p14="http://schemas.microsoft.com/office/powerpoint/2010/main" val="1506435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A084316E-0196-487C-B281-89D6A85297FE}" type="slidenum">
              <a:rPr lang="en-US" smtClean="0">
                <a:latin typeface="Times New Roman" pitchFamily="18" charset="0"/>
              </a:rPr>
              <a:pPr eaLnBrk="1" hangingPunct="1"/>
              <a:t>41</a:t>
            </a:fld>
            <a:endParaRPr lang="en-US">
              <a:latin typeface="Times New Roman" pitchFamily="18" charset="0"/>
            </a:endParaRPr>
          </a:p>
        </p:txBody>
      </p:sp>
      <p:sp>
        <p:nvSpPr>
          <p:cNvPr id="107523" name="Rectangle 2"/>
          <p:cNvSpPr>
            <a:spLocks noGrp="1" noRot="1" noChangeAspect="1" noChangeArrowheads="1" noTextEdit="1"/>
          </p:cNvSpPr>
          <p:nvPr>
            <p:ph type="sldImg"/>
          </p:nvPr>
        </p:nvSpPr>
        <p:spPr bwMode="auto">
          <a:xfrm>
            <a:off x="1262063" y="720725"/>
            <a:ext cx="4795837" cy="3597275"/>
          </a:xfrm>
          <a:solidFill>
            <a:srgbClr val="FFFFFF"/>
          </a:solidFill>
          <a:ln>
            <a:solidFill>
              <a:srgbClr val="000000"/>
            </a:solidFill>
            <a:miter lim="800000"/>
            <a:headEnd/>
            <a:tailEnd/>
          </a:ln>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ea typeface="ＭＳ Ｐゴシック" pitchFamily="-84" charset="-128"/>
            </a:endParaRPr>
          </a:p>
        </p:txBody>
      </p:sp>
    </p:spTree>
    <p:extLst>
      <p:ext uri="{BB962C8B-B14F-4D97-AF65-F5344CB8AC3E}">
        <p14:creationId xmlns:p14="http://schemas.microsoft.com/office/powerpoint/2010/main" val="8211806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84" charset="-128"/>
            </a:endParaRP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9F4E4D5D-93AC-4786-A448-F7446974ECAF}" type="slidenum">
              <a:rPr lang="en-US" smtClean="0"/>
              <a:pPr eaLnBrk="1" hangingPunct="1"/>
              <a:t>43</a:t>
            </a:fld>
            <a:endParaRPr lang="en-US"/>
          </a:p>
        </p:txBody>
      </p:sp>
    </p:spTree>
    <p:extLst>
      <p:ext uri="{BB962C8B-B14F-4D97-AF65-F5344CB8AC3E}">
        <p14:creationId xmlns:p14="http://schemas.microsoft.com/office/powerpoint/2010/main" val="3436565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87FD860C-63FF-4658-8331-BA0D86499A9C}" type="slidenum">
              <a:rPr lang="en-US" smtClean="0">
                <a:latin typeface="Times New Roman" pitchFamily="18" charset="0"/>
              </a:rPr>
              <a:pPr eaLnBrk="1" hangingPunct="1"/>
              <a:t>3</a:t>
            </a:fld>
            <a:endParaRPr lang="en-US">
              <a:latin typeface="Times New Roman" pitchFamily="18"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84" charset="-128"/>
            </a:endParaRPr>
          </a:p>
        </p:txBody>
      </p:sp>
    </p:spTree>
    <p:extLst>
      <p:ext uri="{BB962C8B-B14F-4D97-AF65-F5344CB8AC3E}">
        <p14:creationId xmlns:p14="http://schemas.microsoft.com/office/powerpoint/2010/main" val="3151719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en-US">
              <a:ea typeface="ＭＳ Ｐゴシック" pitchFamily="-84" charset="-128"/>
            </a:endParaRP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FBA79224-C22D-48E0-8FEC-B1C2F831F8B4}" type="slidenum">
              <a:rPr lang="en-US" smtClean="0">
                <a:latin typeface="Times New Roman" pitchFamily="18" charset="0"/>
              </a:rPr>
              <a:pPr eaLnBrk="1" hangingPunct="1"/>
              <a:t>44</a:t>
            </a:fld>
            <a:endParaRPr lang="en-US">
              <a:latin typeface="Times New Roman" pitchFamily="18" charset="0"/>
            </a:endParaRPr>
          </a:p>
        </p:txBody>
      </p:sp>
    </p:spTree>
    <p:extLst>
      <p:ext uri="{BB962C8B-B14F-4D97-AF65-F5344CB8AC3E}">
        <p14:creationId xmlns:p14="http://schemas.microsoft.com/office/powerpoint/2010/main" val="26162317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ea typeface="ＭＳ Ｐゴシック" pitchFamily="-84" charset="-128"/>
            </a:endParaRP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E984CA58-B4EA-414E-9BD7-EA718D95E739}" type="slidenum">
              <a:rPr lang="en-US" smtClean="0">
                <a:latin typeface="Times New Roman" pitchFamily="18" charset="0"/>
              </a:rPr>
              <a:pPr eaLnBrk="1" hangingPunct="1"/>
              <a:t>45</a:t>
            </a:fld>
            <a:endParaRPr lang="en-US">
              <a:latin typeface="Times New Roman" pitchFamily="18" charset="0"/>
            </a:endParaRPr>
          </a:p>
        </p:txBody>
      </p:sp>
    </p:spTree>
    <p:extLst>
      <p:ext uri="{BB962C8B-B14F-4D97-AF65-F5344CB8AC3E}">
        <p14:creationId xmlns:p14="http://schemas.microsoft.com/office/powerpoint/2010/main" val="769356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ea typeface="ＭＳ Ｐゴシック" pitchFamily="-84" charset="-128"/>
            </a:endParaRPr>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100496C3-D58E-4397-9429-BE457CD0A7DF}" type="slidenum">
              <a:rPr lang="en-US" smtClean="0">
                <a:latin typeface="Times New Roman" pitchFamily="18" charset="0"/>
              </a:rPr>
              <a:pPr eaLnBrk="1" hangingPunct="1"/>
              <a:t>46</a:t>
            </a:fld>
            <a:endParaRPr lang="en-US">
              <a:latin typeface="Times New Roman" pitchFamily="18" charset="0"/>
            </a:endParaRPr>
          </a:p>
        </p:txBody>
      </p:sp>
    </p:spTree>
    <p:extLst>
      <p:ext uri="{BB962C8B-B14F-4D97-AF65-F5344CB8AC3E}">
        <p14:creationId xmlns:p14="http://schemas.microsoft.com/office/powerpoint/2010/main" val="528256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ea typeface="ＭＳ Ｐゴシック" pitchFamily="-84" charset="-128"/>
            </a:endParaRPr>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4EA98CBB-9FE0-4375-AD20-4D5CF99D1E7F}" type="slidenum">
              <a:rPr lang="en-US" smtClean="0">
                <a:latin typeface="Times New Roman" pitchFamily="18" charset="0"/>
              </a:rPr>
              <a:pPr eaLnBrk="1" hangingPunct="1"/>
              <a:t>47</a:t>
            </a:fld>
            <a:endParaRPr lang="en-US">
              <a:latin typeface="Times New Roman" pitchFamily="18" charset="0"/>
            </a:endParaRPr>
          </a:p>
        </p:txBody>
      </p:sp>
    </p:spTree>
    <p:extLst>
      <p:ext uri="{BB962C8B-B14F-4D97-AF65-F5344CB8AC3E}">
        <p14:creationId xmlns:p14="http://schemas.microsoft.com/office/powerpoint/2010/main" val="29546600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ea typeface="ＭＳ Ｐゴシック" pitchFamily="-84" charset="-128"/>
            </a:endParaRP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DAE018A1-1FC9-4888-AFD9-97C6EB071825}" type="slidenum">
              <a:rPr lang="en-US" smtClean="0">
                <a:latin typeface="Times New Roman" pitchFamily="18" charset="0"/>
              </a:rPr>
              <a:pPr eaLnBrk="1" hangingPunct="1"/>
              <a:t>48</a:t>
            </a:fld>
            <a:endParaRPr lang="en-US">
              <a:latin typeface="Times New Roman" pitchFamily="18" charset="0"/>
            </a:endParaRPr>
          </a:p>
        </p:txBody>
      </p:sp>
    </p:spTree>
    <p:extLst>
      <p:ext uri="{BB962C8B-B14F-4D97-AF65-F5344CB8AC3E}">
        <p14:creationId xmlns:p14="http://schemas.microsoft.com/office/powerpoint/2010/main" val="41703526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ea typeface="ＭＳ Ｐゴシック" pitchFamily="-84" charset="-128"/>
            </a:endParaRPr>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DD21D47C-A734-4C53-BA91-F02DB1B73E1F}" type="slidenum">
              <a:rPr lang="en-US" smtClean="0">
                <a:latin typeface="Times New Roman" pitchFamily="18" charset="0"/>
              </a:rPr>
              <a:pPr eaLnBrk="1" hangingPunct="1"/>
              <a:t>49</a:t>
            </a:fld>
            <a:endParaRPr lang="en-US">
              <a:latin typeface="Times New Roman" pitchFamily="18" charset="0"/>
            </a:endParaRPr>
          </a:p>
        </p:txBody>
      </p:sp>
    </p:spTree>
    <p:extLst>
      <p:ext uri="{BB962C8B-B14F-4D97-AF65-F5344CB8AC3E}">
        <p14:creationId xmlns:p14="http://schemas.microsoft.com/office/powerpoint/2010/main" val="34068303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ea typeface="ＭＳ Ｐゴシック" pitchFamily="-84" charset="-128"/>
            </a:endParaRP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3A4B2E66-919E-4F8B-8081-362481429741}" type="slidenum">
              <a:rPr lang="en-US" smtClean="0">
                <a:latin typeface="Times New Roman" pitchFamily="18" charset="0"/>
              </a:rPr>
              <a:pPr eaLnBrk="1" hangingPunct="1"/>
              <a:t>50</a:t>
            </a:fld>
            <a:endParaRPr lang="en-US">
              <a:latin typeface="Times New Roman" pitchFamily="18" charset="0"/>
            </a:endParaRPr>
          </a:p>
        </p:txBody>
      </p:sp>
    </p:spTree>
    <p:extLst>
      <p:ext uri="{BB962C8B-B14F-4D97-AF65-F5344CB8AC3E}">
        <p14:creationId xmlns:p14="http://schemas.microsoft.com/office/powerpoint/2010/main" val="3967167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ea typeface="ＭＳ Ｐゴシック" pitchFamily="-84" charset="-128"/>
            </a:endParaRP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6B1C61EF-B4BA-4BB2-BFB3-AFE3A5603DF4}" type="slidenum">
              <a:rPr lang="en-US" smtClean="0">
                <a:latin typeface="Times New Roman" pitchFamily="18" charset="0"/>
              </a:rPr>
              <a:pPr eaLnBrk="1" hangingPunct="1"/>
              <a:t>51</a:t>
            </a:fld>
            <a:endParaRPr lang="en-US">
              <a:latin typeface="Times New Roman" pitchFamily="18" charset="0"/>
            </a:endParaRPr>
          </a:p>
        </p:txBody>
      </p:sp>
    </p:spTree>
    <p:extLst>
      <p:ext uri="{BB962C8B-B14F-4D97-AF65-F5344CB8AC3E}">
        <p14:creationId xmlns:p14="http://schemas.microsoft.com/office/powerpoint/2010/main" val="16175021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ea typeface="ＭＳ Ｐゴシック" pitchFamily="-84" charset="-128"/>
            </a:endParaRP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6990150B-EE00-41F1-B2EE-59FDC36F298D}" type="slidenum">
              <a:rPr lang="en-US" smtClean="0">
                <a:latin typeface="Times New Roman" pitchFamily="18" charset="0"/>
              </a:rPr>
              <a:pPr eaLnBrk="1" hangingPunct="1"/>
              <a:t>52</a:t>
            </a:fld>
            <a:endParaRPr lang="en-US">
              <a:latin typeface="Times New Roman" pitchFamily="18" charset="0"/>
            </a:endParaRPr>
          </a:p>
        </p:txBody>
      </p:sp>
    </p:spTree>
    <p:extLst>
      <p:ext uri="{BB962C8B-B14F-4D97-AF65-F5344CB8AC3E}">
        <p14:creationId xmlns:p14="http://schemas.microsoft.com/office/powerpoint/2010/main" val="24067781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ea typeface="ＭＳ Ｐゴシック" pitchFamily="-84" charset="-128"/>
            </a:endParaRP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14041EB0-AE6A-42C2-BA96-C8204009B83E}" type="slidenum">
              <a:rPr lang="en-US" smtClean="0">
                <a:latin typeface="Times New Roman" pitchFamily="18" charset="0"/>
              </a:rPr>
              <a:pPr eaLnBrk="1" hangingPunct="1"/>
              <a:t>53</a:t>
            </a:fld>
            <a:endParaRPr lang="en-US">
              <a:latin typeface="Times New Roman" pitchFamily="18" charset="0"/>
            </a:endParaRPr>
          </a:p>
        </p:txBody>
      </p:sp>
    </p:spTree>
    <p:extLst>
      <p:ext uri="{BB962C8B-B14F-4D97-AF65-F5344CB8AC3E}">
        <p14:creationId xmlns:p14="http://schemas.microsoft.com/office/powerpoint/2010/main" val="2880117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B215C1C7-3B18-4B55-BAD3-3AAD6AD52304}" type="slidenum">
              <a:rPr lang="en-US" smtClean="0">
                <a:latin typeface="Times New Roman" pitchFamily="18" charset="0"/>
              </a:rPr>
              <a:pPr eaLnBrk="1" hangingPunct="1"/>
              <a:t>4</a:t>
            </a:fld>
            <a:endParaRPr lang="en-US">
              <a:latin typeface="Times New Roman" pitchFamily="18"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84" charset="-128"/>
            </a:endParaRPr>
          </a:p>
        </p:txBody>
      </p:sp>
    </p:spTree>
    <p:extLst>
      <p:ext uri="{BB962C8B-B14F-4D97-AF65-F5344CB8AC3E}">
        <p14:creationId xmlns:p14="http://schemas.microsoft.com/office/powerpoint/2010/main" val="10610015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ea typeface="ＭＳ Ｐゴシック" pitchFamily="-84" charset="-128"/>
            </a:endParaRP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1A97FD60-CD3D-4F64-8952-0752F698671D}" type="slidenum">
              <a:rPr lang="en-US" smtClean="0">
                <a:latin typeface="Times New Roman" pitchFamily="18" charset="0"/>
              </a:rPr>
              <a:pPr eaLnBrk="1" hangingPunct="1"/>
              <a:t>54</a:t>
            </a:fld>
            <a:endParaRPr lang="en-US">
              <a:latin typeface="Times New Roman" pitchFamily="18" charset="0"/>
            </a:endParaRPr>
          </a:p>
        </p:txBody>
      </p:sp>
    </p:spTree>
    <p:extLst>
      <p:ext uri="{BB962C8B-B14F-4D97-AF65-F5344CB8AC3E}">
        <p14:creationId xmlns:p14="http://schemas.microsoft.com/office/powerpoint/2010/main" val="28661485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ea typeface="ＭＳ Ｐゴシック" pitchFamily="-84" charset="-128"/>
            </a:endParaRPr>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4148E7D2-935D-4F09-8AD6-2AF8465D8C4B}" type="slidenum">
              <a:rPr lang="en-US" smtClean="0">
                <a:latin typeface="Times New Roman" pitchFamily="18" charset="0"/>
              </a:rPr>
              <a:pPr eaLnBrk="1" hangingPunct="1"/>
              <a:t>55</a:t>
            </a:fld>
            <a:endParaRPr lang="en-US">
              <a:latin typeface="Times New Roman" pitchFamily="18" charset="0"/>
            </a:endParaRPr>
          </a:p>
        </p:txBody>
      </p:sp>
    </p:spTree>
    <p:extLst>
      <p:ext uri="{BB962C8B-B14F-4D97-AF65-F5344CB8AC3E}">
        <p14:creationId xmlns:p14="http://schemas.microsoft.com/office/powerpoint/2010/main" val="42357399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96AF39AD-0FC0-4E7A-8103-CB87BB94367A}" type="slidenum">
              <a:rPr lang="en-US" smtClean="0">
                <a:latin typeface="Times New Roman" pitchFamily="18" charset="0"/>
              </a:rPr>
              <a:pPr eaLnBrk="1" hangingPunct="1"/>
              <a:t>56</a:t>
            </a:fld>
            <a:endParaRPr lang="en-US">
              <a:latin typeface="Times New Roman" pitchFamily="18" charset="0"/>
            </a:endParaRPr>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84" charset="-128"/>
            </a:endParaRPr>
          </a:p>
        </p:txBody>
      </p:sp>
    </p:spTree>
    <p:extLst>
      <p:ext uri="{BB962C8B-B14F-4D97-AF65-F5344CB8AC3E}">
        <p14:creationId xmlns:p14="http://schemas.microsoft.com/office/powerpoint/2010/main" val="2611631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6EDF1905-912E-4259-8794-E9468926BB91}" type="slidenum">
              <a:rPr lang="en-US" smtClean="0"/>
              <a:pPr eaLnBrk="1" hangingPunct="1"/>
              <a:t>5</a:t>
            </a:fld>
            <a:endParaRPr lang="en-US"/>
          </a:p>
        </p:txBody>
      </p:sp>
    </p:spTree>
    <p:extLst>
      <p:ext uri="{BB962C8B-B14F-4D97-AF65-F5344CB8AC3E}">
        <p14:creationId xmlns:p14="http://schemas.microsoft.com/office/powerpoint/2010/main" val="3572157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34FD8C38-8EFE-449A-BCFD-3B1CE174416B}" type="slidenum">
              <a:rPr lang="en-US" smtClean="0">
                <a:latin typeface="Times New Roman" pitchFamily="18" charset="0"/>
              </a:rPr>
              <a:pPr eaLnBrk="1" hangingPunct="1"/>
              <a:t>6</a:t>
            </a:fld>
            <a:endParaRPr lang="en-US">
              <a:latin typeface="Times New Roman" pitchFamily="18" charset="0"/>
            </a:endParaRPr>
          </a:p>
        </p:txBody>
      </p:sp>
      <p:sp>
        <p:nvSpPr>
          <p:cNvPr id="84995" name="Rectangle 2"/>
          <p:cNvSpPr>
            <a:spLocks noGrp="1" noRot="1" noChangeAspect="1" noChangeArrowheads="1" noTextEdit="1"/>
          </p:cNvSpPr>
          <p:nvPr>
            <p:ph type="sldImg"/>
          </p:nvPr>
        </p:nvSpPr>
        <p:spPr bwMode="auto">
          <a:xfrm>
            <a:off x="1260475" y="720725"/>
            <a:ext cx="4795838" cy="3597275"/>
          </a:xfrm>
          <a:solidFill>
            <a:srgbClr val="FFFFFF"/>
          </a:solidFill>
          <a:ln>
            <a:solidFill>
              <a:srgbClr val="000000"/>
            </a:solidFill>
            <a:miter lim="800000"/>
            <a:headEnd/>
            <a:tailEnd/>
          </a:ln>
        </p:spPr>
      </p:sp>
      <p:sp>
        <p:nvSpPr>
          <p:cNvPr id="84996" name="Text Box 3"/>
          <p:cNvSpPr>
            <a:spLocks noGrp="1" noChangeArrowheads="1"/>
          </p:cNvSpPr>
          <p:nvPr>
            <p:ph type="body" idx="1"/>
          </p:nvPr>
        </p:nvSpPr>
        <p:spPr bwMode="auto">
          <a:xfrm>
            <a:off x="731838" y="4560888"/>
            <a:ext cx="5851525" cy="282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spAutoFit/>
          </a:bodyPr>
          <a:lstStyle/>
          <a:p>
            <a:pPr defTabSz="482600">
              <a:spcBef>
                <a:spcPts val="475"/>
              </a:spcBef>
              <a:tabLst>
                <a:tab pos="0" algn="l"/>
                <a:tab pos="482600" algn="l"/>
                <a:tab pos="966788" algn="l"/>
                <a:tab pos="1450975" algn="l"/>
                <a:tab pos="1935163" algn="l"/>
                <a:tab pos="2419350" algn="l"/>
                <a:tab pos="2903538" algn="l"/>
                <a:tab pos="3387725" algn="l"/>
                <a:tab pos="3871913" algn="l"/>
                <a:tab pos="4356100" algn="l"/>
                <a:tab pos="4840288" algn="l"/>
                <a:tab pos="5324475" algn="l"/>
                <a:tab pos="5808663" algn="l"/>
                <a:tab pos="6292850" algn="l"/>
                <a:tab pos="6777038" algn="l"/>
                <a:tab pos="7261225" algn="l"/>
                <a:tab pos="7745413" algn="l"/>
                <a:tab pos="8229600" algn="l"/>
                <a:tab pos="8713788" algn="l"/>
                <a:tab pos="9197975" algn="l"/>
                <a:tab pos="9682163" algn="l"/>
              </a:tabLst>
            </a:pPr>
            <a:endParaRPr lang="en-GB">
              <a:ea typeface="ＭＳ Ｐゴシック" pitchFamily="-84" charset="-128"/>
            </a:endParaRPr>
          </a:p>
        </p:txBody>
      </p:sp>
    </p:spTree>
    <p:extLst>
      <p:ext uri="{BB962C8B-B14F-4D97-AF65-F5344CB8AC3E}">
        <p14:creationId xmlns:p14="http://schemas.microsoft.com/office/powerpoint/2010/main" val="383304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7A29440C-1BF4-42E7-9852-6C8FA90BA553}" type="slidenum">
              <a:rPr lang="en-US" smtClean="0">
                <a:latin typeface="Times New Roman" pitchFamily="18" charset="0"/>
              </a:rPr>
              <a:pPr eaLnBrk="1" hangingPunct="1"/>
              <a:t>7</a:t>
            </a:fld>
            <a:endParaRPr lang="en-US">
              <a:latin typeface="Times New Roman" pitchFamily="18" charset="0"/>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84" charset="-128"/>
            </a:endParaRPr>
          </a:p>
        </p:txBody>
      </p:sp>
    </p:spTree>
    <p:extLst>
      <p:ext uri="{BB962C8B-B14F-4D97-AF65-F5344CB8AC3E}">
        <p14:creationId xmlns:p14="http://schemas.microsoft.com/office/powerpoint/2010/main" val="2172447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84" charset="-128"/>
            </a:endParaRP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421F8EF4-2E41-448D-8E73-3FD6F80051B2}" type="slidenum">
              <a:rPr lang="en-US" smtClean="0"/>
              <a:pPr eaLnBrk="1" hangingPunct="1"/>
              <a:t>8</a:t>
            </a:fld>
            <a:endParaRPr lang="en-US"/>
          </a:p>
        </p:txBody>
      </p:sp>
    </p:spTree>
    <p:extLst>
      <p:ext uri="{BB962C8B-B14F-4D97-AF65-F5344CB8AC3E}">
        <p14:creationId xmlns:p14="http://schemas.microsoft.com/office/powerpoint/2010/main" val="2392076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0423BC8F-7293-4A2A-BAA3-D19C5B9D792D}" type="slidenum">
              <a:rPr lang="en-US" smtClean="0">
                <a:latin typeface="Times New Roman" pitchFamily="18" charset="0"/>
              </a:rPr>
              <a:pPr eaLnBrk="1" hangingPunct="1"/>
              <a:t>9</a:t>
            </a:fld>
            <a:endParaRPr lang="en-US">
              <a:latin typeface="Times New Roman" pitchFamily="18" charset="0"/>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84" charset="-128"/>
            </a:endParaRPr>
          </a:p>
        </p:txBody>
      </p:sp>
    </p:spTree>
    <p:extLst>
      <p:ext uri="{BB962C8B-B14F-4D97-AF65-F5344CB8AC3E}">
        <p14:creationId xmlns:p14="http://schemas.microsoft.com/office/powerpoint/2010/main" val="4178366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43FDFD3B-99A3-4DAE-9FE7-E6247F727FAC}" type="slidenum">
              <a:rPr lang="en-US" altLang="en-US"/>
              <a:pPr>
                <a:defRPr/>
              </a:pPr>
              <a:t>‹#›</a:t>
            </a:fld>
            <a:endParaRPr lang="en-US" altLang="en-US"/>
          </a:p>
          <a:p>
            <a:pPr>
              <a:defRPr/>
            </a:pPr>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F4A18791-FC75-44CA-945F-6E0C193E2DAB}" type="slidenum">
              <a:rPr lang="en-US" altLang="en-US"/>
              <a:pPr>
                <a:defRPr/>
              </a:pPr>
              <a:t>‹#›</a:t>
            </a:fld>
            <a:endParaRPr lang="en-US" altLang="en-US"/>
          </a:p>
          <a:p>
            <a:pPr>
              <a:defRPr/>
            </a:pPr>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88900"/>
            <a:ext cx="2076450" cy="622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88900"/>
            <a:ext cx="6076950" cy="622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A08D03CA-4B2F-4FB2-9C5F-D2D9B2D2647F}" type="slidenum">
              <a:rPr lang="en-US" altLang="en-US"/>
              <a:pPr>
                <a:defRPr/>
              </a:pPr>
              <a:t>‹#›</a:t>
            </a:fld>
            <a:endParaRPr lang="en-US" altLang="en-US"/>
          </a:p>
          <a:p>
            <a:pPr>
              <a:defRPr/>
            </a:pPr>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88900"/>
            <a:ext cx="8305800" cy="914400"/>
          </a:xfrm>
        </p:spPr>
        <p:txBody>
          <a:bodyPr/>
          <a:lstStyle/>
          <a:p>
            <a:r>
              <a:rPr lang="en-US"/>
              <a:t>Click to edit Master title style</a:t>
            </a:r>
          </a:p>
        </p:txBody>
      </p:sp>
      <p:sp>
        <p:nvSpPr>
          <p:cNvPr id="3" name="Text Placeholder 2"/>
          <p:cNvSpPr>
            <a:spLocks noGrp="1"/>
          </p:cNvSpPr>
          <p:nvPr>
            <p:ph type="body" sz="half" idx="1"/>
          </p:nvPr>
        </p:nvSpPr>
        <p:spPr>
          <a:xfrm>
            <a:off x="393700" y="1460500"/>
            <a:ext cx="4070350" cy="485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6450" y="1460500"/>
            <a:ext cx="4070350" cy="485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80BEC39B-7CBB-44B4-B537-C4133E537E60}" type="slidenum">
              <a:rPr lang="en-US" altLang="en-US"/>
              <a:pPr>
                <a:defRPr/>
              </a:pPr>
              <a:t>‹#›</a:t>
            </a:fld>
            <a:endParaRPr lang="en-US" altLang="en-US"/>
          </a:p>
          <a:p>
            <a:pPr>
              <a:defRPr/>
            </a:pPr>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EA18B4B9-F708-4F6E-AED7-A0272BCD67B8}" type="slidenum">
              <a:rPr lang="en-US" altLang="en-US"/>
              <a:pPr>
                <a:defRPr/>
              </a:pPr>
              <a:t>‹#›</a:t>
            </a:fld>
            <a:endParaRPr lang="en-US" altLang="en-US"/>
          </a:p>
          <a:p>
            <a:pPr>
              <a:defRPr/>
            </a:pPr>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660FC66E-602B-49F2-A8F0-E3B10850C7F7}" type="slidenum">
              <a:rPr lang="en-US" altLang="en-US"/>
              <a:pPr>
                <a:defRPr/>
              </a:pPr>
              <a:t>‹#›</a:t>
            </a:fld>
            <a:endParaRPr lang="en-US" altLang="en-US"/>
          </a:p>
          <a:p>
            <a:pPr>
              <a:defRPr/>
            </a:pPr>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3700" y="1460500"/>
            <a:ext cx="4070350" cy="485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6450" y="1460500"/>
            <a:ext cx="4070350" cy="485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08D6C1C1-8414-4248-A471-6E7EDA6CA1CE}" type="slidenum">
              <a:rPr lang="en-US" altLang="en-US"/>
              <a:pPr>
                <a:defRPr/>
              </a:pPr>
              <a:t>‹#›</a:t>
            </a:fld>
            <a:endParaRPr lang="en-US" altLang="en-US"/>
          </a:p>
          <a:p>
            <a:pPr>
              <a:defRPr/>
            </a:pPr>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9E7B3C56-F787-447F-B464-8D7509A82BFE}" type="slidenum">
              <a:rPr lang="en-US" altLang="en-US"/>
              <a:pPr>
                <a:defRPr/>
              </a:pPr>
              <a:t>‹#›</a:t>
            </a:fld>
            <a:endParaRPr lang="en-US" altLang="en-US"/>
          </a:p>
          <a:p>
            <a:pPr>
              <a:defRPr/>
            </a:pPr>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88CE6381-5DF8-4387-997B-DB5B6D681A11}" type="slidenum">
              <a:rPr lang="en-US" altLang="en-US"/>
              <a:pPr>
                <a:defRPr/>
              </a:pPr>
              <a:t>‹#›</a:t>
            </a:fld>
            <a:endParaRPr lang="en-US" altLang="en-US"/>
          </a:p>
          <a:p>
            <a:pPr>
              <a:defRPr/>
            </a:pPr>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4A8C3D30-F0FC-4D6E-A0BD-67F90ABE9A0A}" type="slidenum">
              <a:rPr lang="en-US" altLang="en-US"/>
              <a:pPr>
                <a:defRPr/>
              </a:pPr>
              <a:t>‹#›</a:t>
            </a:fld>
            <a:endParaRPr lang="en-US" altLang="en-US"/>
          </a:p>
          <a:p>
            <a:pPr>
              <a:defRPr/>
            </a:pPr>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7A8BC03F-1004-4240-9ACC-7AE767718500}" type="slidenum">
              <a:rPr lang="en-US" altLang="en-US"/>
              <a:pPr>
                <a:defRPr/>
              </a:pPr>
              <a:t>‹#›</a:t>
            </a:fld>
            <a:endParaRPr lang="en-US" altLang="en-US"/>
          </a:p>
          <a:p>
            <a:pPr>
              <a:defRPr/>
            </a:pPr>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3647E637-ADEF-4697-8E9A-BC30D72806C0}" type="slidenum">
              <a:rPr lang="en-US" altLang="en-US"/>
              <a:pPr>
                <a:defRPr/>
              </a:pPr>
              <a:t>‹#›</a:t>
            </a:fld>
            <a:endParaRPr lang="en-US" altLang="en-US"/>
          </a:p>
          <a:p>
            <a:pPr>
              <a:defRPr/>
            </a:pPr>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3" name="Rectangle 29"/>
          <p:cNvSpPr>
            <a:spLocks noChangeArrowheads="1"/>
          </p:cNvSpPr>
          <p:nvPr/>
        </p:nvSpPr>
        <p:spPr bwMode="auto">
          <a:xfrm>
            <a:off x="0" y="0"/>
            <a:ext cx="9144000" cy="1206500"/>
          </a:xfrm>
          <a:prstGeom prst="rect">
            <a:avLst/>
          </a:prstGeom>
          <a:gradFill rotWithShape="0">
            <a:gsLst>
              <a:gs pos="0">
                <a:srgbClr val="333399"/>
              </a:gs>
              <a:gs pos="100000">
                <a:srgbClr val="333399">
                  <a:gamma/>
                  <a:shade val="0"/>
                  <a:invGamma/>
                </a:srgbClr>
              </a:gs>
            </a:gsLst>
            <a:lin ang="2700000" scaled="1"/>
          </a:gradFill>
          <a:ln w="9525">
            <a:noFill/>
            <a:miter lim="800000"/>
            <a:headEnd/>
            <a:tailEnd/>
          </a:ln>
          <a:effectLst/>
        </p:spPr>
        <p:txBody>
          <a:bodyPr wrap="none" anchor="ctr"/>
          <a:lstStyle/>
          <a:p>
            <a:pPr>
              <a:defRPr/>
            </a:pPr>
            <a:endParaRPr lang="en-US"/>
          </a:p>
        </p:txBody>
      </p:sp>
      <p:sp>
        <p:nvSpPr>
          <p:cNvPr id="1026" name="Rectangle 2"/>
          <p:cNvSpPr>
            <a:spLocks noGrp="1" noChangeArrowheads="1"/>
          </p:cNvSpPr>
          <p:nvPr>
            <p:ph type="title"/>
          </p:nvPr>
        </p:nvSpPr>
        <p:spPr bwMode="auto">
          <a:xfrm>
            <a:off x="381000" y="88900"/>
            <a:ext cx="8305800" cy="9144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t" anchorCtr="0" compatLnSpc="1">
            <a:prstTxWarp prst="textNoShape">
              <a:avLst/>
            </a:prstTxWarp>
          </a:bodyPr>
          <a:lstStyle/>
          <a:p>
            <a:pPr lvl="0"/>
            <a:r>
              <a:rPr lang="en-US" altLang="en-US"/>
              <a:t>Click to edit Master title style</a:t>
            </a:r>
            <a:br>
              <a:rPr lang="en-US" altLang="en-US"/>
            </a:br>
            <a:endParaRPr lang="en-US" altLang="en-US"/>
          </a:p>
        </p:txBody>
      </p:sp>
      <p:sp>
        <p:nvSpPr>
          <p:cNvPr id="1028" name="Rectangle 3"/>
          <p:cNvSpPr>
            <a:spLocks noGrp="1" noChangeArrowheads="1"/>
          </p:cNvSpPr>
          <p:nvPr>
            <p:ph type="body" idx="1"/>
          </p:nvPr>
        </p:nvSpPr>
        <p:spPr bwMode="auto">
          <a:xfrm>
            <a:off x="393700" y="1460500"/>
            <a:ext cx="8293100" cy="485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7239000" y="59055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atin typeface="+mn-lt"/>
              </a:defRPr>
            </a:lvl1pPr>
          </a:lstStyle>
          <a:p>
            <a:pPr>
              <a:defRPr/>
            </a:pPr>
            <a:r>
              <a:rPr lang="en-US" altLang="en-US"/>
              <a:t>v.1 </a:t>
            </a:r>
          </a:p>
          <a:p>
            <a:pPr>
              <a:defRPr/>
            </a:pPr>
            <a:fld id="{8EF4F7DA-5373-4A24-B1F2-0D4307511018}" type="slidenum">
              <a:rPr lang="en-US" altLang="en-US"/>
              <a:pPr>
                <a:defRPr/>
              </a:pPr>
              <a:t>‹#›</a:t>
            </a:fld>
            <a:endParaRPr lang="en-US" altLang="en-US"/>
          </a:p>
          <a:p>
            <a:pPr>
              <a:defRPr/>
            </a:pPr>
            <a:endParaRPr lang="en-US" altLang="en-US"/>
          </a:p>
        </p:txBody>
      </p:sp>
      <p:sp>
        <p:nvSpPr>
          <p:cNvPr id="1075" name="Rectangle 51"/>
          <p:cNvSpPr>
            <a:spLocks noChangeArrowheads="1"/>
          </p:cNvSpPr>
          <p:nvPr/>
        </p:nvSpPr>
        <p:spPr bwMode="auto">
          <a:xfrm>
            <a:off x="0" y="1131888"/>
            <a:ext cx="9144000" cy="74612"/>
          </a:xfrm>
          <a:prstGeom prst="rect">
            <a:avLst/>
          </a:prstGeom>
          <a:gradFill rotWithShape="0">
            <a:gsLst>
              <a:gs pos="0">
                <a:schemeClr val="folHlink"/>
              </a:gs>
              <a:gs pos="100000">
                <a:schemeClr val="folHlink">
                  <a:gamma/>
                  <a:shade val="0"/>
                  <a:invGamma/>
                </a:schemeClr>
              </a:gs>
            </a:gsLst>
            <a:lin ang="0" scaled="1"/>
          </a:gradFill>
          <a:ln w="9525">
            <a:no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charset="0"/>
        </a:defRPr>
      </a:lvl2pPr>
      <a:lvl3pPr algn="l" rtl="0" eaLnBrk="0" fontAlgn="base" hangingPunct="0">
        <a:spcBef>
          <a:spcPct val="0"/>
        </a:spcBef>
        <a:spcAft>
          <a:spcPct val="0"/>
        </a:spcAft>
        <a:defRPr sz="3200" b="1">
          <a:solidFill>
            <a:schemeClr val="bg1"/>
          </a:solidFill>
          <a:latin typeface="Arial" charset="0"/>
        </a:defRPr>
      </a:lvl3pPr>
      <a:lvl4pPr algn="l" rtl="0" eaLnBrk="0" fontAlgn="base" hangingPunct="0">
        <a:spcBef>
          <a:spcPct val="0"/>
        </a:spcBef>
        <a:spcAft>
          <a:spcPct val="0"/>
        </a:spcAft>
        <a:defRPr sz="3200" b="1">
          <a:solidFill>
            <a:schemeClr val="bg1"/>
          </a:solidFill>
          <a:latin typeface="Arial" charset="0"/>
        </a:defRPr>
      </a:lvl4pPr>
      <a:lvl5pPr algn="l" rtl="0" eaLnBrk="0" fontAlgn="base" hangingPunct="0">
        <a:spcBef>
          <a:spcPct val="0"/>
        </a:spcBef>
        <a:spcAft>
          <a:spcPct val="0"/>
        </a:spcAft>
        <a:defRPr sz="3200" b="1">
          <a:solidFill>
            <a:schemeClr val="bg1"/>
          </a:solidFill>
          <a:latin typeface="Arial" charset="0"/>
        </a:defRPr>
      </a:lvl5pPr>
      <a:lvl6pPr marL="457200" algn="l" rtl="0" eaLnBrk="0" fontAlgn="base" hangingPunct="0">
        <a:spcBef>
          <a:spcPct val="0"/>
        </a:spcBef>
        <a:spcAft>
          <a:spcPct val="0"/>
        </a:spcAft>
        <a:defRPr sz="3200" b="1">
          <a:solidFill>
            <a:schemeClr val="bg1"/>
          </a:solidFill>
          <a:latin typeface="Arial" charset="0"/>
        </a:defRPr>
      </a:lvl6pPr>
      <a:lvl7pPr marL="914400" algn="l" rtl="0" eaLnBrk="0" fontAlgn="base" hangingPunct="0">
        <a:spcBef>
          <a:spcPct val="0"/>
        </a:spcBef>
        <a:spcAft>
          <a:spcPct val="0"/>
        </a:spcAft>
        <a:defRPr sz="3200" b="1">
          <a:solidFill>
            <a:schemeClr val="bg1"/>
          </a:solidFill>
          <a:latin typeface="Arial" charset="0"/>
        </a:defRPr>
      </a:lvl7pPr>
      <a:lvl8pPr marL="1371600" algn="l" rtl="0" eaLnBrk="0" fontAlgn="base" hangingPunct="0">
        <a:spcBef>
          <a:spcPct val="0"/>
        </a:spcBef>
        <a:spcAft>
          <a:spcPct val="0"/>
        </a:spcAft>
        <a:defRPr sz="3200" b="1">
          <a:solidFill>
            <a:schemeClr val="bg1"/>
          </a:solidFill>
          <a:latin typeface="Arial" charset="0"/>
        </a:defRPr>
      </a:lvl8pPr>
      <a:lvl9pPr marL="1828800" algn="l" rtl="0" eaLnBrk="0" fontAlgn="base" hangingPunct="0">
        <a:spcBef>
          <a:spcPct val="0"/>
        </a:spcBef>
        <a:spcAft>
          <a:spcPct val="0"/>
        </a:spcAft>
        <a:defRPr sz="3200" b="1">
          <a:solidFill>
            <a:schemeClr val="bg1"/>
          </a:solidFill>
          <a:latin typeface="Arial" charset="0"/>
        </a:defRPr>
      </a:lvl9pPr>
    </p:titleStyle>
    <p:bodyStyle>
      <a:lvl1pPr marL="457200" indent="-457200" algn="l" rtl="0" eaLnBrk="0" fontAlgn="base" hangingPunct="0">
        <a:spcBef>
          <a:spcPct val="10000"/>
        </a:spcBef>
        <a:spcAft>
          <a:spcPct val="0"/>
        </a:spcAft>
        <a:buClr>
          <a:schemeClr val="accent2"/>
        </a:buClr>
        <a:buSzPct val="75000"/>
        <a:buFont typeface="Wingdings" pitchFamily="2" charset="2"/>
        <a:buChar char="l"/>
        <a:defRPr sz="2800">
          <a:solidFill>
            <a:schemeClr val="tx1"/>
          </a:solidFill>
          <a:latin typeface="+mn-lt"/>
          <a:ea typeface="+mn-ea"/>
          <a:cs typeface="+mn-cs"/>
        </a:defRPr>
      </a:lvl1pPr>
      <a:lvl2pPr marL="914400" indent="-342900" algn="l" rtl="0" eaLnBrk="0" fontAlgn="base" hangingPunct="0">
        <a:spcBef>
          <a:spcPct val="10000"/>
        </a:spcBef>
        <a:spcAft>
          <a:spcPct val="0"/>
        </a:spcAft>
        <a:buClr>
          <a:schemeClr val="accent2"/>
        </a:buClr>
        <a:buSzPct val="75000"/>
        <a:buFont typeface="Wingdings" pitchFamily="2" charset="2"/>
        <a:buChar char="l"/>
        <a:defRPr sz="2400">
          <a:solidFill>
            <a:schemeClr val="tx1"/>
          </a:solidFill>
          <a:latin typeface="+mn-lt"/>
        </a:defRPr>
      </a:lvl2pPr>
      <a:lvl3pPr marL="1371600" indent="-342900" algn="l" rtl="0" eaLnBrk="0" fontAlgn="base" hangingPunct="0">
        <a:spcBef>
          <a:spcPct val="10000"/>
        </a:spcBef>
        <a:spcAft>
          <a:spcPct val="0"/>
        </a:spcAft>
        <a:buClr>
          <a:schemeClr val="accent2"/>
        </a:buClr>
        <a:buSzPct val="75000"/>
        <a:buFont typeface="Wingdings" pitchFamily="2" charset="2"/>
        <a:buChar char="l"/>
        <a:defRPr sz="2400">
          <a:solidFill>
            <a:schemeClr val="tx1"/>
          </a:solidFill>
          <a:latin typeface="+mn-lt"/>
        </a:defRPr>
      </a:lvl3pPr>
      <a:lvl4pPr marL="1828800" indent="-342900" algn="l" rtl="0" eaLnBrk="0" fontAlgn="base" hangingPunct="0">
        <a:spcBef>
          <a:spcPct val="10000"/>
        </a:spcBef>
        <a:spcAft>
          <a:spcPct val="0"/>
        </a:spcAft>
        <a:buClr>
          <a:schemeClr val="accent2"/>
        </a:buClr>
        <a:buSzPct val="75000"/>
        <a:buFont typeface="Wingdings" pitchFamily="2" charset="2"/>
        <a:buChar char="l"/>
        <a:defRPr sz="2400">
          <a:solidFill>
            <a:schemeClr val="tx1"/>
          </a:solidFill>
          <a:latin typeface="+mn-lt"/>
        </a:defRPr>
      </a:lvl4pPr>
      <a:lvl5pPr marL="2286000" indent="-342900" algn="l" rtl="0" eaLnBrk="0" fontAlgn="base" hangingPunct="0">
        <a:spcBef>
          <a:spcPct val="10000"/>
        </a:spcBef>
        <a:spcAft>
          <a:spcPct val="0"/>
        </a:spcAft>
        <a:buClr>
          <a:schemeClr val="accent2"/>
        </a:buClr>
        <a:buSzPct val="75000"/>
        <a:buFont typeface="Wingdings" pitchFamily="2" charset="2"/>
        <a:buChar char="l"/>
        <a:defRPr sz="2400">
          <a:solidFill>
            <a:schemeClr val="tx1"/>
          </a:solidFill>
          <a:latin typeface="+mn-lt"/>
        </a:defRPr>
      </a:lvl5pPr>
      <a:lvl6pPr marL="2743200" indent="-342900" algn="l" rtl="0" eaLnBrk="0" fontAlgn="base" hangingPunct="0">
        <a:spcBef>
          <a:spcPct val="10000"/>
        </a:spcBef>
        <a:spcAft>
          <a:spcPct val="0"/>
        </a:spcAft>
        <a:buClr>
          <a:schemeClr val="accent2"/>
        </a:buClr>
        <a:buSzPct val="75000"/>
        <a:buFont typeface="Wingdings" pitchFamily="1" charset="2"/>
        <a:buChar char="l"/>
        <a:defRPr sz="2400">
          <a:solidFill>
            <a:schemeClr val="tx1"/>
          </a:solidFill>
          <a:latin typeface="+mn-lt"/>
        </a:defRPr>
      </a:lvl6pPr>
      <a:lvl7pPr marL="3200400" indent="-342900" algn="l" rtl="0" eaLnBrk="0" fontAlgn="base" hangingPunct="0">
        <a:spcBef>
          <a:spcPct val="10000"/>
        </a:spcBef>
        <a:spcAft>
          <a:spcPct val="0"/>
        </a:spcAft>
        <a:buClr>
          <a:schemeClr val="accent2"/>
        </a:buClr>
        <a:buSzPct val="75000"/>
        <a:buFont typeface="Wingdings" pitchFamily="1" charset="2"/>
        <a:buChar char="l"/>
        <a:defRPr sz="2400">
          <a:solidFill>
            <a:schemeClr val="tx1"/>
          </a:solidFill>
          <a:latin typeface="+mn-lt"/>
        </a:defRPr>
      </a:lvl7pPr>
      <a:lvl8pPr marL="3657600" indent="-342900" algn="l" rtl="0" eaLnBrk="0" fontAlgn="base" hangingPunct="0">
        <a:spcBef>
          <a:spcPct val="10000"/>
        </a:spcBef>
        <a:spcAft>
          <a:spcPct val="0"/>
        </a:spcAft>
        <a:buClr>
          <a:schemeClr val="accent2"/>
        </a:buClr>
        <a:buSzPct val="75000"/>
        <a:buFont typeface="Wingdings" pitchFamily="1" charset="2"/>
        <a:buChar char="l"/>
        <a:defRPr sz="2400">
          <a:solidFill>
            <a:schemeClr val="tx1"/>
          </a:solidFill>
          <a:latin typeface="+mn-lt"/>
        </a:defRPr>
      </a:lvl8pPr>
      <a:lvl9pPr marL="4114800" indent="-342900" algn="l" rtl="0" eaLnBrk="0" fontAlgn="base" hangingPunct="0">
        <a:spcBef>
          <a:spcPct val="10000"/>
        </a:spcBef>
        <a:spcAft>
          <a:spcPct val="0"/>
        </a:spcAft>
        <a:buClr>
          <a:schemeClr val="accent2"/>
        </a:buClr>
        <a:buSzPct val="75000"/>
        <a:buFont typeface="Wingdings" pitchFamily="1" charset="2"/>
        <a:buChar char="l"/>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a:t>Intro to MIS - MGS351</a:t>
            </a:r>
          </a:p>
        </p:txBody>
      </p:sp>
      <p:sp>
        <p:nvSpPr>
          <p:cNvPr id="3075" name="Content Placeholder 2"/>
          <p:cNvSpPr>
            <a:spLocks noGrp="1"/>
          </p:cNvSpPr>
          <p:nvPr>
            <p:ph idx="1"/>
          </p:nvPr>
        </p:nvSpPr>
        <p:spPr/>
        <p:txBody>
          <a:bodyPr/>
          <a:lstStyle/>
          <a:p>
            <a:pPr algn="ctr" eaLnBrk="1" hangingPunct="1">
              <a:buFont typeface="Arial" pitchFamily="34" charset="0"/>
              <a:buNone/>
            </a:pPr>
            <a:endParaRPr lang="en-US" sz="3200" b="1" dirty="0"/>
          </a:p>
          <a:p>
            <a:pPr algn="ctr" eaLnBrk="1" hangingPunct="1">
              <a:buFont typeface="Arial" pitchFamily="34" charset="0"/>
              <a:buNone/>
            </a:pPr>
            <a:r>
              <a:rPr lang="en-US" sz="3600" dirty="0"/>
              <a:t>Computer Crime and Forensics</a:t>
            </a:r>
          </a:p>
          <a:p>
            <a:pPr algn="ctr" eaLnBrk="1" hangingPunct="1">
              <a:buFont typeface="Arial" pitchFamily="34" charset="0"/>
              <a:buNone/>
            </a:pPr>
            <a:endParaRPr lang="en-US" sz="3600" dirty="0"/>
          </a:p>
          <a:p>
            <a:pPr algn="ctr" eaLnBrk="1" hangingPunct="1">
              <a:buFont typeface="Arial" pitchFamily="34" charset="0"/>
              <a:buNone/>
            </a:pPr>
            <a:r>
              <a:rPr lang="en-US" sz="3600" dirty="0"/>
              <a:t>Extended Learning Module H</a:t>
            </a:r>
          </a:p>
        </p:txBody>
      </p:sp>
    </p:spTree>
    <p:extLst>
      <p:ext uri="{BB962C8B-B14F-4D97-AF65-F5344CB8AC3E}">
        <p14:creationId xmlns:p14="http://schemas.microsoft.com/office/powerpoint/2010/main" val="44396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ea typeface="ＭＳ Ｐゴシック" pitchFamily="-84" charset="-128"/>
              </a:rPr>
              <a:t>Authentication</a:t>
            </a:r>
          </a:p>
        </p:txBody>
      </p:sp>
      <p:sp>
        <p:nvSpPr>
          <p:cNvPr id="19459" name="Rectangle 3"/>
          <p:cNvSpPr>
            <a:spLocks noGrp="1" noChangeArrowheads="1"/>
          </p:cNvSpPr>
          <p:nvPr>
            <p:ph type="body" idx="1"/>
          </p:nvPr>
        </p:nvSpPr>
        <p:spPr/>
        <p:txBody>
          <a:bodyPr/>
          <a:lstStyle/>
          <a:p>
            <a:r>
              <a:rPr lang="en-US" sz="3200">
                <a:ea typeface="ＭＳ Ｐゴシック" pitchFamily="-84" charset="-128"/>
              </a:rPr>
              <a:t>This is the MD5 hash of this sentence</a:t>
            </a:r>
          </a:p>
          <a:p>
            <a:endParaRPr lang="en-US" sz="3200">
              <a:ea typeface="ＭＳ Ｐゴシック" pitchFamily="-84" charset="-128"/>
            </a:endParaRPr>
          </a:p>
          <a:p>
            <a:r>
              <a:rPr lang="en-US" sz="3200">
                <a:ea typeface="ＭＳ Ｐゴシック" pitchFamily="-84" charset="-128"/>
              </a:rPr>
              <a:t>4b05c61d476b4e1059dbcf188d990441</a:t>
            </a:r>
          </a:p>
          <a:p>
            <a:endParaRPr lang="en-US" sz="3200">
              <a:ea typeface="ＭＳ Ｐゴシック" pitchFamily="-84" charset="-128"/>
            </a:endParaRPr>
          </a:p>
          <a:p>
            <a:r>
              <a:rPr lang="en-US" sz="3200">
                <a:ea typeface="ＭＳ Ｐゴシック" pitchFamily="-84" charset="-128"/>
              </a:rPr>
              <a:t>Files, drives and images of drives can also be hashed to create a digital fingerprint.</a:t>
            </a:r>
          </a:p>
          <a:p>
            <a:r>
              <a:rPr lang="en-US" sz="3200">
                <a:ea typeface="ＭＳ Ｐゴシック" pitchFamily="-84" charset="-128"/>
              </a:rPr>
              <a:t>Other hashing algorithms can be used too (SHA-1)</a:t>
            </a:r>
          </a:p>
        </p:txBody>
      </p:sp>
    </p:spTree>
    <p:extLst>
      <p:ext uri="{BB962C8B-B14F-4D97-AF65-F5344CB8AC3E}">
        <p14:creationId xmlns:p14="http://schemas.microsoft.com/office/powerpoint/2010/main" val="2651006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p:txBody>
          <a:bodyPr/>
          <a:lstStyle/>
          <a:p>
            <a:pPr>
              <a:defRPr/>
            </a:pPr>
            <a:r>
              <a:rPr lang="en-US">
                <a:ea typeface="+mj-ea"/>
              </a:rPr>
              <a:t>Analysis</a:t>
            </a:r>
          </a:p>
        </p:txBody>
      </p:sp>
      <p:sp>
        <p:nvSpPr>
          <p:cNvPr id="20483" name="Rectangle 3"/>
          <p:cNvSpPr>
            <a:spLocks noGrp="1" noChangeArrowheads="1"/>
          </p:cNvSpPr>
          <p:nvPr>
            <p:ph type="body" idx="1"/>
          </p:nvPr>
        </p:nvSpPr>
        <p:spPr/>
        <p:txBody>
          <a:bodyPr/>
          <a:lstStyle/>
          <a:p>
            <a:r>
              <a:rPr lang="en-US" sz="3200">
                <a:ea typeface="ＭＳ Ｐゴシック" pitchFamily="-84" charset="-128"/>
              </a:rPr>
              <a:t>Interpretation of information uncovered</a:t>
            </a:r>
          </a:p>
          <a:p>
            <a:r>
              <a:rPr lang="en-US" sz="3200">
                <a:ea typeface="ＭＳ Ｐゴシック" pitchFamily="-84" charset="-128"/>
              </a:rPr>
              <a:t>Can pinpoint files location on disk, its creator, the creation date and many other facts about the file</a:t>
            </a:r>
          </a:p>
          <a:p>
            <a:r>
              <a:rPr lang="en-US" sz="3200">
                <a:ea typeface="ＭＳ Ｐゴシック" pitchFamily="-84" charset="-128"/>
              </a:rPr>
              <a:t>Always work from an image of the evidence and never from the original</a:t>
            </a:r>
          </a:p>
          <a:p>
            <a:pPr lvl="1"/>
            <a:r>
              <a:rPr lang="en-US" sz="2800">
                <a:ea typeface="ＭＳ Ｐゴシック" pitchFamily="-84" charset="-128"/>
              </a:rPr>
              <a:t>Make two backups of the evidence in most cases.</a:t>
            </a:r>
          </a:p>
          <a:p>
            <a:r>
              <a:rPr lang="en-US" sz="3200">
                <a:ea typeface="ＭＳ Ｐゴシック" pitchFamily="-84" charset="-128"/>
              </a:rPr>
              <a:t>Analyze everything, you may need clues from something seemingly unrelated</a:t>
            </a:r>
          </a:p>
        </p:txBody>
      </p:sp>
    </p:spTree>
    <p:extLst>
      <p:ext uri="{BB962C8B-B14F-4D97-AF65-F5344CB8AC3E}">
        <p14:creationId xmlns:p14="http://schemas.microsoft.com/office/powerpoint/2010/main" val="809886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p:txBody>
          <a:bodyPr/>
          <a:lstStyle/>
          <a:p>
            <a:pPr>
              <a:defRPr/>
            </a:pPr>
            <a:r>
              <a:rPr lang="en-US">
                <a:ea typeface="+mj-ea"/>
              </a:rPr>
              <a:t>File Hash Analysis</a:t>
            </a:r>
          </a:p>
        </p:txBody>
      </p:sp>
      <p:sp>
        <p:nvSpPr>
          <p:cNvPr id="21507" name="Rectangle 3"/>
          <p:cNvSpPr>
            <a:spLocks noGrp="1" noChangeArrowheads="1"/>
          </p:cNvSpPr>
          <p:nvPr>
            <p:ph type="body" idx="1"/>
          </p:nvPr>
        </p:nvSpPr>
        <p:spPr>
          <a:xfrm>
            <a:off x="393700" y="1550988"/>
            <a:ext cx="8293100" cy="4760912"/>
          </a:xfrm>
        </p:spPr>
        <p:txBody>
          <a:bodyPr/>
          <a:lstStyle/>
          <a:p>
            <a:r>
              <a:rPr lang="en-US" sz="3200" dirty="0">
                <a:ea typeface="ＭＳ Ｐゴシック" pitchFamily="-84" charset="-128"/>
              </a:rPr>
              <a:t>“De-</a:t>
            </a:r>
            <a:r>
              <a:rPr lang="en-US" sz="3200" dirty="0" err="1">
                <a:ea typeface="ＭＳ Ｐゴシック" pitchFamily="-84" charset="-128"/>
              </a:rPr>
              <a:t>Nisting</a:t>
            </a:r>
            <a:r>
              <a:rPr lang="en-US" sz="3200" dirty="0">
                <a:ea typeface="ＭＳ Ｐゴシック" pitchFamily="-84" charset="-128"/>
              </a:rPr>
              <a:t>” - Using database of known file hashes from NIST (3.3 GB), Encase can compare known systems files and programs and eliminate them from evidence.</a:t>
            </a:r>
          </a:p>
          <a:p>
            <a:endParaRPr lang="en-US" sz="3200" dirty="0">
              <a:ea typeface="ＭＳ Ｐゴシック" pitchFamily="-84" charset="-128"/>
            </a:endParaRPr>
          </a:p>
          <a:p>
            <a:r>
              <a:rPr lang="en-US" sz="3200" dirty="0">
                <a:ea typeface="ＭＳ Ｐゴシック" pitchFamily="-84" charset="-128"/>
              </a:rPr>
              <a:t>Also used by law enforcement to find files of </a:t>
            </a:r>
            <a:r>
              <a:rPr lang="ja-JP" altLang="en-US" sz="3200" dirty="0">
                <a:ea typeface="ＭＳ Ｐゴシック" pitchFamily="-84" charset="-128"/>
              </a:rPr>
              <a:t>“</a:t>
            </a:r>
            <a:r>
              <a:rPr lang="en-US" altLang="ja-JP" sz="3200" dirty="0">
                <a:ea typeface="ＭＳ Ｐゴシック" pitchFamily="-84" charset="-128"/>
              </a:rPr>
              <a:t>interest</a:t>
            </a:r>
            <a:r>
              <a:rPr lang="ja-JP" altLang="en-US" sz="3200" dirty="0">
                <a:ea typeface="ＭＳ Ｐゴシック" pitchFamily="-84" charset="-128"/>
              </a:rPr>
              <a:t>”</a:t>
            </a:r>
            <a:r>
              <a:rPr lang="en-US" altLang="ja-JP" sz="3200" dirty="0">
                <a:ea typeface="ＭＳ Ｐゴシック" pitchFamily="-84" charset="-128"/>
              </a:rPr>
              <a:t>.</a:t>
            </a:r>
            <a:endParaRPr lang="en-US" sz="3200" dirty="0">
              <a:ea typeface="ＭＳ Ｐゴシック" pitchFamily="-84" charset="-128"/>
            </a:endParaRPr>
          </a:p>
        </p:txBody>
      </p:sp>
    </p:spTree>
    <p:extLst>
      <p:ext uri="{BB962C8B-B14F-4D97-AF65-F5344CB8AC3E}">
        <p14:creationId xmlns:p14="http://schemas.microsoft.com/office/powerpoint/2010/main" val="1493797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a:ea typeface="ＭＳ Ｐゴシック" pitchFamily="-84" charset="-128"/>
              </a:rPr>
              <a:t>Files Can Be Recovered from</a:t>
            </a:r>
          </a:p>
        </p:txBody>
      </p:sp>
      <p:sp>
        <p:nvSpPr>
          <p:cNvPr id="22531" name="Rectangle 3"/>
          <p:cNvSpPr>
            <a:spLocks noGrp="1" noChangeArrowheads="1"/>
          </p:cNvSpPr>
          <p:nvPr>
            <p:ph type="body" sz="half" idx="1"/>
          </p:nvPr>
        </p:nvSpPr>
        <p:spPr>
          <a:xfrm>
            <a:off x="838200" y="1524000"/>
            <a:ext cx="3810000" cy="4745038"/>
          </a:xfrm>
          <a:noFill/>
        </p:spPr>
        <p:txBody>
          <a:bodyPr lIns="92075" tIns="46038" rIns="92075" bIns="46038"/>
          <a:lstStyle/>
          <a:p>
            <a:r>
              <a:rPr lang="en-US" sz="2400">
                <a:ea typeface="ＭＳ Ｐゴシック" pitchFamily="-84" charset="-128"/>
              </a:rPr>
              <a:t>Email messages (deleted ones also)</a:t>
            </a:r>
          </a:p>
          <a:p>
            <a:r>
              <a:rPr lang="en-US" sz="2400">
                <a:ea typeface="ＭＳ Ｐゴシック" pitchFamily="-84" charset="-128"/>
              </a:rPr>
              <a:t>Office files</a:t>
            </a:r>
          </a:p>
          <a:p>
            <a:r>
              <a:rPr lang="en-US" sz="2400">
                <a:ea typeface="ＭＳ Ｐゴシック" pitchFamily="-84" charset="-128"/>
              </a:rPr>
              <a:t>Deleted files of all kinds</a:t>
            </a:r>
          </a:p>
          <a:p>
            <a:r>
              <a:rPr lang="en-US" sz="2400">
                <a:ea typeface="ＭＳ Ｐゴシック" pitchFamily="-84" charset="-128"/>
              </a:rPr>
              <a:t>Files hidden in image and music files</a:t>
            </a:r>
          </a:p>
          <a:p>
            <a:r>
              <a:rPr lang="en-US" sz="2400">
                <a:ea typeface="ＭＳ Ｐゴシック" pitchFamily="-84" charset="-128"/>
              </a:rPr>
              <a:t>Encrypted Files</a:t>
            </a:r>
          </a:p>
          <a:p>
            <a:r>
              <a:rPr lang="en-US" sz="2400">
                <a:ea typeface="ＭＳ Ｐゴシック" pitchFamily="-84" charset="-128"/>
              </a:rPr>
              <a:t>Compressed Files</a:t>
            </a:r>
          </a:p>
          <a:p>
            <a:r>
              <a:rPr lang="en-US" sz="2400">
                <a:ea typeface="ＭＳ Ｐゴシック" pitchFamily="-84" charset="-128"/>
              </a:rPr>
              <a:t>Temp Files</a:t>
            </a:r>
          </a:p>
          <a:p>
            <a:r>
              <a:rPr lang="en-US" sz="2400">
                <a:ea typeface="ＭＳ Ｐゴシック" pitchFamily="-84" charset="-128"/>
              </a:rPr>
              <a:t>Spool Files</a:t>
            </a:r>
          </a:p>
          <a:p>
            <a:r>
              <a:rPr lang="en-US" sz="2400">
                <a:ea typeface="ＭＳ Ｐゴシック" pitchFamily="-84" charset="-128"/>
              </a:rPr>
              <a:t>Registry</a:t>
            </a:r>
          </a:p>
        </p:txBody>
      </p:sp>
      <p:sp>
        <p:nvSpPr>
          <p:cNvPr id="22532" name="Rectangle 4"/>
          <p:cNvSpPr>
            <a:spLocks noGrp="1" noChangeArrowheads="1"/>
          </p:cNvSpPr>
          <p:nvPr>
            <p:ph type="body" sz="half" idx="2"/>
          </p:nvPr>
        </p:nvSpPr>
        <p:spPr>
          <a:xfrm>
            <a:off x="4800600" y="1524000"/>
            <a:ext cx="4114800" cy="4648200"/>
          </a:xfrm>
        </p:spPr>
        <p:txBody>
          <a:bodyPr/>
          <a:lstStyle/>
          <a:p>
            <a:r>
              <a:rPr lang="en-US" sz="2400">
                <a:ea typeface="ＭＳ Ｐゴシック" pitchFamily="-84" charset="-128"/>
              </a:rPr>
              <a:t>Web history-index.dat</a:t>
            </a:r>
          </a:p>
          <a:p>
            <a:r>
              <a:rPr lang="en-US" sz="2400">
                <a:ea typeface="ＭＳ Ｐゴシック" pitchFamily="-84" charset="-128"/>
              </a:rPr>
              <a:t>Cache files</a:t>
            </a:r>
          </a:p>
          <a:p>
            <a:r>
              <a:rPr lang="en-US" sz="2400">
                <a:ea typeface="ＭＳ Ｐゴシック" pitchFamily="-84" charset="-128"/>
              </a:rPr>
              <a:t>Cookies</a:t>
            </a:r>
          </a:p>
          <a:p>
            <a:r>
              <a:rPr lang="en-US" sz="2400">
                <a:ea typeface="ＭＳ Ｐゴシック" pitchFamily="-84" charset="-128"/>
              </a:rPr>
              <a:t>Network Server files:</a:t>
            </a:r>
          </a:p>
          <a:p>
            <a:pPr lvl="1"/>
            <a:r>
              <a:rPr lang="en-US">
                <a:ea typeface="ＭＳ Ｐゴシック" pitchFamily="-84" charset="-128"/>
              </a:rPr>
              <a:t>Backup e-mail files</a:t>
            </a:r>
          </a:p>
          <a:p>
            <a:pPr lvl="1"/>
            <a:r>
              <a:rPr lang="en-US">
                <a:ea typeface="ＭＳ Ｐゴシック" pitchFamily="-84" charset="-128"/>
              </a:rPr>
              <a:t>Other backup and archived files</a:t>
            </a:r>
          </a:p>
          <a:p>
            <a:pPr lvl="1"/>
            <a:r>
              <a:rPr lang="en-US">
                <a:ea typeface="ＭＳ Ｐゴシック" pitchFamily="-84" charset="-128"/>
              </a:rPr>
              <a:t>System history files</a:t>
            </a:r>
          </a:p>
          <a:p>
            <a:pPr lvl="1"/>
            <a:r>
              <a:rPr lang="en-US">
                <a:ea typeface="ＭＳ Ｐゴシック" pitchFamily="-84" charset="-128"/>
              </a:rPr>
              <a:t>Web log files</a:t>
            </a:r>
          </a:p>
          <a:p>
            <a:r>
              <a:rPr lang="en-US" sz="2400">
                <a:ea typeface="ＭＳ Ｐゴシック" pitchFamily="-84" charset="-128"/>
              </a:rPr>
              <a:t>Unallocated Space</a:t>
            </a:r>
          </a:p>
          <a:p>
            <a:r>
              <a:rPr lang="en-US" sz="2400">
                <a:ea typeface="ＭＳ Ｐゴシック" pitchFamily="-84" charset="-128"/>
              </a:rPr>
              <a:t>Slack Space</a:t>
            </a:r>
          </a:p>
          <a:p>
            <a:endParaRPr lang="en-US" sz="2400">
              <a:ea typeface="ＭＳ Ｐゴシック" pitchFamily="-84" charset="-128"/>
            </a:endParaRPr>
          </a:p>
        </p:txBody>
      </p:sp>
    </p:spTree>
    <p:extLst>
      <p:ext uri="{BB962C8B-B14F-4D97-AF65-F5344CB8AC3E}">
        <p14:creationId xmlns:p14="http://schemas.microsoft.com/office/powerpoint/2010/main" val="4235118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p:txBody>
          <a:bodyPr/>
          <a:lstStyle/>
          <a:p>
            <a:pPr>
              <a:defRPr/>
            </a:pPr>
            <a:r>
              <a:rPr lang="en-US" dirty="0">
                <a:ea typeface="+mj-ea"/>
              </a:rPr>
              <a:t>Excerpts from NASA E-Mail</a:t>
            </a:r>
          </a:p>
        </p:txBody>
      </p:sp>
      <p:sp>
        <p:nvSpPr>
          <p:cNvPr id="23555" name="Rectangle 3"/>
          <p:cNvSpPr>
            <a:spLocks noGrp="1" noChangeArrowheads="1"/>
          </p:cNvSpPr>
          <p:nvPr>
            <p:ph type="body" idx="1"/>
          </p:nvPr>
        </p:nvSpPr>
        <p:spPr>
          <a:xfrm>
            <a:off x="838200" y="1752600"/>
            <a:ext cx="8001000" cy="4559300"/>
          </a:xfrm>
          <a:noFill/>
        </p:spPr>
        <p:txBody>
          <a:bodyPr lIns="92075" tIns="46038" rIns="92075" bIns="46038"/>
          <a:lstStyle/>
          <a:p>
            <a:pPr marL="447675" indent="-447675">
              <a:buFont typeface="Wingdings" pitchFamily="2" charset="2"/>
              <a:buNone/>
            </a:pPr>
            <a:r>
              <a:rPr lang="ja-JP" altLang="en-US" sz="3600">
                <a:ea typeface="ＭＳ Ｐゴシック" pitchFamily="-84" charset="-128"/>
              </a:rPr>
              <a:t>“</a:t>
            </a:r>
            <a:r>
              <a:rPr lang="en-US" altLang="ja-JP" sz="3600">
                <a:ea typeface="ＭＳ Ｐゴシック" pitchFamily="-84" charset="-128"/>
              </a:rPr>
              <a:t>…something could get screwed up enough…and then you are in a world of hurt…</a:t>
            </a:r>
            <a:r>
              <a:rPr lang="ja-JP" altLang="en-US" sz="3600">
                <a:ea typeface="ＭＳ Ｐゴシック" pitchFamily="-84" charset="-128"/>
              </a:rPr>
              <a:t>”</a:t>
            </a:r>
            <a:endParaRPr lang="en-US" altLang="ja-JP" sz="3600">
              <a:ea typeface="ＭＳ Ｐゴシック" pitchFamily="-84" charset="-128"/>
            </a:endParaRPr>
          </a:p>
          <a:p>
            <a:pPr marL="447675" indent="-447675">
              <a:buFont typeface="Wingdings" pitchFamily="2" charset="2"/>
              <a:buNone/>
            </a:pPr>
            <a:r>
              <a:rPr lang="ja-JP" altLang="en-US" sz="3600">
                <a:ea typeface="ＭＳ Ｐゴシック" pitchFamily="-84" charset="-128"/>
              </a:rPr>
              <a:t>“</a:t>
            </a:r>
            <a:r>
              <a:rPr lang="en-US" altLang="ja-JP" sz="3600">
                <a:ea typeface="ＭＳ Ｐゴシック" pitchFamily="-84" charset="-128"/>
              </a:rPr>
              <a:t>I can only hope the folks…are listening…</a:t>
            </a:r>
            <a:r>
              <a:rPr lang="ja-JP" altLang="en-US" sz="3600">
                <a:ea typeface="ＭＳ Ｐゴシック" pitchFamily="-84" charset="-128"/>
              </a:rPr>
              <a:t>”</a:t>
            </a:r>
            <a:endParaRPr lang="en-US" altLang="ja-JP" sz="3600">
              <a:ea typeface="ＭＳ Ｐゴシック" pitchFamily="-84" charset="-128"/>
            </a:endParaRPr>
          </a:p>
          <a:p>
            <a:pPr marL="447675" indent="-447675" eaLnBrk="1" hangingPunct="1">
              <a:spcBef>
                <a:spcPct val="50000"/>
              </a:spcBef>
              <a:buFontTx/>
              <a:buNone/>
            </a:pPr>
            <a:r>
              <a:rPr lang="en-US">
                <a:ea typeface="ＭＳ Ｐゴシック" pitchFamily="-84" charset="-128"/>
              </a:rPr>
              <a:t>Pertaining to the Columbia Shuttle disaster</a:t>
            </a:r>
          </a:p>
        </p:txBody>
      </p:sp>
    </p:spTree>
    <p:extLst>
      <p:ext uri="{BB962C8B-B14F-4D97-AF65-F5344CB8AC3E}">
        <p14:creationId xmlns:p14="http://schemas.microsoft.com/office/powerpoint/2010/main" val="3364816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p:txBody>
          <a:bodyPr/>
          <a:lstStyle/>
          <a:p>
            <a:pPr>
              <a:defRPr/>
            </a:pPr>
            <a:r>
              <a:rPr lang="en-US">
                <a:ea typeface="+mj-ea"/>
              </a:rPr>
              <a:t>E-Mail from Bill Gates</a:t>
            </a:r>
          </a:p>
        </p:txBody>
      </p:sp>
      <p:sp>
        <p:nvSpPr>
          <p:cNvPr id="25603" name="Rectangle 3"/>
          <p:cNvSpPr>
            <a:spLocks noGrp="1" noChangeArrowheads="1"/>
          </p:cNvSpPr>
          <p:nvPr>
            <p:ph type="body" idx="1"/>
          </p:nvPr>
        </p:nvSpPr>
        <p:spPr>
          <a:xfrm>
            <a:off x="838200" y="1752600"/>
            <a:ext cx="7848600" cy="4559300"/>
          </a:xfrm>
          <a:noFill/>
        </p:spPr>
        <p:txBody>
          <a:bodyPr lIns="92075" tIns="46038" rIns="92075" bIns="46038"/>
          <a:lstStyle/>
          <a:p>
            <a:pPr marL="447675" indent="-447675">
              <a:buFont typeface="Wingdings" pitchFamily="2" charset="2"/>
              <a:buNone/>
            </a:pPr>
            <a:r>
              <a:rPr lang="ja-JP" altLang="en-US" sz="3600">
                <a:ea typeface="ＭＳ Ｐゴシック" pitchFamily="-84" charset="-128"/>
              </a:rPr>
              <a:t>“</a:t>
            </a:r>
            <a:r>
              <a:rPr lang="en-US" altLang="ja-JP" sz="3600">
                <a:ea typeface="ＭＳ Ｐゴシック" pitchFamily="-84" charset="-128"/>
              </a:rPr>
              <a:t>…do we have a clear plan on what we want Apple to do to undermine Sun…?</a:t>
            </a:r>
            <a:r>
              <a:rPr lang="ja-JP" altLang="en-US" sz="3600">
                <a:ea typeface="ＭＳ Ｐゴシック" pitchFamily="-84" charset="-128"/>
              </a:rPr>
              <a:t>”</a:t>
            </a:r>
            <a:endParaRPr lang="en-US" altLang="ja-JP" sz="3600">
              <a:ea typeface="ＭＳ Ｐゴシック" pitchFamily="-84" charset="-128"/>
            </a:endParaRPr>
          </a:p>
          <a:p>
            <a:pPr marL="447675" indent="-447675">
              <a:buFont typeface="Wingdings" pitchFamily="2" charset="2"/>
              <a:buNone/>
            </a:pPr>
            <a:endParaRPr lang="en-US" sz="3600">
              <a:ea typeface="ＭＳ Ｐゴシック" pitchFamily="-84" charset="-128"/>
            </a:endParaRPr>
          </a:p>
          <a:p>
            <a:pPr marL="447675" indent="-447675">
              <a:buFont typeface="Wingdings" pitchFamily="2" charset="2"/>
              <a:buNone/>
            </a:pPr>
            <a:r>
              <a:rPr lang="en-US">
                <a:ea typeface="ＭＳ Ｐゴシック" pitchFamily="-84" charset="-128"/>
              </a:rPr>
              <a:t>From Bill Gates in an intraoffice e-mail about a competitor in the MS antitrust action</a:t>
            </a:r>
          </a:p>
        </p:txBody>
      </p:sp>
    </p:spTree>
    <p:extLst>
      <p:ext uri="{BB962C8B-B14F-4D97-AF65-F5344CB8AC3E}">
        <p14:creationId xmlns:p14="http://schemas.microsoft.com/office/powerpoint/2010/main" val="2847171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p:txBody>
          <a:bodyPr/>
          <a:lstStyle/>
          <a:p>
            <a:pPr>
              <a:defRPr/>
            </a:pPr>
            <a:r>
              <a:rPr lang="en-US" dirty="0">
                <a:ea typeface="+mj-ea"/>
              </a:rPr>
              <a:t>E-Mail between Enron and Andersen Consulting</a:t>
            </a:r>
          </a:p>
        </p:txBody>
      </p:sp>
      <p:pic>
        <p:nvPicPr>
          <p:cNvPr id="26627" name="Picture 3" descr="haa35863_h11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839" y="1323833"/>
            <a:ext cx="8283471" cy="535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9526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endParaRPr lang="en-US">
              <a:ea typeface="ＭＳ Ｐゴシック" pitchFamily="-84" charset="-128"/>
            </a:endParaRPr>
          </a:p>
        </p:txBody>
      </p:sp>
      <p:sp>
        <p:nvSpPr>
          <p:cNvPr id="31747" name="Content Placeholder 2"/>
          <p:cNvSpPr>
            <a:spLocks noGrp="1"/>
          </p:cNvSpPr>
          <p:nvPr>
            <p:ph idx="1"/>
          </p:nvPr>
        </p:nvSpPr>
        <p:spPr/>
        <p:txBody>
          <a:bodyPr/>
          <a:lstStyle/>
          <a:p>
            <a:pPr algn="ctr" eaLnBrk="1" hangingPunct="1">
              <a:buFont typeface="Arial" pitchFamily="34" charset="0"/>
              <a:buNone/>
            </a:pPr>
            <a:r>
              <a:rPr lang="en-US" sz="5400">
                <a:ea typeface="ＭＳ Ｐゴシック" pitchFamily="-84" charset="-128"/>
              </a:rPr>
              <a:t>What does this mean?</a:t>
            </a:r>
          </a:p>
          <a:p>
            <a:pPr algn="ctr" eaLnBrk="1" hangingPunct="1">
              <a:buFont typeface="Arial" pitchFamily="34" charset="0"/>
              <a:buNone/>
            </a:pPr>
            <a:endParaRPr lang="en-US" sz="5400">
              <a:ea typeface="ＭＳ Ｐゴシック" pitchFamily="-84" charset="-128"/>
            </a:endParaRPr>
          </a:p>
          <a:p>
            <a:pPr algn="ctr" eaLnBrk="1" hangingPunct="1">
              <a:buFont typeface="Arial" pitchFamily="34" charset="0"/>
              <a:buNone/>
            </a:pPr>
            <a:r>
              <a:rPr lang="en-US" sz="4000">
                <a:ea typeface="ＭＳ Ｐゴシック" pitchFamily="-84" charset="-128"/>
              </a:rPr>
              <a:t>Deleted data really isn’t deleted!</a:t>
            </a:r>
          </a:p>
          <a:p>
            <a:pPr algn="ctr" eaLnBrk="1" hangingPunct="1">
              <a:buFont typeface="Arial" pitchFamily="34" charset="0"/>
              <a:buNone/>
            </a:pPr>
            <a:endParaRPr lang="en-US" sz="5400">
              <a:ea typeface="ＭＳ Ｐゴシック" pitchFamily="-84" charset="-128"/>
            </a:endParaRPr>
          </a:p>
        </p:txBody>
      </p:sp>
    </p:spTree>
    <p:extLst>
      <p:ext uri="{BB962C8B-B14F-4D97-AF65-F5344CB8AC3E}">
        <p14:creationId xmlns:p14="http://schemas.microsoft.com/office/powerpoint/2010/main" val="3392491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wipe(down)">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747">
                                            <p:txEl>
                                              <p:pRg st="2" end="2"/>
                                            </p:txEl>
                                          </p:spTgt>
                                        </p:tgtEl>
                                        <p:attrNameLst>
                                          <p:attrName>style.visibility</p:attrName>
                                        </p:attrNameLst>
                                      </p:cBhvr>
                                      <p:to>
                                        <p:strVal val="visible"/>
                                      </p:to>
                                    </p:set>
                                    <p:animEffect transition="in" filter="wipe(down)">
                                      <p:cBhvr>
                                        <p:cTn id="12" dur="5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p:txBody>
          <a:bodyPr/>
          <a:lstStyle/>
          <a:p>
            <a:pPr>
              <a:defRPr/>
            </a:pPr>
            <a:r>
              <a:rPr lang="en-US">
                <a:ea typeface="+mj-ea"/>
              </a:rPr>
              <a:t>Data Storage</a:t>
            </a:r>
          </a:p>
        </p:txBody>
      </p:sp>
      <p:sp>
        <p:nvSpPr>
          <p:cNvPr id="29699" name="Rectangle 3"/>
          <p:cNvSpPr>
            <a:spLocks noGrp="1" noChangeArrowheads="1"/>
          </p:cNvSpPr>
          <p:nvPr>
            <p:ph type="body" idx="1"/>
          </p:nvPr>
        </p:nvSpPr>
        <p:spPr/>
        <p:txBody>
          <a:bodyPr/>
          <a:lstStyle/>
          <a:p>
            <a:r>
              <a:rPr lang="en-US" sz="2400">
                <a:ea typeface="ＭＳ Ｐゴシック" pitchFamily="-84" charset="-128"/>
              </a:rPr>
              <a:t>Tracks - Concentric rings</a:t>
            </a:r>
          </a:p>
          <a:p>
            <a:r>
              <a:rPr lang="en-US" sz="2400">
                <a:ea typeface="ＭＳ Ｐゴシック" pitchFamily="-84" charset="-128"/>
              </a:rPr>
              <a:t>Sectors - Tracks divided radially into parts</a:t>
            </a:r>
          </a:p>
          <a:p>
            <a:r>
              <a:rPr lang="en-US" sz="2400">
                <a:ea typeface="ＭＳ Ｐゴシック" pitchFamily="-84" charset="-128"/>
              </a:rPr>
              <a:t>Files storage</a:t>
            </a:r>
          </a:p>
          <a:p>
            <a:pPr lvl="1"/>
            <a:r>
              <a:rPr lang="en-US" sz="2000">
                <a:ea typeface="ＭＳ Ｐゴシック" pitchFamily="-84" charset="-128"/>
              </a:rPr>
              <a:t>The minimum space occupied by any file is one sector.</a:t>
            </a:r>
          </a:p>
          <a:p>
            <a:pPr lvl="1"/>
            <a:r>
              <a:rPr lang="en-US" sz="2000">
                <a:ea typeface="ＭＳ Ｐゴシック" pitchFamily="-84" charset="-128"/>
              </a:rPr>
              <a:t>Unused space in the sectors is known as </a:t>
            </a:r>
            <a:r>
              <a:rPr lang="en-US" sz="2000" b="1" i="1">
                <a:ea typeface="ＭＳ Ｐゴシック" pitchFamily="-84" charset="-128"/>
              </a:rPr>
              <a:t>slack space</a:t>
            </a:r>
            <a:r>
              <a:rPr lang="en-US" sz="2000">
                <a:ea typeface="ＭＳ Ｐゴシック" pitchFamily="-84" charset="-128"/>
              </a:rPr>
              <a:t>.</a:t>
            </a:r>
          </a:p>
        </p:txBody>
      </p:sp>
      <p:pic>
        <p:nvPicPr>
          <p:cNvPr id="297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3805238"/>
            <a:ext cx="2727325"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descr="z_q_cylinder"/>
          <p:cNvPicPr>
            <a:picLocks noChangeAspect="1" noChangeArrowheads="1"/>
          </p:cNvPicPr>
          <p:nvPr/>
        </p:nvPicPr>
        <p:blipFill>
          <a:blip r:embed="rId4">
            <a:extLst>
              <a:ext uri="{28A0092B-C50C-407E-A947-70E740481C1C}">
                <a14:useLocalDpi xmlns:a14="http://schemas.microsoft.com/office/drawing/2010/main" val="0"/>
              </a:ext>
            </a:extLst>
          </a:blip>
          <a:srcRect t="11688"/>
          <a:stretch>
            <a:fillRect/>
          </a:stretch>
        </p:blipFill>
        <p:spPr bwMode="auto">
          <a:xfrm>
            <a:off x="5638800" y="4038600"/>
            <a:ext cx="27527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5145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title"/>
          </p:nvPr>
        </p:nvSpPr>
        <p:spPr/>
        <p:txBody>
          <a:bodyPr/>
          <a:lstStyle/>
          <a:p>
            <a:pPr>
              <a:defRPr/>
            </a:pPr>
            <a:r>
              <a:rPr lang="en-US">
                <a:ea typeface="+mj-ea"/>
              </a:rPr>
              <a:t>Storage Media Basics</a:t>
            </a:r>
          </a:p>
        </p:txBody>
      </p:sp>
      <p:sp>
        <p:nvSpPr>
          <p:cNvPr id="30723" name="Rectangle 3"/>
          <p:cNvSpPr>
            <a:spLocks noGrp="1" noChangeArrowheads="1"/>
          </p:cNvSpPr>
          <p:nvPr>
            <p:ph type="body" idx="1"/>
          </p:nvPr>
        </p:nvSpPr>
        <p:spPr>
          <a:xfrm>
            <a:off x="685800" y="1981200"/>
            <a:ext cx="8077200" cy="4114800"/>
          </a:xfrm>
        </p:spPr>
        <p:txBody>
          <a:bodyPr/>
          <a:lstStyle/>
          <a:p>
            <a:r>
              <a:rPr lang="en-US">
                <a:ea typeface="ＭＳ Ｐゴシック" pitchFamily="-84" charset="-128"/>
              </a:rPr>
              <a:t>Sector: 512 Bytes</a:t>
            </a:r>
          </a:p>
          <a:p>
            <a:endParaRPr lang="en-US">
              <a:ea typeface="ＭＳ Ｐゴシック" pitchFamily="-84" charset="-128"/>
            </a:endParaRPr>
          </a:p>
          <a:p>
            <a:endParaRPr lang="en-US">
              <a:ea typeface="ＭＳ Ｐゴシック" pitchFamily="-84" charset="-128"/>
            </a:endParaRPr>
          </a:p>
          <a:p>
            <a:r>
              <a:rPr lang="en-US">
                <a:ea typeface="ＭＳ Ｐゴシック" pitchFamily="-84" charset="-128"/>
              </a:rPr>
              <a:t>Cluster (Block): 2 or more clusters (up to 64)</a:t>
            </a:r>
          </a:p>
        </p:txBody>
      </p:sp>
      <p:grpSp>
        <p:nvGrpSpPr>
          <p:cNvPr id="30724" name="Group 4"/>
          <p:cNvGrpSpPr>
            <a:grpSpLocks/>
          </p:cNvGrpSpPr>
          <p:nvPr/>
        </p:nvGrpSpPr>
        <p:grpSpPr bwMode="auto">
          <a:xfrm>
            <a:off x="1295400" y="2743200"/>
            <a:ext cx="6934200" cy="304800"/>
            <a:chOff x="816" y="1728"/>
            <a:chExt cx="4368" cy="192"/>
          </a:xfrm>
        </p:grpSpPr>
        <p:sp>
          <p:nvSpPr>
            <p:cNvPr id="30768" name="Rectangle 5"/>
            <p:cNvSpPr>
              <a:spLocks noChangeArrowheads="1"/>
            </p:cNvSpPr>
            <p:nvPr/>
          </p:nvSpPr>
          <p:spPr bwMode="auto">
            <a:xfrm>
              <a:off x="816" y="1728"/>
              <a:ext cx="4368"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endParaRPr lang="en-US"/>
            </a:p>
          </p:txBody>
        </p:sp>
        <p:sp>
          <p:nvSpPr>
            <p:cNvPr id="30769" name="Rectangle 6"/>
            <p:cNvSpPr>
              <a:spLocks noChangeArrowheads="1"/>
            </p:cNvSpPr>
            <p:nvPr/>
          </p:nvSpPr>
          <p:spPr bwMode="auto">
            <a:xfrm>
              <a:off x="816"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a:t>0</a:t>
              </a:r>
            </a:p>
          </p:txBody>
        </p:sp>
        <p:sp>
          <p:nvSpPr>
            <p:cNvPr id="30770" name="Rectangle 7"/>
            <p:cNvSpPr>
              <a:spLocks noChangeArrowheads="1"/>
            </p:cNvSpPr>
            <p:nvPr/>
          </p:nvSpPr>
          <p:spPr bwMode="auto">
            <a:xfrm>
              <a:off x="1008"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a:t>1</a:t>
              </a:r>
            </a:p>
          </p:txBody>
        </p:sp>
        <p:sp>
          <p:nvSpPr>
            <p:cNvPr id="30771" name="Rectangle 8"/>
            <p:cNvSpPr>
              <a:spLocks noChangeArrowheads="1"/>
            </p:cNvSpPr>
            <p:nvPr/>
          </p:nvSpPr>
          <p:spPr bwMode="auto">
            <a:xfrm>
              <a:off x="1200"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a:t>2</a:t>
              </a:r>
            </a:p>
          </p:txBody>
        </p:sp>
        <p:sp>
          <p:nvSpPr>
            <p:cNvPr id="30772" name="Rectangle 9"/>
            <p:cNvSpPr>
              <a:spLocks noChangeArrowheads="1"/>
            </p:cNvSpPr>
            <p:nvPr/>
          </p:nvSpPr>
          <p:spPr bwMode="auto">
            <a:xfrm>
              <a:off x="1392"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a:t>3</a:t>
              </a:r>
            </a:p>
          </p:txBody>
        </p:sp>
        <p:sp>
          <p:nvSpPr>
            <p:cNvPr id="30773" name="Rectangle 10"/>
            <p:cNvSpPr>
              <a:spLocks noChangeArrowheads="1"/>
            </p:cNvSpPr>
            <p:nvPr/>
          </p:nvSpPr>
          <p:spPr bwMode="auto">
            <a:xfrm>
              <a:off x="1584"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a:t>4</a:t>
              </a:r>
            </a:p>
          </p:txBody>
        </p:sp>
        <p:sp>
          <p:nvSpPr>
            <p:cNvPr id="30774" name="Rectangle 11"/>
            <p:cNvSpPr>
              <a:spLocks noChangeArrowheads="1"/>
            </p:cNvSpPr>
            <p:nvPr/>
          </p:nvSpPr>
          <p:spPr bwMode="auto">
            <a:xfrm>
              <a:off x="1776"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a:t>5</a:t>
              </a:r>
            </a:p>
          </p:txBody>
        </p:sp>
        <p:sp>
          <p:nvSpPr>
            <p:cNvPr id="30775" name="Rectangle 12"/>
            <p:cNvSpPr>
              <a:spLocks noChangeArrowheads="1"/>
            </p:cNvSpPr>
            <p:nvPr/>
          </p:nvSpPr>
          <p:spPr bwMode="auto">
            <a:xfrm>
              <a:off x="2160"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0776" name="Rectangle 13"/>
            <p:cNvSpPr>
              <a:spLocks noChangeArrowheads="1"/>
            </p:cNvSpPr>
            <p:nvPr/>
          </p:nvSpPr>
          <p:spPr bwMode="auto">
            <a:xfrm>
              <a:off x="2352"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0777" name="Rectangle 14"/>
            <p:cNvSpPr>
              <a:spLocks noChangeArrowheads="1"/>
            </p:cNvSpPr>
            <p:nvPr/>
          </p:nvSpPr>
          <p:spPr bwMode="auto">
            <a:xfrm>
              <a:off x="2544"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0778" name="Rectangle 15"/>
            <p:cNvSpPr>
              <a:spLocks noChangeArrowheads="1"/>
            </p:cNvSpPr>
            <p:nvPr/>
          </p:nvSpPr>
          <p:spPr bwMode="auto">
            <a:xfrm>
              <a:off x="2736"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0779" name="Rectangle 16"/>
            <p:cNvSpPr>
              <a:spLocks noChangeArrowheads="1"/>
            </p:cNvSpPr>
            <p:nvPr/>
          </p:nvSpPr>
          <p:spPr bwMode="auto">
            <a:xfrm>
              <a:off x="2928"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0780" name="Rectangle 17"/>
            <p:cNvSpPr>
              <a:spLocks noChangeArrowheads="1"/>
            </p:cNvSpPr>
            <p:nvPr/>
          </p:nvSpPr>
          <p:spPr bwMode="auto">
            <a:xfrm>
              <a:off x="3120"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0781" name="Rectangle 18"/>
            <p:cNvSpPr>
              <a:spLocks noChangeArrowheads="1"/>
            </p:cNvSpPr>
            <p:nvPr/>
          </p:nvSpPr>
          <p:spPr bwMode="auto">
            <a:xfrm>
              <a:off x="3504"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0782" name="Rectangle 19"/>
            <p:cNvSpPr>
              <a:spLocks noChangeArrowheads="1"/>
            </p:cNvSpPr>
            <p:nvPr/>
          </p:nvSpPr>
          <p:spPr bwMode="auto">
            <a:xfrm>
              <a:off x="3696"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0783" name="Rectangle 20"/>
            <p:cNvSpPr>
              <a:spLocks noChangeArrowheads="1"/>
            </p:cNvSpPr>
            <p:nvPr/>
          </p:nvSpPr>
          <p:spPr bwMode="auto">
            <a:xfrm>
              <a:off x="3888"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0784" name="Rectangle 21"/>
            <p:cNvSpPr>
              <a:spLocks noChangeArrowheads="1"/>
            </p:cNvSpPr>
            <p:nvPr/>
          </p:nvSpPr>
          <p:spPr bwMode="auto">
            <a:xfrm>
              <a:off x="4080"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0785" name="Rectangle 22"/>
            <p:cNvSpPr>
              <a:spLocks noChangeArrowheads="1"/>
            </p:cNvSpPr>
            <p:nvPr/>
          </p:nvSpPr>
          <p:spPr bwMode="auto">
            <a:xfrm>
              <a:off x="4272"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0786" name="Rectangle 23"/>
            <p:cNvSpPr>
              <a:spLocks noChangeArrowheads="1"/>
            </p:cNvSpPr>
            <p:nvPr/>
          </p:nvSpPr>
          <p:spPr bwMode="auto">
            <a:xfrm>
              <a:off x="4464"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0787" name="Rectangle 24"/>
            <p:cNvSpPr>
              <a:spLocks noChangeArrowheads="1"/>
            </p:cNvSpPr>
            <p:nvPr/>
          </p:nvSpPr>
          <p:spPr bwMode="auto">
            <a:xfrm>
              <a:off x="4896" y="1728"/>
              <a:ext cx="288"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a:t>511</a:t>
              </a:r>
            </a:p>
          </p:txBody>
        </p:sp>
      </p:grpSp>
      <p:sp>
        <p:nvSpPr>
          <p:cNvPr id="30725" name="Text Box 25"/>
          <p:cNvSpPr txBox="1">
            <a:spLocks noChangeArrowheads="1"/>
          </p:cNvSpPr>
          <p:nvPr/>
        </p:nvSpPr>
        <p:spPr bwMode="auto">
          <a:xfrm>
            <a:off x="7315200" y="25908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r>
              <a:rPr lang="en-US" sz="2400">
                <a:latin typeface="Times New Roman" pitchFamily="18" charset="0"/>
              </a:rPr>
              <a:t>… </a:t>
            </a:r>
          </a:p>
        </p:txBody>
      </p:sp>
      <p:grpSp>
        <p:nvGrpSpPr>
          <p:cNvPr id="30726" name="Group 26"/>
          <p:cNvGrpSpPr>
            <a:grpSpLocks/>
          </p:cNvGrpSpPr>
          <p:nvPr/>
        </p:nvGrpSpPr>
        <p:grpSpPr bwMode="auto">
          <a:xfrm>
            <a:off x="914400" y="4267200"/>
            <a:ext cx="3657600" cy="304800"/>
            <a:chOff x="816" y="1728"/>
            <a:chExt cx="4368" cy="192"/>
          </a:xfrm>
        </p:grpSpPr>
        <p:sp>
          <p:nvSpPr>
            <p:cNvPr id="30748" name="Rectangle 27"/>
            <p:cNvSpPr>
              <a:spLocks noChangeArrowheads="1"/>
            </p:cNvSpPr>
            <p:nvPr/>
          </p:nvSpPr>
          <p:spPr bwMode="auto">
            <a:xfrm>
              <a:off x="816" y="1728"/>
              <a:ext cx="4368"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endParaRPr lang="en-US" sz="1400"/>
            </a:p>
          </p:txBody>
        </p:sp>
        <p:sp>
          <p:nvSpPr>
            <p:cNvPr id="30749" name="Rectangle 28"/>
            <p:cNvSpPr>
              <a:spLocks noChangeArrowheads="1"/>
            </p:cNvSpPr>
            <p:nvPr/>
          </p:nvSpPr>
          <p:spPr bwMode="auto">
            <a:xfrm>
              <a:off x="816"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1400"/>
                <a:t>0</a:t>
              </a:r>
            </a:p>
          </p:txBody>
        </p:sp>
        <p:sp>
          <p:nvSpPr>
            <p:cNvPr id="30750" name="Rectangle 29"/>
            <p:cNvSpPr>
              <a:spLocks noChangeArrowheads="1"/>
            </p:cNvSpPr>
            <p:nvPr/>
          </p:nvSpPr>
          <p:spPr bwMode="auto">
            <a:xfrm>
              <a:off x="1008"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1400"/>
                <a:t>1</a:t>
              </a:r>
            </a:p>
          </p:txBody>
        </p:sp>
        <p:sp>
          <p:nvSpPr>
            <p:cNvPr id="30751" name="Rectangle 30"/>
            <p:cNvSpPr>
              <a:spLocks noChangeArrowheads="1"/>
            </p:cNvSpPr>
            <p:nvPr/>
          </p:nvSpPr>
          <p:spPr bwMode="auto">
            <a:xfrm>
              <a:off x="1200"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1400"/>
                <a:t>2</a:t>
              </a:r>
            </a:p>
          </p:txBody>
        </p:sp>
        <p:sp>
          <p:nvSpPr>
            <p:cNvPr id="30752" name="Rectangle 31"/>
            <p:cNvSpPr>
              <a:spLocks noChangeArrowheads="1"/>
            </p:cNvSpPr>
            <p:nvPr/>
          </p:nvSpPr>
          <p:spPr bwMode="auto">
            <a:xfrm>
              <a:off x="1392"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1400"/>
                <a:t>3</a:t>
              </a:r>
            </a:p>
          </p:txBody>
        </p:sp>
        <p:sp>
          <p:nvSpPr>
            <p:cNvPr id="30753" name="Rectangle 32"/>
            <p:cNvSpPr>
              <a:spLocks noChangeArrowheads="1"/>
            </p:cNvSpPr>
            <p:nvPr/>
          </p:nvSpPr>
          <p:spPr bwMode="auto">
            <a:xfrm>
              <a:off x="1584"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1400"/>
                <a:t>4</a:t>
              </a:r>
            </a:p>
          </p:txBody>
        </p:sp>
        <p:sp>
          <p:nvSpPr>
            <p:cNvPr id="30754" name="Rectangle 33"/>
            <p:cNvSpPr>
              <a:spLocks noChangeArrowheads="1"/>
            </p:cNvSpPr>
            <p:nvPr/>
          </p:nvSpPr>
          <p:spPr bwMode="auto">
            <a:xfrm>
              <a:off x="1776"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1400"/>
                <a:t>5</a:t>
              </a:r>
            </a:p>
          </p:txBody>
        </p:sp>
        <p:sp>
          <p:nvSpPr>
            <p:cNvPr id="30755" name="Rectangle 34"/>
            <p:cNvSpPr>
              <a:spLocks noChangeArrowheads="1"/>
            </p:cNvSpPr>
            <p:nvPr/>
          </p:nvSpPr>
          <p:spPr bwMode="auto">
            <a:xfrm>
              <a:off x="2160"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0756" name="Rectangle 35"/>
            <p:cNvSpPr>
              <a:spLocks noChangeArrowheads="1"/>
            </p:cNvSpPr>
            <p:nvPr/>
          </p:nvSpPr>
          <p:spPr bwMode="auto">
            <a:xfrm>
              <a:off x="2352"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0757" name="Rectangle 36"/>
            <p:cNvSpPr>
              <a:spLocks noChangeArrowheads="1"/>
            </p:cNvSpPr>
            <p:nvPr/>
          </p:nvSpPr>
          <p:spPr bwMode="auto">
            <a:xfrm>
              <a:off x="2544"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0758" name="Rectangle 37"/>
            <p:cNvSpPr>
              <a:spLocks noChangeArrowheads="1"/>
            </p:cNvSpPr>
            <p:nvPr/>
          </p:nvSpPr>
          <p:spPr bwMode="auto">
            <a:xfrm>
              <a:off x="2736"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0759" name="Rectangle 38"/>
            <p:cNvSpPr>
              <a:spLocks noChangeArrowheads="1"/>
            </p:cNvSpPr>
            <p:nvPr/>
          </p:nvSpPr>
          <p:spPr bwMode="auto">
            <a:xfrm>
              <a:off x="2928"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0760" name="Rectangle 39"/>
            <p:cNvSpPr>
              <a:spLocks noChangeArrowheads="1"/>
            </p:cNvSpPr>
            <p:nvPr/>
          </p:nvSpPr>
          <p:spPr bwMode="auto">
            <a:xfrm>
              <a:off x="3120"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0761" name="Rectangle 40"/>
            <p:cNvSpPr>
              <a:spLocks noChangeArrowheads="1"/>
            </p:cNvSpPr>
            <p:nvPr/>
          </p:nvSpPr>
          <p:spPr bwMode="auto">
            <a:xfrm>
              <a:off x="3504"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0762" name="Rectangle 41"/>
            <p:cNvSpPr>
              <a:spLocks noChangeArrowheads="1"/>
            </p:cNvSpPr>
            <p:nvPr/>
          </p:nvSpPr>
          <p:spPr bwMode="auto">
            <a:xfrm>
              <a:off x="3696"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0763" name="Rectangle 42"/>
            <p:cNvSpPr>
              <a:spLocks noChangeArrowheads="1"/>
            </p:cNvSpPr>
            <p:nvPr/>
          </p:nvSpPr>
          <p:spPr bwMode="auto">
            <a:xfrm>
              <a:off x="3888"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0764" name="Rectangle 43"/>
            <p:cNvSpPr>
              <a:spLocks noChangeArrowheads="1"/>
            </p:cNvSpPr>
            <p:nvPr/>
          </p:nvSpPr>
          <p:spPr bwMode="auto">
            <a:xfrm>
              <a:off x="4080"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0765" name="Rectangle 44"/>
            <p:cNvSpPr>
              <a:spLocks noChangeArrowheads="1"/>
            </p:cNvSpPr>
            <p:nvPr/>
          </p:nvSpPr>
          <p:spPr bwMode="auto">
            <a:xfrm>
              <a:off x="4272"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0766" name="Rectangle 45"/>
            <p:cNvSpPr>
              <a:spLocks noChangeArrowheads="1"/>
            </p:cNvSpPr>
            <p:nvPr/>
          </p:nvSpPr>
          <p:spPr bwMode="auto">
            <a:xfrm>
              <a:off x="4464"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0767" name="Rectangle 46"/>
            <p:cNvSpPr>
              <a:spLocks noChangeArrowheads="1"/>
            </p:cNvSpPr>
            <p:nvPr/>
          </p:nvSpPr>
          <p:spPr bwMode="auto">
            <a:xfrm>
              <a:off x="4896" y="1728"/>
              <a:ext cx="288"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1400"/>
                <a:t>511</a:t>
              </a:r>
            </a:p>
          </p:txBody>
        </p:sp>
      </p:grpSp>
      <p:grpSp>
        <p:nvGrpSpPr>
          <p:cNvPr id="30727" name="Group 47"/>
          <p:cNvGrpSpPr>
            <a:grpSpLocks/>
          </p:cNvGrpSpPr>
          <p:nvPr/>
        </p:nvGrpSpPr>
        <p:grpSpPr bwMode="auto">
          <a:xfrm>
            <a:off x="4724400" y="4267200"/>
            <a:ext cx="3657600" cy="304800"/>
            <a:chOff x="816" y="1728"/>
            <a:chExt cx="4368" cy="192"/>
          </a:xfrm>
        </p:grpSpPr>
        <p:sp>
          <p:nvSpPr>
            <p:cNvPr id="30728" name="Rectangle 48"/>
            <p:cNvSpPr>
              <a:spLocks noChangeArrowheads="1"/>
            </p:cNvSpPr>
            <p:nvPr/>
          </p:nvSpPr>
          <p:spPr bwMode="auto">
            <a:xfrm>
              <a:off x="816" y="1728"/>
              <a:ext cx="4368"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endParaRPr lang="en-US" sz="1400"/>
            </a:p>
          </p:txBody>
        </p:sp>
        <p:sp>
          <p:nvSpPr>
            <p:cNvPr id="30729" name="Rectangle 49"/>
            <p:cNvSpPr>
              <a:spLocks noChangeArrowheads="1"/>
            </p:cNvSpPr>
            <p:nvPr/>
          </p:nvSpPr>
          <p:spPr bwMode="auto">
            <a:xfrm>
              <a:off x="816"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1400"/>
                <a:t>0</a:t>
              </a:r>
            </a:p>
          </p:txBody>
        </p:sp>
        <p:sp>
          <p:nvSpPr>
            <p:cNvPr id="30730" name="Rectangle 50"/>
            <p:cNvSpPr>
              <a:spLocks noChangeArrowheads="1"/>
            </p:cNvSpPr>
            <p:nvPr/>
          </p:nvSpPr>
          <p:spPr bwMode="auto">
            <a:xfrm>
              <a:off x="1008"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1400"/>
                <a:t>1</a:t>
              </a:r>
            </a:p>
          </p:txBody>
        </p:sp>
        <p:sp>
          <p:nvSpPr>
            <p:cNvPr id="30731" name="Rectangle 51"/>
            <p:cNvSpPr>
              <a:spLocks noChangeArrowheads="1"/>
            </p:cNvSpPr>
            <p:nvPr/>
          </p:nvSpPr>
          <p:spPr bwMode="auto">
            <a:xfrm>
              <a:off x="1200"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1400"/>
                <a:t>2</a:t>
              </a:r>
            </a:p>
          </p:txBody>
        </p:sp>
        <p:sp>
          <p:nvSpPr>
            <p:cNvPr id="30732" name="Rectangle 52"/>
            <p:cNvSpPr>
              <a:spLocks noChangeArrowheads="1"/>
            </p:cNvSpPr>
            <p:nvPr/>
          </p:nvSpPr>
          <p:spPr bwMode="auto">
            <a:xfrm>
              <a:off x="1392"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1400"/>
                <a:t>3</a:t>
              </a:r>
            </a:p>
          </p:txBody>
        </p:sp>
        <p:sp>
          <p:nvSpPr>
            <p:cNvPr id="30733" name="Rectangle 53"/>
            <p:cNvSpPr>
              <a:spLocks noChangeArrowheads="1"/>
            </p:cNvSpPr>
            <p:nvPr/>
          </p:nvSpPr>
          <p:spPr bwMode="auto">
            <a:xfrm>
              <a:off x="1584"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1400"/>
                <a:t>4</a:t>
              </a:r>
            </a:p>
          </p:txBody>
        </p:sp>
        <p:sp>
          <p:nvSpPr>
            <p:cNvPr id="30734" name="Rectangle 54"/>
            <p:cNvSpPr>
              <a:spLocks noChangeArrowheads="1"/>
            </p:cNvSpPr>
            <p:nvPr/>
          </p:nvSpPr>
          <p:spPr bwMode="auto">
            <a:xfrm>
              <a:off x="1776"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1400"/>
                <a:t>5</a:t>
              </a:r>
            </a:p>
          </p:txBody>
        </p:sp>
        <p:sp>
          <p:nvSpPr>
            <p:cNvPr id="30735" name="Rectangle 55"/>
            <p:cNvSpPr>
              <a:spLocks noChangeArrowheads="1"/>
            </p:cNvSpPr>
            <p:nvPr/>
          </p:nvSpPr>
          <p:spPr bwMode="auto">
            <a:xfrm>
              <a:off x="2160"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0736" name="Rectangle 56"/>
            <p:cNvSpPr>
              <a:spLocks noChangeArrowheads="1"/>
            </p:cNvSpPr>
            <p:nvPr/>
          </p:nvSpPr>
          <p:spPr bwMode="auto">
            <a:xfrm>
              <a:off x="2352"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0737" name="Rectangle 57"/>
            <p:cNvSpPr>
              <a:spLocks noChangeArrowheads="1"/>
            </p:cNvSpPr>
            <p:nvPr/>
          </p:nvSpPr>
          <p:spPr bwMode="auto">
            <a:xfrm>
              <a:off x="2544"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0738" name="Rectangle 58"/>
            <p:cNvSpPr>
              <a:spLocks noChangeArrowheads="1"/>
            </p:cNvSpPr>
            <p:nvPr/>
          </p:nvSpPr>
          <p:spPr bwMode="auto">
            <a:xfrm>
              <a:off x="2736"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0739" name="Rectangle 59"/>
            <p:cNvSpPr>
              <a:spLocks noChangeArrowheads="1"/>
            </p:cNvSpPr>
            <p:nvPr/>
          </p:nvSpPr>
          <p:spPr bwMode="auto">
            <a:xfrm>
              <a:off x="2928"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0740" name="Rectangle 60"/>
            <p:cNvSpPr>
              <a:spLocks noChangeArrowheads="1"/>
            </p:cNvSpPr>
            <p:nvPr/>
          </p:nvSpPr>
          <p:spPr bwMode="auto">
            <a:xfrm>
              <a:off x="3120"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0741" name="Rectangle 61"/>
            <p:cNvSpPr>
              <a:spLocks noChangeArrowheads="1"/>
            </p:cNvSpPr>
            <p:nvPr/>
          </p:nvSpPr>
          <p:spPr bwMode="auto">
            <a:xfrm>
              <a:off x="3504"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0742" name="Rectangle 62"/>
            <p:cNvSpPr>
              <a:spLocks noChangeArrowheads="1"/>
            </p:cNvSpPr>
            <p:nvPr/>
          </p:nvSpPr>
          <p:spPr bwMode="auto">
            <a:xfrm>
              <a:off x="3696"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0743" name="Rectangle 63"/>
            <p:cNvSpPr>
              <a:spLocks noChangeArrowheads="1"/>
            </p:cNvSpPr>
            <p:nvPr/>
          </p:nvSpPr>
          <p:spPr bwMode="auto">
            <a:xfrm>
              <a:off x="3888"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0744" name="Rectangle 64"/>
            <p:cNvSpPr>
              <a:spLocks noChangeArrowheads="1"/>
            </p:cNvSpPr>
            <p:nvPr/>
          </p:nvSpPr>
          <p:spPr bwMode="auto">
            <a:xfrm>
              <a:off x="4080"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0745" name="Rectangle 65"/>
            <p:cNvSpPr>
              <a:spLocks noChangeArrowheads="1"/>
            </p:cNvSpPr>
            <p:nvPr/>
          </p:nvSpPr>
          <p:spPr bwMode="auto">
            <a:xfrm>
              <a:off x="4272"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0746" name="Rectangle 66"/>
            <p:cNvSpPr>
              <a:spLocks noChangeArrowheads="1"/>
            </p:cNvSpPr>
            <p:nvPr/>
          </p:nvSpPr>
          <p:spPr bwMode="auto">
            <a:xfrm>
              <a:off x="4464"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0747" name="Rectangle 67"/>
            <p:cNvSpPr>
              <a:spLocks noChangeArrowheads="1"/>
            </p:cNvSpPr>
            <p:nvPr/>
          </p:nvSpPr>
          <p:spPr bwMode="auto">
            <a:xfrm>
              <a:off x="4896" y="1728"/>
              <a:ext cx="288"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1400"/>
                <a:t>511</a:t>
              </a:r>
            </a:p>
          </p:txBody>
        </p:sp>
      </p:grpSp>
    </p:spTree>
    <p:extLst>
      <p:ext uri="{BB962C8B-B14F-4D97-AF65-F5344CB8AC3E}">
        <p14:creationId xmlns:p14="http://schemas.microsoft.com/office/powerpoint/2010/main" val="1398131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t>Overview</a:t>
            </a:r>
          </a:p>
        </p:txBody>
      </p:sp>
      <p:sp>
        <p:nvSpPr>
          <p:cNvPr id="6147" name="Rectangle 3"/>
          <p:cNvSpPr>
            <a:spLocks noGrp="1" noChangeArrowheads="1"/>
          </p:cNvSpPr>
          <p:nvPr>
            <p:ph type="body" idx="1"/>
          </p:nvPr>
        </p:nvSpPr>
        <p:spPr>
          <a:xfrm>
            <a:off x="381000" y="1514901"/>
            <a:ext cx="8534400" cy="4809699"/>
          </a:xfrm>
        </p:spPr>
        <p:txBody>
          <a:bodyPr/>
          <a:lstStyle/>
          <a:p>
            <a:pPr>
              <a:lnSpc>
                <a:spcPct val="125000"/>
              </a:lnSpc>
            </a:pPr>
            <a:r>
              <a:rPr lang="en-US" sz="3200" dirty="0">
                <a:ea typeface="ＭＳ Ｐゴシック" pitchFamily="-84" charset="-128"/>
                <a:cs typeface="Arial" pitchFamily="34" charset="0"/>
              </a:rPr>
              <a:t>Digital Forensics</a:t>
            </a:r>
          </a:p>
          <a:p>
            <a:pPr lvl="1">
              <a:lnSpc>
                <a:spcPct val="125000"/>
              </a:lnSpc>
            </a:pPr>
            <a:r>
              <a:rPr lang="en-US" sz="2800" dirty="0">
                <a:ea typeface="ＭＳ Ｐゴシック" pitchFamily="-84" charset="-128"/>
                <a:cs typeface="Arial" pitchFamily="34" charset="0"/>
              </a:rPr>
              <a:t>Acquiring, Authenticating and Analyzing Evidence</a:t>
            </a:r>
          </a:p>
          <a:p>
            <a:pPr>
              <a:lnSpc>
                <a:spcPct val="125000"/>
              </a:lnSpc>
            </a:pPr>
            <a:r>
              <a:rPr lang="en-US" sz="3200" dirty="0">
                <a:ea typeface="ＭＳ Ｐゴシック" pitchFamily="-84" charset="-128"/>
                <a:cs typeface="Arial" pitchFamily="34" charset="0"/>
              </a:rPr>
              <a:t>Digital Forensic Challenges</a:t>
            </a:r>
          </a:p>
          <a:p>
            <a:pPr lvl="1">
              <a:lnSpc>
                <a:spcPct val="125000"/>
              </a:lnSpc>
            </a:pPr>
            <a:r>
              <a:rPr lang="en-US" sz="2800" dirty="0">
                <a:ea typeface="ＭＳ Ｐゴシック" pitchFamily="-84" charset="-128"/>
                <a:cs typeface="Arial" pitchFamily="34" charset="0"/>
              </a:rPr>
              <a:t>Hidden Files, Passwords, Encryption, Steganography, Mobile Devices</a:t>
            </a:r>
          </a:p>
          <a:p>
            <a:pPr>
              <a:lnSpc>
                <a:spcPct val="125000"/>
              </a:lnSpc>
            </a:pPr>
            <a:r>
              <a:rPr lang="en-US" sz="3200" dirty="0">
                <a:ea typeface="ＭＳ Ｐゴシック" pitchFamily="-84" charset="-128"/>
                <a:cs typeface="Arial" pitchFamily="34" charset="0"/>
              </a:rPr>
              <a:t>Business Implications</a:t>
            </a:r>
          </a:p>
          <a:p>
            <a:pPr lvl="1">
              <a:lnSpc>
                <a:spcPct val="125000"/>
              </a:lnSpc>
            </a:pPr>
            <a:r>
              <a:rPr lang="en-US" sz="2800" dirty="0">
                <a:ea typeface="ＭＳ Ｐゴシック" pitchFamily="-84" charset="-128"/>
                <a:cs typeface="Arial" pitchFamily="34" charset="0"/>
              </a:rPr>
              <a:t>Disposing of Old Computers</a:t>
            </a:r>
          </a:p>
        </p:txBody>
      </p:sp>
    </p:spTree>
    <p:extLst>
      <p:ext uri="{BB962C8B-B14F-4D97-AF65-F5344CB8AC3E}">
        <p14:creationId xmlns:p14="http://schemas.microsoft.com/office/powerpoint/2010/main" val="1357999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p:txBody>
          <a:bodyPr/>
          <a:lstStyle/>
          <a:p>
            <a:pPr>
              <a:defRPr/>
            </a:pPr>
            <a:r>
              <a:rPr lang="en-US">
                <a:ea typeface="+mj-ea"/>
              </a:rPr>
              <a:t>Slack Space</a:t>
            </a:r>
          </a:p>
        </p:txBody>
      </p:sp>
      <p:sp>
        <p:nvSpPr>
          <p:cNvPr id="31747" name="Rectangle 3"/>
          <p:cNvSpPr>
            <a:spLocks noGrp="1" noChangeArrowheads="1"/>
          </p:cNvSpPr>
          <p:nvPr>
            <p:ph type="body" idx="1"/>
          </p:nvPr>
        </p:nvSpPr>
        <p:spPr/>
        <p:txBody>
          <a:bodyPr/>
          <a:lstStyle/>
          <a:p>
            <a:r>
              <a:rPr lang="en-US">
                <a:ea typeface="ＭＳ Ｐゴシック" pitchFamily="-84" charset="-128"/>
              </a:rPr>
              <a:t>File Slack: Last cluster of file isn</a:t>
            </a:r>
            <a:r>
              <a:rPr lang="ja-JP" altLang="en-US">
                <a:ea typeface="ＭＳ Ｐゴシック" pitchFamily="-84" charset="-128"/>
              </a:rPr>
              <a:t>’</a:t>
            </a:r>
            <a:r>
              <a:rPr lang="en-US" altLang="ja-JP">
                <a:ea typeface="ＭＳ Ｐゴシック" pitchFamily="-84" charset="-128"/>
              </a:rPr>
              <a:t>t filled up completely, so data from the last use of that cluster isn</a:t>
            </a:r>
            <a:r>
              <a:rPr lang="ja-JP" altLang="en-US">
                <a:ea typeface="ＭＳ Ｐゴシック" pitchFamily="-84" charset="-128"/>
              </a:rPr>
              <a:t>’</a:t>
            </a:r>
            <a:r>
              <a:rPr lang="en-US" altLang="ja-JP">
                <a:ea typeface="ＭＳ Ｐゴシック" pitchFamily="-84" charset="-128"/>
              </a:rPr>
              <a:t>t overwritten.</a:t>
            </a:r>
          </a:p>
          <a:p>
            <a:r>
              <a:rPr lang="en-US">
                <a:ea typeface="ＭＳ Ｐゴシック" pitchFamily="-84" charset="-128"/>
              </a:rPr>
              <a:t>File Slack = Disk Slack + RAM Slack</a:t>
            </a:r>
          </a:p>
        </p:txBody>
      </p:sp>
      <p:grpSp>
        <p:nvGrpSpPr>
          <p:cNvPr id="31748" name="Group 4"/>
          <p:cNvGrpSpPr>
            <a:grpSpLocks/>
          </p:cNvGrpSpPr>
          <p:nvPr/>
        </p:nvGrpSpPr>
        <p:grpSpPr bwMode="auto">
          <a:xfrm>
            <a:off x="914400" y="5257800"/>
            <a:ext cx="3657600" cy="304800"/>
            <a:chOff x="816" y="1728"/>
            <a:chExt cx="4368" cy="192"/>
          </a:xfrm>
        </p:grpSpPr>
        <p:sp>
          <p:nvSpPr>
            <p:cNvPr id="31778" name="Rectangle 5"/>
            <p:cNvSpPr>
              <a:spLocks noChangeArrowheads="1"/>
            </p:cNvSpPr>
            <p:nvPr/>
          </p:nvSpPr>
          <p:spPr bwMode="auto">
            <a:xfrm>
              <a:off x="816" y="1728"/>
              <a:ext cx="4368"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endParaRPr lang="en-US" sz="1400"/>
            </a:p>
          </p:txBody>
        </p:sp>
        <p:sp>
          <p:nvSpPr>
            <p:cNvPr id="31779" name="Rectangle 6"/>
            <p:cNvSpPr>
              <a:spLocks noChangeArrowheads="1"/>
            </p:cNvSpPr>
            <p:nvPr/>
          </p:nvSpPr>
          <p:spPr bwMode="auto">
            <a:xfrm>
              <a:off x="816"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1400"/>
                <a:t>0</a:t>
              </a:r>
            </a:p>
          </p:txBody>
        </p:sp>
        <p:sp>
          <p:nvSpPr>
            <p:cNvPr id="31780" name="Rectangle 7"/>
            <p:cNvSpPr>
              <a:spLocks noChangeArrowheads="1"/>
            </p:cNvSpPr>
            <p:nvPr/>
          </p:nvSpPr>
          <p:spPr bwMode="auto">
            <a:xfrm>
              <a:off x="1008"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1400"/>
                <a:t>1</a:t>
              </a:r>
            </a:p>
          </p:txBody>
        </p:sp>
        <p:sp>
          <p:nvSpPr>
            <p:cNvPr id="31781" name="Rectangle 8"/>
            <p:cNvSpPr>
              <a:spLocks noChangeArrowheads="1"/>
            </p:cNvSpPr>
            <p:nvPr/>
          </p:nvSpPr>
          <p:spPr bwMode="auto">
            <a:xfrm>
              <a:off x="1200"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1400"/>
                <a:t>2</a:t>
              </a:r>
            </a:p>
          </p:txBody>
        </p:sp>
        <p:sp>
          <p:nvSpPr>
            <p:cNvPr id="31782" name="Rectangle 9"/>
            <p:cNvSpPr>
              <a:spLocks noChangeArrowheads="1"/>
            </p:cNvSpPr>
            <p:nvPr/>
          </p:nvSpPr>
          <p:spPr bwMode="auto">
            <a:xfrm>
              <a:off x="1392"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1400"/>
                <a:t>3</a:t>
              </a:r>
            </a:p>
          </p:txBody>
        </p:sp>
        <p:sp>
          <p:nvSpPr>
            <p:cNvPr id="31783" name="Rectangle 10"/>
            <p:cNvSpPr>
              <a:spLocks noChangeArrowheads="1"/>
            </p:cNvSpPr>
            <p:nvPr/>
          </p:nvSpPr>
          <p:spPr bwMode="auto">
            <a:xfrm>
              <a:off x="1584"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1400"/>
                <a:t>4</a:t>
              </a:r>
            </a:p>
          </p:txBody>
        </p:sp>
        <p:sp>
          <p:nvSpPr>
            <p:cNvPr id="31784" name="Rectangle 11"/>
            <p:cNvSpPr>
              <a:spLocks noChangeArrowheads="1"/>
            </p:cNvSpPr>
            <p:nvPr/>
          </p:nvSpPr>
          <p:spPr bwMode="auto">
            <a:xfrm>
              <a:off x="1776"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1400"/>
                <a:t>5</a:t>
              </a:r>
            </a:p>
          </p:txBody>
        </p:sp>
        <p:sp>
          <p:nvSpPr>
            <p:cNvPr id="31785" name="Rectangle 12"/>
            <p:cNvSpPr>
              <a:spLocks noChangeArrowheads="1"/>
            </p:cNvSpPr>
            <p:nvPr/>
          </p:nvSpPr>
          <p:spPr bwMode="auto">
            <a:xfrm>
              <a:off x="2160"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1786" name="Rectangle 13"/>
            <p:cNvSpPr>
              <a:spLocks noChangeArrowheads="1"/>
            </p:cNvSpPr>
            <p:nvPr/>
          </p:nvSpPr>
          <p:spPr bwMode="auto">
            <a:xfrm>
              <a:off x="2352"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1787" name="Rectangle 14"/>
            <p:cNvSpPr>
              <a:spLocks noChangeArrowheads="1"/>
            </p:cNvSpPr>
            <p:nvPr/>
          </p:nvSpPr>
          <p:spPr bwMode="auto">
            <a:xfrm>
              <a:off x="2544"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1788" name="Rectangle 15"/>
            <p:cNvSpPr>
              <a:spLocks noChangeArrowheads="1"/>
            </p:cNvSpPr>
            <p:nvPr/>
          </p:nvSpPr>
          <p:spPr bwMode="auto">
            <a:xfrm>
              <a:off x="2736"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1789" name="Rectangle 16"/>
            <p:cNvSpPr>
              <a:spLocks noChangeArrowheads="1"/>
            </p:cNvSpPr>
            <p:nvPr/>
          </p:nvSpPr>
          <p:spPr bwMode="auto">
            <a:xfrm>
              <a:off x="2928"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1790" name="Rectangle 17"/>
            <p:cNvSpPr>
              <a:spLocks noChangeArrowheads="1"/>
            </p:cNvSpPr>
            <p:nvPr/>
          </p:nvSpPr>
          <p:spPr bwMode="auto">
            <a:xfrm>
              <a:off x="3120"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1791" name="Rectangle 18"/>
            <p:cNvSpPr>
              <a:spLocks noChangeArrowheads="1"/>
            </p:cNvSpPr>
            <p:nvPr/>
          </p:nvSpPr>
          <p:spPr bwMode="auto">
            <a:xfrm>
              <a:off x="3504"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1792" name="Rectangle 19"/>
            <p:cNvSpPr>
              <a:spLocks noChangeArrowheads="1"/>
            </p:cNvSpPr>
            <p:nvPr/>
          </p:nvSpPr>
          <p:spPr bwMode="auto">
            <a:xfrm>
              <a:off x="3696"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1793" name="Rectangle 20"/>
            <p:cNvSpPr>
              <a:spLocks noChangeArrowheads="1"/>
            </p:cNvSpPr>
            <p:nvPr/>
          </p:nvSpPr>
          <p:spPr bwMode="auto">
            <a:xfrm>
              <a:off x="3888"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1794" name="Rectangle 21"/>
            <p:cNvSpPr>
              <a:spLocks noChangeArrowheads="1"/>
            </p:cNvSpPr>
            <p:nvPr/>
          </p:nvSpPr>
          <p:spPr bwMode="auto">
            <a:xfrm>
              <a:off x="4080"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1795" name="Rectangle 22"/>
            <p:cNvSpPr>
              <a:spLocks noChangeArrowheads="1"/>
            </p:cNvSpPr>
            <p:nvPr/>
          </p:nvSpPr>
          <p:spPr bwMode="auto">
            <a:xfrm>
              <a:off x="4272"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1796" name="Rectangle 23"/>
            <p:cNvSpPr>
              <a:spLocks noChangeArrowheads="1"/>
            </p:cNvSpPr>
            <p:nvPr/>
          </p:nvSpPr>
          <p:spPr bwMode="auto">
            <a:xfrm>
              <a:off x="4464"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1797" name="Rectangle 24"/>
            <p:cNvSpPr>
              <a:spLocks noChangeArrowheads="1"/>
            </p:cNvSpPr>
            <p:nvPr/>
          </p:nvSpPr>
          <p:spPr bwMode="auto">
            <a:xfrm>
              <a:off x="4896" y="1728"/>
              <a:ext cx="288"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1400"/>
                <a:t>511</a:t>
              </a:r>
            </a:p>
          </p:txBody>
        </p:sp>
      </p:grpSp>
      <p:grpSp>
        <p:nvGrpSpPr>
          <p:cNvPr id="31749" name="Group 25"/>
          <p:cNvGrpSpPr>
            <a:grpSpLocks/>
          </p:cNvGrpSpPr>
          <p:nvPr/>
        </p:nvGrpSpPr>
        <p:grpSpPr bwMode="auto">
          <a:xfrm>
            <a:off x="4724400" y="5257800"/>
            <a:ext cx="3657600" cy="304800"/>
            <a:chOff x="816" y="1728"/>
            <a:chExt cx="4368" cy="192"/>
          </a:xfrm>
        </p:grpSpPr>
        <p:sp>
          <p:nvSpPr>
            <p:cNvPr id="31758" name="Rectangle 26"/>
            <p:cNvSpPr>
              <a:spLocks noChangeArrowheads="1"/>
            </p:cNvSpPr>
            <p:nvPr/>
          </p:nvSpPr>
          <p:spPr bwMode="auto">
            <a:xfrm>
              <a:off x="816" y="1728"/>
              <a:ext cx="4368"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endParaRPr lang="en-US" sz="1400"/>
            </a:p>
          </p:txBody>
        </p:sp>
        <p:sp>
          <p:nvSpPr>
            <p:cNvPr id="31759" name="Rectangle 27"/>
            <p:cNvSpPr>
              <a:spLocks noChangeArrowheads="1"/>
            </p:cNvSpPr>
            <p:nvPr/>
          </p:nvSpPr>
          <p:spPr bwMode="auto">
            <a:xfrm>
              <a:off x="816"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1400"/>
                <a:t>0</a:t>
              </a:r>
            </a:p>
          </p:txBody>
        </p:sp>
        <p:sp>
          <p:nvSpPr>
            <p:cNvPr id="31760" name="Rectangle 28"/>
            <p:cNvSpPr>
              <a:spLocks noChangeArrowheads="1"/>
            </p:cNvSpPr>
            <p:nvPr/>
          </p:nvSpPr>
          <p:spPr bwMode="auto">
            <a:xfrm>
              <a:off x="1008"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1400"/>
                <a:t>1</a:t>
              </a:r>
            </a:p>
          </p:txBody>
        </p:sp>
        <p:sp>
          <p:nvSpPr>
            <p:cNvPr id="31761" name="Rectangle 29"/>
            <p:cNvSpPr>
              <a:spLocks noChangeArrowheads="1"/>
            </p:cNvSpPr>
            <p:nvPr/>
          </p:nvSpPr>
          <p:spPr bwMode="auto">
            <a:xfrm>
              <a:off x="1200"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1400"/>
                <a:t>2</a:t>
              </a:r>
            </a:p>
          </p:txBody>
        </p:sp>
        <p:sp>
          <p:nvSpPr>
            <p:cNvPr id="31762" name="Rectangle 30"/>
            <p:cNvSpPr>
              <a:spLocks noChangeArrowheads="1"/>
            </p:cNvSpPr>
            <p:nvPr/>
          </p:nvSpPr>
          <p:spPr bwMode="auto">
            <a:xfrm>
              <a:off x="1392"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1400"/>
                <a:t>3</a:t>
              </a:r>
            </a:p>
          </p:txBody>
        </p:sp>
        <p:sp>
          <p:nvSpPr>
            <p:cNvPr id="31763" name="Rectangle 31"/>
            <p:cNvSpPr>
              <a:spLocks noChangeArrowheads="1"/>
            </p:cNvSpPr>
            <p:nvPr/>
          </p:nvSpPr>
          <p:spPr bwMode="auto">
            <a:xfrm>
              <a:off x="1584"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1400"/>
                <a:t>4</a:t>
              </a:r>
            </a:p>
          </p:txBody>
        </p:sp>
        <p:sp>
          <p:nvSpPr>
            <p:cNvPr id="31764" name="Rectangle 32"/>
            <p:cNvSpPr>
              <a:spLocks noChangeArrowheads="1"/>
            </p:cNvSpPr>
            <p:nvPr/>
          </p:nvSpPr>
          <p:spPr bwMode="auto">
            <a:xfrm>
              <a:off x="1776"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1400"/>
                <a:t>5</a:t>
              </a:r>
            </a:p>
          </p:txBody>
        </p:sp>
        <p:sp>
          <p:nvSpPr>
            <p:cNvPr id="31765" name="Rectangle 33"/>
            <p:cNvSpPr>
              <a:spLocks noChangeArrowheads="1"/>
            </p:cNvSpPr>
            <p:nvPr/>
          </p:nvSpPr>
          <p:spPr bwMode="auto">
            <a:xfrm>
              <a:off x="2160"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1766" name="Rectangle 34"/>
            <p:cNvSpPr>
              <a:spLocks noChangeArrowheads="1"/>
            </p:cNvSpPr>
            <p:nvPr/>
          </p:nvSpPr>
          <p:spPr bwMode="auto">
            <a:xfrm>
              <a:off x="2352"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1767" name="Rectangle 35"/>
            <p:cNvSpPr>
              <a:spLocks noChangeArrowheads="1"/>
            </p:cNvSpPr>
            <p:nvPr/>
          </p:nvSpPr>
          <p:spPr bwMode="auto">
            <a:xfrm>
              <a:off x="2544"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1768" name="Rectangle 36"/>
            <p:cNvSpPr>
              <a:spLocks noChangeArrowheads="1"/>
            </p:cNvSpPr>
            <p:nvPr/>
          </p:nvSpPr>
          <p:spPr bwMode="auto">
            <a:xfrm>
              <a:off x="2736"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1769" name="Rectangle 37"/>
            <p:cNvSpPr>
              <a:spLocks noChangeArrowheads="1"/>
            </p:cNvSpPr>
            <p:nvPr/>
          </p:nvSpPr>
          <p:spPr bwMode="auto">
            <a:xfrm>
              <a:off x="2928"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1770" name="Rectangle 38"/>
            <p:cNvSpPr>
              <a:spLocks noChangeArrowheads="1"/>
            </p:cNvSpPr>
            <p:nvPr/>
          </p:nvSpPr>
          <p:spPr bwMode="auto">
            <a:xfrm>
              <a:off x="3120"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1771" name="Rectangle 39"/>
            <p:cNvSpPr>
              <a:spLocks noChangeArrowheads="1"/>
            </p:cNvSpPr>
            <p:nvPr/>
          </p:nvSpPr>
          <p:spPr bwMode="auto">
            <a:xfrm>
              <a:off x="3504"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1772" name="Rectangle 40"/>
            <p:cNvSpPr>
              <a:spLocks noChangeArrowheads="1"/>
            </p:cNvSpPr>
            <p:nvPr/>
          </p:nvSpPr>
          <p:spPr bwMode="auto">
            <a:xfrm>
              <a:off x="3696"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1773" name="Rectangle 41"/>
            <p:cNvSpPr>
              <a:spLocks noChangeArrowheads="1"/>
            </p:cNvSpPr>
            <p:nvPr/>
          </p:nvSpPr>
          <p:spPr bwMode="auto">
            <a:xfrm>
              <a:off x="3888"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1774" name="Rectangle 42"/>
            <p:cNvSpPr>
              <a:spLocks noChangeArrowheads="1"/>
            </p:cNvSpPr>
            <p:nvPr/>
          </p:nvSpPr>
          <p:spPr bwMode="auto">
            <a:xfrm>
              <a:off x="4080"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1775" name="Rectangle 43"/>
            <p:cNvSpPr>
              <a:spLocks noChangeArrowheads="1"/>
            </p:cNvSpPr>
            <p:nvPr/>
          </p:nvSpPr>
          <p:spPr bwMode="auto">
            <a:xfrm>
              <a:off x="4272"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1776" name="Rectangle 44"/>
            <p:cNvSpPr>
              <a:spLocks noChangeArrowheads="1"/>
            </p:cNvSpPr>
            <p:nvPr/>
          </p:nvSpPr>
          <p:spPr bwMode="auto">
            <a:xfrm>
              <a:off x="4464" y="1728"/>
              <a:ext cx="19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1777" name="Rectangle 45"/>
            <p:cNvSpPr>
              <a:spLocks noChangeArrowheads="1"/>
            </p:cNvSpPr>
            <p:nvPr/>
          </p:nvSpPr>
          <p:spPr bwMode="auto">
            <a:xfrm>
              <a:off x="4896" y="1728"/>
              <a:ext cx="288"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1400"/>
                <a:t>511</a:t>
              </a:r>
            </a:p>
          </p:txBody>
        </p:sp>
      </p:grpSp>
      <p:sp>
        <p:nvSpPr>
          <p:cNvPr id="31750" name="Line 46"/>
          <p:cNvSpPr>
            <a:spLocks noChangeShapeType="1"/>
          </p:cNvSpPr>
          <p:nvPr/>
        </p:nvSpPr>
        <p:spPr bwMode="auto">
          <a:xfrm flipV="1">
            <a:off x="3494088" y="5562600"/>
            <a:ext cx="0" cy="304800"/>
          </a:xfrm>
          <a:prstGeom prst="line">
            <a:avLst/>
          </a:prstGeom>
          <a:noFill/>
          <a:ln w="3810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1" name="Text Box 47"/>
          <p:cNvSpPr txBox="1">
            <a:spLocks noChangeArrowheads="1"/>
          </p:cNvSpPr>
          <p:nvPr/>
        </p:nvSpPr>
        <p:spPr bwMode="auto">
          <a:xfrm>
            <a:off x="3124200" y="5791200"/>
            <a:ext cx="760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r>
              <a:rPr lang="en-US" sz="2400">
                <a:latin typeface="Times New Roman" pitchFamily="18" charset="0"/>
              </a:rPr>
              <a:t>EOF</a:t>
            </a:r>
          </a:p>
        </p:txBody>
      </p:sp>
      <p:sp>
        <p:nvSpPr>
          <p:cNvPr id="31752" name="AutoShape 48"/>
          <p:cNvSpPr>
            <a:spLocks/>
          </p:cNvSpPr>
          <p:nvPr/>
        </p:nvSpPr>
        <p:spPr bwMode="auto">
          <a:xfrm rot="5400000">
            <a:off x="6477000" y="3200400"/>
            <a:ext cx="152400" cy="3657600"/>
          </a:xfrm>
          <a:prstGeom prst="leftBrace">
            <a:avLst>
              <a:gd name="adj1" fmla="val 200000"/>
              <a:gd name="adj2" fmla="val 49736"/>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53" name="Text Box 49"/>
          <p:cNvSpPr txBox="1">
            <a:spLocks noChangeArrowheads="1"/>
          </p:cNvSpPr>
          <p:nvPr/>
        </p:nvSpPr>
        <p:spPr bwMode="auto">
          <a:xfrm>
            <a:off x="5867400" y="4572000"/>
            <a:ext cx="1512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r>
              <a:rPr lang="en-US" sz="2400">
                <a:latin typeface="Times New Roman" pitchFamily="18" charset="0"/>
              </a:rPr>
              <a:t>Disk Slack</a:t>
            </a:r>
          </a:p>
        </p:txBody>
      </p:sp>
      <p:sp>
        <p:nvSpPr>
          <p:cNvPr id="31754" name="AutoShape 50"/>
          <p:cNvSpPr>
            <a:spLocks/>
          </p:cNvSpPr>
          <p:nvPr/>
        </p:nvSpPr>
        <p:spPr bwMode="auto">
          <a:xfrm rot="5400000">
            <a:off x="3962400" y="4495800"/>
            <a:ext cx="152400" cy="1066800"/>
          </a:xfrm>
          <a:prstGeom prst="leftBrace">
            <a:avLst>
              <a:gd name="adj1" fmla="val 58333"/>
              <a:gd name="adj2" fmla="val 49736"/>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55" name="Text Box 51"/>
          <p:cNvSpPr txBox="1">
            <a:spLocks noChangeArrowheads="1"/>
          </p:cNvSpPr>
          <p:nvPr/>
        </p:nvSpPr>
        <p:spPr bwMode="auto">
          <a:xfrm>
            <a:off x="3276600" y="4572000"/>
            <a:ext cx="163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r>
              <a:rPr lang="en-US" sz="2400">
                <a:latin typeface="Times New Roman" pitchFamily="18" charset="0"/>
              </a:rPr>
              <a:t>RAM Slack</a:t>
            </a:r>
          </a:p>
        </p:txBody>
      </p:sp>
      <p:sp>
        <p:nvSpPr>
          <p:cNvPr id="31756" name="AutoShape 52"/>
          <p:cNvSpPr>
            <a:spLocks/>
          </p:cNvSpPr>
          <p:nvPr/>
        </p:nvSpPr>
        <p:spPr bwMode="auto">
          <a:xfrm rot="5400000">
            <a:off x="5829300" y="2095500"/>
            <a:ext cx="228600" cy="4876800"/>
          </a:xfrm>
          <a:prstGeom prst="leftBrace">
            <a:avLst>
              <a:gd name="adj1" fmla="val 177778"/>
              <a:gd name="adj2" fmla="val 49736"/>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57" name="Text Box 53"/>
          <p:cNvSpPr txBox="1">
            <a:spLocks noChangeArrowheads="1"/>
          </p:cNvSpPr>
          <p:nvPr/>
        </p:nvSpPr>
        <p:spPr bwMode="auto">
          <a:xfrm>
            <a:off x="5362575" y="4038600"/>
            <a:ext cx="1409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r>
              <a:rPr lang="en-US" sz="2400">
                <a:latin typeface="Times New Roman" pitchFamily="18" charset="0"/>
              </a:rPr>
              <a:t>File Slack</a:t>
            </a:r>
          </a:p>
        </p:txBody>
      </p:sp>
    </p:spTree>
    <p:extLst>
      <p:ext uri="{BB962C8B-B14F-4D97-AF65-F5344CB8AC3E}">
        <p14:creationId xmlns:p14="http://schemas.microsoft.com/office/powerpoint/2010/main" val="2401830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ea typeface="ＭＳ Ｐゴシック" pitchFamily="-84" charset="-128"/>
              </a:rPr>
              <a:t>Digital Forensic Challenges</a:t>
            </a:r>
          </a:p>
        </p:txBody>
      </p:sp>
      <p:sp>
        <p:nvSpPr>
          <p:cNvPr id="3" name="Content Placeholder 2"/>
          <p:cNvSpPr>
            <a:spLocks noGrp="1"/>
          </p:cNvSpPr>
          <p:nvPr>
            <p:ph idx="1"/>
          </p:nvPr>
        </p:nvSpPr>
        <p:spPr/>
        <p:txBody>
          <a:bodyPr/>
          <a:lstStyle/>
          <a:p>
            <a:pPr>
              <a:lnSpc>
                <a:spcPct val="125000"/>
              </a:lnSpc>
            </a:pPr>
            <a:r>
              <a:rPr lang="en-US" sz="3600" dirty="0">
                <a:ea typeface="ＭＳ Ｐゴシック" pitchFamily="-84" charset="-128"/>
                <a:cs typeface="Arial" pitchFamily="34" charset="0"/>
              </a:rPr>
              <a:t>“Hidden” files</a:t>
            </a:r>
          </a:p>
          <a:p>
            <a:pPr>
              <a:lnSpc>
                <a:spcPct val="125000"/>
              </a:lnSpc>
            </a:pPr>
            <a:r>
              <a:rPr lang="en-US" sz="3600" dirty="0">
                <a:ea typeface="ＭＳ Ｐゴシック" pitchFamily="-84" charset="-128"/>
                <a:cs typeface="Arial" pitchFamily="34" charset="0"/>
              </a:rPr>
              <a:t>Password protected files</a:t>
            </a:r>
          </a:p>
          <a:p>
            <a:pPr>
              <a:lnSpc>
                <a:spcPct val="125000"/>
              </a:lnSpc>
            </a:pPr>
            <a:r>
              <a:rPr lang="en-US" sz="3600" dirty="0">
                <a:ea typeface="ＭＳ Ｐゴシック" pitchFamily="-84" charset="-128"/>
                <a:cs typeface="Arial" pitchFamily="34" charset="0"/>
              </a:rPr>
              <a:t>Encryption</a:t>
            </a:r>
          </a:p>
          <a:p>
            <a:pPr>
              <a:lnSpc>
                <a:spcPct val="125000"/>
              </a:lnSpc>
            </a:pPr>
            <a:r>
              <a:rPr lang="en-US" sz="3600" dirty="0">
                <a:ea typeface="ＭＳ Ｐゴシック" pitchFamily="-84" charset="-128"/>
                <a:cs typeface="Arial" pitchFamily="34" charset="0"/>
              </a:rPr>
              <a:t>Steganography</a:t>
            </a:r>
          </a:p>
          <a:p>
            <a:pPr>
              <a:lnSpc>
                <a:spcPct val="125000"/>
              </a:lnSpc>
            </a:pPr>
            <a:r>
              <a:rPr lang="en-US" sz="3600" dirty="0">
                <a:ea typeface="ＭＳ Ｐゴシック" pitchFamily="-84" charset="-128"/>
                <a:cs typeface="Arial" pitchFamily="34" charset="0"/>
              </a:rPr>
              <a:t>Mobile Devices</a:t>
            </a:r>
          </a:p>
        </p:txBody>
      </p:sp>
    </p:spTree>
    <p:extLst>
      <p:ext uri="{BB962C8B-B14F-4D97-AF65-F5344CB8AC3E}">
        <p14:creationId xmlns:p14="http://schemas.microsoft.com/office/powerpoint/2010/main" val="2831089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ChangeArrowheads="1"/>
          </p:cNvSpPr>
          <p:nvPr>
            <p:ph type="title"/>
          </p:nvPr>
        </p:nvSpPr>
        <p:spPr/>
        <p:txBody>
          <a:bodyPr/>
          <a:lstStyle/>
          <a:p>
            <a:pPr>
              <a:defRPr/>
            </a:pPr>
            <a:r>
              <a:rPr lang="en-US">
                <a:ea typeface="+mj-ea"/>
              </a:rPr>
              <a:t>Ways of Hiding Information</a:t>
            </a:r>
          </a:p>
        </p:txBody>
      </p:sp>
      <p:sp>
        <p:nvSpPr>
          <p:cNvPr id="33795" name="Rectangle 3"/>
          <p:cNvSpPr>
            <a:spLocks noGrp="1" noChangeArrowheads="1"/>
          </p:cNvSpPr>
          <p:nvPr>
            <p:ph type="body" idx="1"/>
          </p:nvPr>
        </p:nvSpPr>
        <p:spPr>
          <a:xfrm>
            <a:off x="393700" y="1436688"/>
            <a:ext cx="8293100" cy="4583112"/>
          </a:xfrm>
        </p:spPr>
        <p:txBody>
          <a:bodyPr/>
          <a:lstStyle/>
          <a:p>
            <a:r>
              <a:rPr lang="en-US" sz="3200" dirty="0">
                <a:ea typeface="ＭＳ Ｐゴシック" pitchFamily="-84" charset="-128"/>
              </a:rPr>
              <a:t>Rename the file or change file extension</a:t>
            </a:r>
          </a:p>
          <a:p>
            <a:r>
              <a:rPr lang="en-US" sz="3200" dirty="0">
                <a:ea typeface="ＭＳ Ｐゴシック" pitchFamily="-84" charset="-128"/>
              </a:rPr>
              <a:t>Disk manipulation</a:t>
            </a:r>
          </a:p>
          <a:p>
            <a:pPr lvl="1"/>
            <a:r>
              <a:rPr lang="en-US" sz="2800" dirty="0">
                <a:ea typeface="ＭＳ Ｐゴシック" pitchFamily="-84" charset="-128"/>
              </a:rPr>
              <a:t>Hidden partitions</a:t>
            </a:r>
          </a:p>
          <a:p>
            <a:pPr lvl="1"/>
            <a:r>
              <a:rPr lang="en-US" sz="2800" dirty="0">
                <a:ea typeface="ＭＳ Ｐゴシック" pitchFamily="-84" charset="-128"/>
              </a:rPr>
              <a:t>Bad clusters</a:t>
            </a:r>
          </a:p>
          <a:p>
            <a:r>
              <a:rPr lang="en-US" sz="3200" dirty="0">
                <a:ea typeface="ＭＳ Ｐゴシック" pitchFamily="-84" charset="-128"/>
              </a:rPr>
              <a:t>Set hidden property on file</a:t>
            </a:r>
          </a:p>
          <a:p>
            <a:r>
              <a:rPr lang="en-US" sz="3200" dirty="0">
                <a:ea typeface="ＭＳ Ｐゴシック" pitchFamily="-84" charset="-128"/>
              </a:rPr>
              <a:t>Use Windows to hide files (ADS)</a:t>
            </a:r>
          </a:p>
          <a:p>
            <a:endParaRPr lang="en-US" sz="3200" dirty="0">
              <a:ea typeface="ＭＳ Ｐゴシック" pitchFamily="-84" charset="-128"/>
            </a:endParaRPr>
          </a:p>
          <a:p>
            <a:pPr marL="0" indent="0" algn="ctr">
              <a:buNone/>
            </a:pPr>
            <a:r>
              <a:rPr lang="en-US" sz="3200" dirty="0">
                <a:ea typeface="ＭＳ Ｐゴシック" pitchFamily="-84" charset="-128"/>
              </a:rPr>
              <a:t>Most will be detected by forensic software</a:t>
            </a:r>
          </a:p>
        </p:txBody>
      </p:sp>
    </p:spTree>
    <p:extLst>
      <p:ext uri="{BB962C8B-B14F-4D97-AF65-F5344CB8AC3E}">
        <p14:creationId xmlns:p14="http://schemas.microsoft.com/office/powerpoint/2010/main" val="1524470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ChangeArrowheads="1"/>
          </p:cNvSpPr>
          <p:nvPr>
            <p:ph type="title"/>
          </p:nvPr>
        </p:nvSpPr>
        <p:spPr/>
        <p:txBody>
          <a:bodyPr/>
          <a:lstStyle/>
          <a:p>
            <a:pPr>
              <a:defRPr/>
            </a:pPr>
            <a:r>
              <a:rPr lang="en-US">
                <a:ea typeface="+mj-ea"/>
              </a:rPr>
              <a:t>Changing file extensions</a:t>
            </a:r>
          </a:p>
        </p:txBody>
      </p:sp>
      <p:sp>
        <p:nvSpPr>
          <p:cNvPr id="34819" name="Rectangle 3"/>
          <p:cNvSpPr>
            <a:spLocks noGrp="1" noChangeArrowheads="1"/>
          </p:cNvSpPr>
          <p:nvPr>
            <p:ph type="body" idx="1"/>
          </p:nvPr>
        </p:nvSpPr>
        <p:spPr/>
        <p:txBody>
          <a:bodyPr/>
          <a:lstStyle/>
          <a:p>
            <a:endParaRPr lang="en-US">
              <a:ea typeface="ＭＳ Ｐゴシック" pitchFamily="-84" charset="-128"/>
            </a:endParaRPr>
          </a:p>
        </p:txBody>
      </p:sp>
      <p:pic>
        <p:nvPicPr>
          <p:cNvPr id="34820" name="Picture 4" descr="FileExtHexComp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8229600"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4280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2"/>
          <p:cNvSpPr>
            <a:spLocks noGrp="1" noChangeArrowheads="1"/>
          </p:cNvSpPr>
          <p:nvPr>
            <p:ph type="title"/>
          </p:nvPr>
        </p:nvSpPr>
        <p:spPr/>
        <p:txBody>
          <a:bodyPr/>
          <a:lstStyle/>
          <a:p>
            <a:pPr>
              <a:defRPr/>
            </a:pPr>
            <a:r>
              <a:rPr lang="en-US">
                <a:ea typeface="+mj-ea"/>
              </a:rPr>
              <a:t>Recovering Passwords</a:t>
            </a:r>
          </a:p>
        </p:txBody>
      </p:sp>
      <p:sp>
        <p:nvSpPr>
          <p:cNvPr id="35843" name="Rectangle 3"/>
          <p:cNvSpPr>
            <a:spLocks noGrp="1" noChangeArrowheads="1"/>
          </p:cNvSpPr>
          <p:nvPr>
            <p:ph type="body" idx="1"/>
          </p:nvPr>
        </p:nvSpPr>
        <p:spPr>
          <a:xfrm>
            <a:off x="381000" y="1514901"/>
            <a:ext cx="8229600" cy="4200099"/>
          </a:xfrm>
        </p:spPr>
        <p:txBody>
          <a:bodyPr/>
          <a:lstStyle/>
          <a:p>
            <a:pPr>
              <a:spcBef>
                <a:spcPts val="600"/>
              </a:spcBef>
              <a:spcAft>
                <a:spcPts val="600"/>
              </a:spcAft>
            </a:pPr>
            <a:r>
              <a:rPr lang="en-US" sz="3200" dirty="0">
                <a:ea typeface="ＭＳ Ｐゴシック" pitchFamily="-84" charset="-128"/>
              </a:rPr>
              <a:t>Dictionary attack</a:t>
            </a:r>
          </a:p>
          <a:p>
            <a:pPr>
              <a:spcBef>
                <a:spcPts val="600"/>
              </a:spcBef>
              <a:spcAft>
                <a:spcPts val="600"/>
              </a:spcAft>
            </a:pPr>
            <a:r>
              <a:rPr lang="en-US" sz="3200" dirty="0">
                <a:ea typeface="ＭＳ Ｐゴシック" pitchFamily="-84" charset="-128"/>
              </a:rPr>
              <a:t>Brute-force attack</a:t>
            </a:r>
          </a:p>
          <a:p>
            <a:pPr>
              <a:spcBef>
                <a:spcPts val="600"/>
              </a:spcBef>
              <a:spcAft>
                <a:spcPts val="600"/>
              </a:spcAft>
            </a:pPr>
            <a:r>
              <a:rPr lang="en-US" sz="3200" dirty="0">
                <a:ea typeface="ＭＳ Ｐゴシック" pitchFamily="-84" charset="-128"/>
              </a:rPr>
              <a:t>Password guessing based on suspect</a:t>
            </a:r>
            <a:r>
              <a:rPr lang="ja-JP" altLang="en-US" sz="3200" dirty="0">
                <a:ea typeface="ＭＳ Ｐゴシック" pitchFamily="-84" charset="-128"/>
              </a:rPr>
              <a:t>’</a:t>
            </a:r>
            <a:r>
              <a:rPr lang="en-US" altLang="ja-JP" sz="3200" dirty="0">
                <a:ea typeface="ＭＳ Ｐゴシック" pitchFamily="-84" charset="-128"/>
              </a:rPr>
              <a:t>s profile</a:t>
            </a:r>
          </a:p>
        </p:txBody>
      </p:sp>
    </p:spTree>
    <p:extLst>
      <p:ext uri="{BB962C8B-B14F-4D97-AF65-F5344CB8AC3E}">
        <p14:creationId xmlns:p14="http://schemas.microsoft.com/office/powerpoint/2010/main" val="1861458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p:txBody>
          <a:bodyPr/>
          <a:lstStyle/>
          <a:p>
            <a:pPr>
              <a:defRPr/>
            </a:pPr>
            <a:r>
              <a:rPr lang="en-US" dirty="0">
                <a:ea typeface="+mj-ea"/>
              </a:rPr>
              <a:t>Examining Encrypted Files / Drives</a:t>
            </a:r>
          </a:p>
        </p:txBody>
      </p:sp>
      <p:sp>
        <p:nvSpPr>
          <p:cNvPr id="36867" name="Rectangle 3"/>
          <p:cNvSpPr>
            <a:spLocks noGrp="1" noChangeArrowheads="1"/>
          </p:cNvSpPr>
          <p:nvPr>
            <p:ph type="body" idx="1"/>
          </p:nvPr>
        </p:nvSpPr>
        <p:spPr/>
        <p:txBody>
          <a:bodyPr/>
          <a:lstStyle/>
          <a:p>
            <a:r>
              <a:rPr lang="en-US" sz="3200" dirty="0">
                <a:ea typeface="ＭＳ Ｐゴシック" pitchFamily="-84" charset="-128"/>
              </a:rPr>
              <a:t>Recovering data is difficult without encryption key</a:t>
            </a:r>
          </a:p>
          <a:p>
            <a:endParaRPr lang="en-US" sz="2800" dirty="0">
              <a:ea typeface="ＭＳ Ｐゴシック" pitchFamily="-84" charset="-128"/>
            </a:endParaRPr>
          </a:p>
          <a:p>
            <a:r>
              <a:rPr lang="en-US" dirty="0">
                <a:ea typeface="ＭＳ Ｐゴシック" pitchFamily="-84" charset="-128"/>
              </a:rPr>
              <a:t>"I can tell you from the Department of Justice perspective, if that drive is encrypted, you're done.  When conducting criminal investigations, if you pull the power on a drive that is whole-disk encrypted you have lost any chance of recovering that data."</a:t>
            </a:r>
          </a:p>
          <a:p>
            <a:pPr marL="571500" lvl="1" indent="0">
              <a:buNone/>
            </a:pPr>
            <a:r>
              <a:rPr lang="en-US" dirty="0">
                <a:ea typeface="ＭＳ Ｐゴシック" pitchFamily="-84" charset="-128"/>
              </a:rPr>
              <a:t>- </a:t>
            </a:r>
            <a:r>
              <a:rPr lang="en-US" dirty="0" err="1">
                <a:ea typeface="ＭＳ Ｐゴシック" pitchFamily="-84" charset="-128"/>
              </a:rPr>
              <a:t>Ovie</a:t>
            </a:r>
            <a:r>
              <a:rPr lang="en-US" dirty="0">
                <a:ea typeface="ＭＳ Ｐゴシック" pitchFamily="-84" charset="-128"/>
              </a:rPr>
              <a:t> Carroll, Director of the cyber-crime lab at the Computer Crime and Intellectual Property Section in the Department of Justice</a:t>
            </a:r>
          </a:p>
        </p:txBody>
      </p:sp>
    </p:spTree>
    <p:extLst>
      <p:ext uri="{BB962C8B-B14F-4D97-AF65-F5344CB8AC3E}">
        <p14:creationId xmlns:p14="http://schemas.microsoft.com/office/powerpoint/2010/main" val="1308870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p:txBody>
          <a:bodyPr/>
          <a:lstStyle/>
          <a:p>
            <a:pPr>
              <a:defRPr/>
            </a:pPr>
            <a:r>
              <a:rPr lang="en-US">
                <a:ea typeface="+mj-ea"/>
              </a:rPr>
              <a:t>Steganography</a:t>
            </a:r>
          </a:p>
        </p:txBody>
      </p:sp>
      <p:sp>
        <p:nvSpPr>
          <p:cNvPr id="37891" name="Rectangle 3"/>
          <p:cNvSpPr>
            <a:spLocks noGrp="1" noChangeArrowheads="1"/>
          </p:cNvSpPr>
          <p:nvPr>
            <p:ph type="body" idx="1"/>
          </p:nvPr>
        </p:nvSpPr>
        <p:spPr/>
        <p:txBody>
          <a:bodyPr/>
          <a:lstStyle/>
          <a:p>
            <a:r>
              <a:rPr lang="en-US" sz="3200">
                <a:ea typeface="ＭＳ Ｐゴシック" pitchFamily="-84" charset="-128"/>
              </a:rPr>
              <a:t>Means </a:t>
            </a:r>
            <a:r>
              <a:rPr lang="ja-JP" altLang="en-US" sz="3200">
                <a:ea typeface="ＭＳ Ｐゴシック" pitchFamily="-84" charset="-128"/>
              </a:rPr>
              <a:t>“</a:t>
            </a:r>
            <a:r>
              <a:rPr lang="en-US" altLang="ja-JP" sz="3200">
                <a:ea typeface="ＭＳ Ｐゴシック" pitchFamily="-84" charset="-128"/>
              </a:rPr>
              <a:t>covered writing</a:t>
            </a:r>
            <a:r>
              <a:rPr lang="ja-JP" altLang="en-US" sz="3200">
                <a:ea typeface="ＭＳ Ｐゴシック" pitchFamily="-84" charset="-128"/>
              </a:rPr>
              <a:t>”</a:t>
            </a:r>
            <a:r>
              <a:rPr lang="en-US" altLang="ja-JP" sz="3200">
                <a:ea typeface="ＭＳ Ｐゴシック" pitchFamily="-84" charset="-128"/>
              </a:rPr>
              <a:t> or </a:t>
            </a:r>
            <a:r>
              <a:rPr lang="ja-JP" altLang="en-US" sz="3200">
                <a:ea typeface="ＭＳ Ｐゴシック" pitchFamily="-84" charset="-128"/>
              </a:rPr>
              <a:t>“</a:t>
            </a:r>
            <a:r>
              <a:rPr lang="en-US" altLang="ja-JP" sz="3200">
                <a:ea typeface="ＭＳ Ｐゴシック" pitchFamily="-84" charset="-128"/>
              </a:rPr>
              <a:t>hidden writing</a:t>
            </a:r>
            <a:r>
              <a:rPr lang="ja-JP" altLang="en-US" sz="3200">
                <a:ea typeface="ＭＳ Ｐゴシック" pitchFamily="-84" charset="-128"/>
              </a:rPr>
              <a:t>”</a:t>
            </a:r>
            <a:endParaRPr lang="en-US" altLang="ja-JP" sz="3200">
              <a:ea typeface="ＭＳ Ｐゴシック" pitchFamily="-84" charset="-128"/>
            </a:endParaRPr>
          </a:p>
          <a:p>
            <a:endParaRPr lang="en-US" sz="3200">
              <a:ea typeface="ＭＳ Ｐゴシック" pitchFamily="-84" charset="-128"/>
            </a:endParaRPr>
          </a:p>
          <a:p>
            <a:r>
              <a:rPr lang="en-US" sz="3200">
                <a:ea typeface="ＭＳ Ｐゴシック" pitchFamily="-84" charset="-128"/>
              </a:rPr>
              <a:t>Hiding data in plain sight!</a:t>
            </a:r>
          </a:p>
          <a:p>
            <a:endParaRPr lang="en-US" sz="3200">
              <a:ea typeface="ＭＳ Ｐゴシック" pitchFamily="-84" charset="-128"/>
            </a:endParaRPr>
          </a:p>
          <a:p>
            <a:r>
              <a:rPr lang="en-US" sz="3200">
                <a:ea typeface="ＭＳ Ｐゴシック" pitchFamily="-84" charset="-128"/>
              </a:rPr>
              <a:t>Invisible Ink is one example</a:t>
            </a:r>
          </a:p>
          <a:p>
            <a:endParaRPr lang="en-US" sz="3200">
              <a:ea typeface="ＭＳ Ｐゴシック" pitchFamily="-84" charset="-128"/>
            </a:endParaRPr>
          </a:p>
          <a:p>
            <a:r>
              <a:rPr lang="en-US" sz="3200">
                <a:ea typeface="ＭＳ Ｐゴシック" pitchFamily="-84" charset="-128"/>
              </a:rPr>
              <a:t>Other types are letter, word and digital steganography.</a:t>
            </a:r>
          </a:p>
        </p:txBody>
      </p:sp>
    </p:spTree>
    <p:extLst>
      <p:ext uri="{BB962C8B-B14F-4D97-AF65-F5344CB8AC3E}">
        <p14:creationId xmlns:p14="http://schemas.microsoft.com/office/powerpoint/2010/main" val="3068104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ea typeface="ＭＳ Ｐゴシック" pitchFamily="-84" charset="-128"/>
              </a:rPr>
              <a:t>Steganography Example</a:t>
            </a:r>
          </a:p>
        </p:txBody>
      </p:sp>
      <p:sp>
        <p:nvSpPr>
          <p:cNvPr id="38915" name="Rectangle 3"/>
          <p:cNvSpPr>
            <a:spLocks noGrp="1" noChangeArrowheads="1"/>
          </p:cNvSpPr>
          <p:nvPr>
            <p:ph type="body" idx="1"/>
          </p:nvPr>
        </p:nvSpPr>
        <p:spPr/>
        <p:txBody>
          <a:bodyPr/>
          <a:lstStyle/>
          <a:p>
            <a:r>
              <a:rPr lang="en-US">
                <a:ea typeface="ＭＳ Ｐゴシック" pitchFamily="-84" charset="-128"/>
              </a:rPr>
              <a:t>PRESIDENT'S EMBARGO RULING SHOULD HAVE IMMEDIATE NOTICE. GRAVE SITUATION AFFECTING INTERNATIONAL LAW. STATEMENT FORESHADOWS RUIN OF MANY NEUTRALS. YELLOW JOURNALS UNIFYING NATIONAL EXCITEMENT IMMENSELY. </a:t>
            </a:r>
          </a:p>
        </p:txBody>
      </p:sp>
    </p:spTree>
    <p:extLst>
      <p:ext uri="{BB962C8B-B14F-4D97-AF65-F5344CB8AC3E}">
        <p14:creationId xmlns:p14="http://schemas.microsoft.com/office/powerpoint/2010/main" val="1619838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ea typeface="ＭＳ Ｐゴシック" pitchFamily="-84" charset="-128"/>
              </a:rPr>
              <a:t>Letter Steganography Example</a:t>
            </a:r>
          </a:p>
        </p:txBody>
      </p:sp>
      <p:sp>
        <p:nvSpPr>
          <p:cNvPr id="775171" name="Rectangle 3"/>
          <p:cNvSpPr>
            <a:spLocks noGrp="1" noChangeArrowheads="1"/>
          </p:cNvSpPr>
          <p:nvPr>
            <p:ph type="body" idx="1"/>
          </p:nvPr>
        </p:nvSpPr>
        <p:spPr/>
        <p:txBody>
          <a:bodyPr/>
          <a:lstStyle/>
          <a:p>
            <a:pPr>
              <a:defRPr/>
            </a:pPr>
            <a:r>
              <a:rPr lang="en-US" b="1" dirty="0"/>
              <a:t>P</a:t>
            </a:r>
            <a:r>
              <a:rPr lang="en-US" dirty="0"/>
              <a:t>RESIDENT'S </a:t>
            </a:r>
            <a:r>
              <a:rPr lang="en-US" b="1" dirty="0"/>
              <a:t>E</a:t>
            </a:r>
            <a:r>
              <a:rPr lang="en-US" dirty="0"/>
              <a:t>MBARGO </a:t>
            </a:r>
            <a:r>
              <a:rPr lang="en-US" b="1" dirty="0"/>
              <a:t>R</a:t>
            </a:r>
            <a:r>
              <a:rPr lang="en-US" dirty="0"/>
              <a:t>ULING </a:t>
            </a:r>
            <a:r>
              <a:rPr lang="en-US" b="1" dirty="0"/>
              <a:t>S</a:t>
            </a:r>
            <a:r>
              <a:rPr lang="en-US" dirty="0"/>
              <a:t>HOULD </a:t>
            </a:r>
            <a:r>
              <a:rPr lang="en-US" b="1" dirty="0"/>
              <a:t>H</a:t>
            </a:r>
            <a:r>
              <a:rPr lang="en-US" dirty="0"/>
              <a:t>AVE </a:t>
            </a:r>
            <a:r>
              <a:rPr lang="en-US" b="1" dirty="0"/>
              <a:t>I</a:t>
            </a:r>
            <a:r>
              <a:rPr lang="en-US" dirty="0"/>
              <a:t>MMEDIATE </a:t>
            </a:r>
            <a:r>
              <a:rPr lang="en-US" b="1" dirty="0"/>
              <a:t>N</a:t>
            </a:r>
            <a:r>
              <a:rPr lang="en-US" dirty="0"/>
              <a:t>OTICE. </a:t>
            </a:r>
            <a:r>
              <a:rPr lang="en-US" b="1" dirty="0"/>
              <a:t>G</a:t>
            </a:r>
            <a:r>
              <a:rPr lang="en-US" dirty="0"/>
              <a:t>RAVE </a:t>
            </a:r>
            <a:r>
              <a:rPr lang="en-US" b="1" dirty="0"/>
              <a:t>S</a:t>
            </a:r>
            <a:r>
              <a:rPr lang="en-US" dirty="0"/>
              <a:t>ITUATION </a:t>
            </a:r>
            <a:r>
              <a:rPr lang="en-US" b="1" dirty="0"/>
              <a:t>A</a:t>
            </a:r>
            <a:r>
              <a:rPr lang="en-US" dirty="0"/>
              <a:t>FFECTING </a:t>
            </a:r>
            <a:r>
              <a:rPr lang="en-US" b="1" dirty="0"/>
              <a:t>I</a:t>
            </a:r>
            <a:r>
              <a:rPr lang="en-US" dirty="0"/>
              <a:t>NTERNATIONAL </a:t>
            </a:r>
            <a:r>
              <a:rPr lang="en-US" b="1" dirty="0"/>
              <a:t>L</a:t>
            </a:r>
            <a:r>
              <a:rPr lang="en-US" dirty="0"/>
              <a:t>AW. </a:t>
            </a:r>
            <a:r>
              <a:rPr lang="en-US" b="1" dirty="0"/>
              <a:t>S</a:t>
            </a:r>
            <a:r>
              <a:rPr lang="en-US" dirty="0"/>
              <a:t>TATEMENT </a:t>
            </a:r>
            <a:r>
              <a:rPr lang="en-US" b="1" dirty="0"/>
              <a:t>F</a:t>
            </a:r>
            <a:r>
              <a:rPr lang="en-US" dirty="0"/>
              <a:t>ORESHADOWS </a:t>
            </a:r>
            <a:r>
              <a:rPr lang="en-US" b="1" dirty="0"/>
              <a:t>R</a:t>
            </a:r>
            <a:r>
              <a:rPr lang="en-US" dirty="0"/>
              <a:t>UIN </a:t>
            </a:r>
            <a:r>
              <a:rPr lang="en-US" b="1" dirty="0"/>
              <a:t>O</a:t>
            </a:r>
            <a:r>
              <a:rPr lang="en-US" dirty="0"/>
              <a:t>F </a:t>
            </a:r>
            <a:r>
              <a:rPr lang="en-US" b="1" dirty="0"/>
              <a:t>M</a:t>
            </a:r>
            <a:r>
              <a:rPr lang="en-US" dirty="0"/>
              <a:t>ANY </a:t>
            </a:r>
            <a:r>
              <a:rPr lang="en-US" b="1" dirty="0"/>
              <a:t>N</a:t>
            </a:r>
            <a:r>
              <a:rPr lang="en-US" dirty="0"/>
              <a:t>EUTRALS. </a:t>
            </a:r>
            <a:r>
              <a:rPr lang="en-US" b="1" dirty="0"/>
              <a:t>Y</a:t>
            </a:r>
            <a:r>
              <a:rPr lang="en-US" dirty="0"/>
              <a:t>ELLOW </a:t>
            </a:r>
            <a:r>
              <a:rPr lang="en-US" b="1" dirty="0"/>
              <a:t>J</a:t>
            </a:r>
            <a:r>
              <a:rPr lang="en-US" dirty="0"/>
              <a:t>OURNALS </a:t>
            </a:r>
            <a:r>
              <a:rPr lang="en-US" b="1" dirty="0"/>
              <a:t>U</a:t>
            </a:r>
            <a:r>
              <a:rPr lang="en-US" dirty="0"/>
              <a:t>NIFYING </a:t>
            </a:r>
            <a:r>
              <a:rPr lang="en-US" b="1" dirty="0"/>
              <a:t>N</a:t>
            </a:r>
            <a:r>
              <a:rPr lang="en-US" dirty="0"/>
              <a:t>ATIONAL </a:t>
            </a:r>
            <a:r>
              <a:rPr lang="en-US" b="1" dirty="0"/>
              <a:t>E</a:t>
            </a:r>
            <a:r>
              <a:rPr lang="en-US" dirty="0"/>
              <a:t>XCITEMENT </a:t>
            </a:r>
            <a:r>
              <a:rPr lang="en-US" b="1" dirty="0"/>
              <a:t>I</a:t>
            </a:r>
            <a:r>
              <a:rPr lang="en-US" dirty="0"/>
              <a:t>MMENSELY.</a:t>
            </a:r>
          </a:p>
          <a:p>
            <a:pPr>
              <a:defRPr/>
            </a:pPr>
            <a:endParaRPr lang="en-US" dirty="0"/>
          </a:p>
          <a:p>
            <a:pPr marL="0" indent="0" algn="ctr">
              <a:buFont typeface="Arial" pitchFamily="34" charset="0"/>
              <a:buNone/>
              <a:defRPr/>
            </a:pPr>
            <a:r>
              <a:rPr lang="en-US" b="1" dirty="0"/>
              <a:t>PERSHING SAILS FROM NY JUNE I </a:t>
            </a:r>
          </a:p>
        </p:txBody>
      </p:sp>
    </p:spTree>
    <p:extLst>
      <p:ext uri="{BB962C8B-B14F-4D97-AF65-F5344CB8AC3E}">
        <p14:creationId xmlns:p14="http://schemas.microsoft.com/office/powerpoint/2010/main" val="2350743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75171">
                                            <p:txEl>
                                              <p:pRg st="2" end="2"/>
                                            </p:txEl>
                                          </p:spTgt>
                                        </p:tgtEl>
                                        <p:attrNameLst>
                                          <p:attrName>style.visibility</p:attrName>
                                        </p:attrNameLst>
                                      </p:cBhvr>
                                      <p:to>
                                        <p:strVal val="visible"/>
                                      </p:to>
                                    </p:set>
                                    <p:animEffect transition="in" filter="box(in)">
                                      <p:cBhvr>
                                        <p:cTn id="7" dur="500"/>
                                        <p:tgtEl>
                                          <p:spTgt spid="775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p:txBody>
          <a:bodyPr/>
          <a:lstStyle/>
          <a:p>
            <a:pPr>
              <a:defRPr/>
            </a:pPr>
            <a:r>
              <a:rPr lang="en-US">
                <a:ea typeface="+mj-ea"/>
              </a:rPr>
              <a:t>Steganography Example</a:t>
            </a:r>
          </a:p>
        </p:txBody>
      </p:sp>
      <p:sp>
        <p:nvSpPr>
          <p:cNvPr id="40963" name="Rectangle 3"/>
          <p:cNvSpPr>
            <a:spLocks noGrp="1" noChangeArrowheads="1"/>
          </p:cNvSpPr>
          <p:nvPr>
            <p:ph type="body" idx="1"/>
          </p:nvPr>
        </p:nvSpPr>
        <p:spPr>
          <a:xfrm>
            <a:off x="931863" y="1460500"/>
            <a:ext cx="7216775" cy="4856163"/>
          </a:xfrm>
        </p:spPr>
        <p:txBody>
          <a:bodyPr/>
          <a:lstStyle/>
          <a:p>
            <a:pPr>
              <a:lnSpc>
                <a:spcPct val="80000"/>
              </a:lnSpc>
              <a:buFont typeface="Wingdings" pitchFamily="2" charset="2"/>
              <a:buNone/>
            </a:pPr>
            <a:r>
              <a:rPr lang="en-US" sz="2400">
                <a:ea typeface="ＭＳ Ｐゴシック" pitchFamily="-84" charset="-128"/>
              </a:rPr>
              <a:t>Dear George,</a:t>
            </a:r>
          </a:p>
          <a:p>
            <a:pPr>
              <a:lnSpc>
                <a:spcPct val="80000"/>
              </a:lnSpc>
              <a:buFont typeface="Wingdings" pitchFamily="2" charset="2"/>
              <a:buNone/>
            </a:pPr>
            <a:r>
              <a:rPr lang="en-US" sz="2400">
                <a:ea typeface="ＭＳ Ｐゴシック" pitchFamily="-84" charset="-128"/>
              </a:rPr>
              <a:t>Greetings to all at Oxford. Many thanks for your</a:t>
            </a:r>
          </a:p>
          <a:p>
            <a:pPr>
              <a:lnSpc>
                <a:spcPct val="80000"/>
              </a:lnSpc>
              <a:buFont typeface="Wingdings" pitchFamily="2" charset="2"/>
              <a:buNone/>
            </a:pPr>
            <a:r>
              <a:rPr lang="en-US" sz="2400">
                <a:ea typeface="ＭＳ Ｐゴシック" pitchFamily="-84" charset="-128"/>
              </a:rPr>
              <a:t>letter and for the summer examination package.</a:t>
            </a:r>
          </a:p>
          <a:p>
            <a:pPr>
              <a:lnSpc>
                <a:spcPct val="80000"/>
              </a:lnSpc>
              <a:buFont typeface="Wingdings" pitchFamily="2" charset="2"/>
              <a:buNone/>
            </a:pPr>
            <a:r>
              <a:rPr lang="en-US" sz="2400">
                <a:ea typeface="ＭＳ Ｐゴシック" pitchFamily="-84" charset="-128"/>
              </a:rPr>
              <a:t>All entry forms and fees forms should be ready</a:t>
            </a:r>
          </a:p>
          <a:p>
            <a:pPr>
              <a:lnSpc>
                <a:spcPct val="80000"/>
              </a:lnSpc>
              <a:buFont typeface="Wingdings" pitchFamily="2" charset="2"/>
              <a:buNone/>
            </a:pPr>
            <a:r>
              <a:rPr lang="en-US" sz="2400">
                <a:ea typeface="ＭＳ Ｐゴシック" pitchFamily="-84" charset="-128"/>
              </a:rPr>
              <a:t>for final dispatch to the syndicate by Friday</a:t>
            </a:r>
          </a:p>
          <a:p>
            <a:pPr>
              <a:lnSpc>
                <a:spcPct val="80000"/>
              </a:lnSpc>
              <a:buFont typeface="Wingdings" pitchFamily="2" charset="2"/>
              <a:buNone/>
            </a:pPr>
            <a:r>
              <a:rPr lang="en-US" sz="2400">
                <a:ea typeface="ＭＳ Ｐゴシック" pitchFamily="-84" charset="-128"/>
              </a:rPr>
              <a:t>20</a:t>
            </a:r>
            <a:r>
              <a:rPr lang="en-US" sz="2400" baseline="30000">
                <a:ea typeface="ＭＳ Ｐゴシック" pitchFamily="-84" charset="-128"/>
              </a:rPr>
              <a:t>th</a:t>
            </a:r>
            <a:r>
              <a:rPr lang="en-US" sz="2400">
                <a:ea typeface="ＭＳ Ｐゴシック" pitchFamily="-84" charset="-128"/>
              </a:rPr>
              <a:t> or at the latest I am told by the 21</a:t>
            </a:r>
            <a:r>
              <a:rPr lang="en-US" sz="2400" baseline="30000">
                <a:ea typeface="ＭＳ Ｐゴシック" pitchFamily="-84" charset="-128"/>
              </a:rPr>
              <a:t>st</a:t>
            </a:r>
            <a:r>
              <a:rPr lang="en-US" sz="2400">
                <a:ea typeface="ＭＳ Ｐゴシック" pitchFamily="-84" charset="-128"/>
              </a:rPr>
              <a:t>.</a:t>
            </a:r>
          </a:p>
          <a:p>
            <a:pPr>
              <a:lnSpc>
                <a:spcPct val="80000"/>
              </a:lnSpc>
              <a:buFont typeface="Wingdings" pitchFamily="2" charset="2"/>
              <a:buNone/>
            </a:pPr>
            <a:r>
              <a:rPr lang="en-US" sz="2400">
                <a:ea typeface="ＭＳ Ｐゴシック" pitchFamily="-84" charset="-128"/>
              </a:rPr>
              <a:t>Admin has improved here though there is room</a:t>
            </a:r>
          </a:p>
          <a:p>
            <a:pPr>
              <a:lnSpc>
                <a:spcPct val="80000"/>
              </a:lnSpc>
              <a:buFont typeface="Wingdings" pitchFamily="2" charset="2"/>
              <a:buNone/>
            </a:pPr>
            <a:r>
              <a:rPr lang="en-US" sz="2400">
                <a:ea typeface="ＭＳ Ｐゴシック" pitchFamily="-84" charset="-128"/>
              </a:rPr>
              <a:t>for improvement still; just give us all two or three</a:t>
            </a:r>
          </a:p>
          <a:p>
            <a:pPr>
              <a:lnSpc>
                <a:spcPct val="80000"/>
              </a:lnSpc>
              <a:buFont typeface="Wingdings" pitchFamily="2" charset="2"/>
              <a:buNone/>
            </a:pPr>
            <a:r>
              <a:rPr lang="en-US" sz="2400">
                <a:ea typeface="ＭＳ Ｐゴシック" pitchFamily="-84" charset="-128"/>
              </a:rPr>
              <a:t>more years and we will really show you! Please</a:t>
            </a:r>
          </a:p>
          <a:p>
            <a:pPr>
              <a:lnSpc>
                <a:spcPct val="80000"/>
              </a:lnSpc>
              <a:buFont typeface="Wingdings" pitchFamily="2" charset="2"/>
              <a:buNone/>
            </a:pPr>
            <a:r>
              <a:rPr lang="en-US" sz="2400">
                <a:ea typeface="ＭＳ Ｐゴシック" pitchFamily="-84" charset="-128"/>
              </a:rPr>
              <a:t>don</a:t>
            </a:r>
            <a:r>
              <a:rPr lang="ja-JP" altLang="en-US" sz="2400">
                <a:ea typeface="ＭＳ Ｐゴシック" pitchFamily="-84" charset="-128"/>
              </a:rPr>
              <a:t>’</a:t>
            </a:r>
            <a:r>
              <a:rPr lang="en-US" altLang="ja-JP" sz="2400">
                <a:ea typeface="ＭＳ Ｐゴシック" pitchFamily="-84" charset="-128"/>
              </a:rPr>
              <a:t>t let these wretched 16+ proposals destroy</a:t>
            </a:r>
          </a:p>
          <a:p>
            <a:pPr>
              <a:lnSpc>
                <a:spcPct val="80000"/>
              </a:lnSpc>
              <a:buFont typeface="Wingdings" pitchFamily="2" charset="2"/>
              <a:buNone/>
            </a:pPr>
            <a:r>
              <a:rPr lang="en-US" sz="2400">
                <a:ea typeface="ＭＳ Ｐゴシック" pitchFamily="-84" charset="-128"/>
              </a:rPr>
              <a:t>your basic O and A pattern. Certainly this</a:t>
            </a:r>
          </a:p>
          <a:p>
            <a:pPr>
              <a:lnSpc>
                <a:spcPct val="80000"/>
              </a:lnSpc>
              <a:buFont typeface="Wingdings" pitchFamily="2" charset="2"/>
              <a:buNone/>
            </a:pPr>
            <a:r>
              <a:rPr lang="en-US" sz="2400">
                <a:ea typeface="ＭＳ Ｐゴシック" pitchFamily="-84" charset="-128"/>
              </a:rPr>
              <a:t>sort of change, if implemented immediately, </a:t>
            </a:r>
          </a:p>
          <a:p>
            <a:pPr>
              <a:lnSpc>
                <a:spcPct val="80000"/>
              </a:lnSpc>
              <a:buFont typeface="Wingdings" pitchFamily="2" charset="2"/>
              <a:buNone/>
            </a:pPr>
            <a:r>
              <a:rPr lang="en-US" sz="2400">
                <a:ea typeface="ＭＳ Ｐゴシック" pitchFamily="-84" charset="-128"/>
              </a:rPr>
              <a:t>would bring chaos.</a:t>
            </a:r>
          </a:p>
          <a:p>
            <a:pPr>
              <a:lnSpc>
                <a:spcPct val="80000"/>
              </a:lnSpc>
              <a:buFont typeface="Wingdings" pitchFamily="2" charset="2"/>
              <a:buNone/>
            </a:pPr>
            <a:r>
              <a:rPr lang="en-US" sz="2400">
                <a:ea typeface="ＭＳ Ｐゴシック" pitchFamily="-84" charset="-128"/>
              </a:rPr>
              <a:t>				Sincerely yours,</a:t>
            </a:r>
          </a:p>
        </p:txBody>
      </p:sp>
    </p:spTree>
    <p:extLst>
      <p:ext uri="{BB962C8B-B14F-4D97-AF65-F5344CB8AC3E}">
        <p14:creationId xmlns:p14="http://schemas.microsoft.com/office/powerpoint/2010/main" val="45363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p:txBody>
          <a:bodyPr/>
          <a:lstStyle/>
          <a:p>
            <a:pPr>
              <a:defRPr/>
            </a:pPr>
            <a:r>
              <a:rPr lang="en-GB" dirty="0">
                <a:ea typeface="+mj-ea"/>
              </a:rPr>
              <a:t>Digital Forensic Science (DFS)</a:t>
            </a:r>
            <a:endParaRPr lang="en-US" dirty="0">
              <a:ea typeface="+mj-ea"/>
            </a:endParaRPr>
          </a:p>
        </p:txBody>
      </p:sp>
      <p:sp>
        <p:nvSpPr>
          <p:cNvPr id="11267" name="Rectangle 3"/>
          <p:cNvSpPr>
            <a:spLocks noGrp="1" noChangeArrowheads="1"/>
          </p:cNvSpPr>
          <p:nvPr>
            <p:ph type="body" idx="1"/>
          </p:nvPr>
        </p:nvSpPr>
        <p:spPr>
          <a:xfrm>
            <a:off x="609600" y="1752600"/>
            <a:ext cx="8001000" cy="4343400"/>
          </a:xfrm>
        </p:spPr>
        <p:txBody>
          <a:bodyPr/>
          <a:lstStyle/>
          <a:p>
            <a:pPr>
              <a:lnSpc>
                <a:spcPct val="90000"/>
              </a:lnSpc>
              <a:spcBef>
                <a:spcPts val="500"/>
              </a:spcBef>
            </a:pPr>
            <a:r>
              <a:rPr lang="en-GB" altLang="en-US" dirty="0">
                <a:ea typeface="ＭＳ Ｐゴシック" pitchFamily="-84" charset="-128"/>
              </a:rPr>
              <a:t>“</a:t>
            </a:r>
            <a:r>
              <a:rPr lang="en-GB" dirty="0">
                <a:ea typeface="ＭＳ Ｐゴシック" pitchFamily="-84" charset="-128"/>
              </a:rPr>
              <a:t>The use of scientifically derived and proven methods toward the preservation, collection, validation, identification, analysis, interpretation, documentation and presentation of digital evidence derived from digital sources for the purpose of facilitating or furthering the reconstruction of events found to be criminal, or helping to anticipate unauthorized actions shown to be disruptive to planned operations.</a:t>
            </a:r>
            <a:r>
              <a:rPr lang="en-GB" altLang="en-US" dirty="0">
                <a:ea typeface="ＭＳ Ｐゴシック" pitchFamily="-84" charset="-128"/>
              </a:rPr>
              <a:t>”</a:t>
            </a:r>
            <a:endParaRPr lang="en-GB" dirty="0">
              <a:ea typeface="ＭＳ Ｐゴシック" pitchFamily="-84" charset="-128"/>
            </a:endParaRPr>
          </a:p>
          <a:p>
            <a:pPr lvl="1">
              <a:lnSpc>
                <a:spcPct val="80000"/>
              </a:lnSpc>
              <a:spcBef>
                <a:spcPts val="500"/>
              </a:spcBef>
              <a:buFont typeface="Wingdings" pitchFamily="2" charset="2"/>
              <a:buNone/>
            </a:pPr>
            <a:endParaRPr lang="en-GB" sz="2800" dirty="0">
              <a:ea typeface="ＭＳ Ｐゴシック" pitchFamily="-84" charset="-128"/>
            </a:endParaRPr>
          </a:p>
          <a:p>
            <a:pPr lvl="1">
              <a:lnSpc>
                <a:spcPct val="80000"/>
              </a:lnSpc>
              <a:spcBef>
                <a:spcPts val="500"/>
              </a:spcBef>
              <a:buFont typeface="Wingdings" pitchFamily="2" charset="2"/>
              <a:buNone/>
            </a:pPr>
            <a:r>
              <a:rPr lang="en-GB" sz="1600" dirty="0">
                <a:ea typeface="ＭＳ Ｐゴシック" pitchFamily="-84" charset="-128"/>
              </a:rPr>
              <a:t>Source: (2001). Digital Forensic Research Workshop (DFRWS)</a:t>
            </a:r>
            <a:r>
              <a:rPr lang="en-GB" dirty="0">
                <a:ea typeface="ＭＳ Ｐゴシック" pitchFamily="-84" charset="-128"/>
              </a:rPr>
              <a:t> </a:t>
            </a:r>
            <a:endParaRPr lang="en-US" dirty="0">
              <a:ea typeface="ＭＳ Ｐゴシック" pitchFamily="-84" charset="-128"/>
            </a:endParaRPr>
          </a:p>
        </p:txBody>
      </p:sp>
    </p:spTree>
    <p:extLst>
      <p:ext uri="{BB962C8B-B14F-4D97-AF65-F5344CB8AC3E}">
        <p14:creationId xmlns:p14="http://schemas.microsoft.com/office/powerpoint/2010/main" val="3579224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p:txBody>
          <a:bodyPr/>
          <a:lstStyle/>
          <a:p>
            <a:pPr>
              <a:defRPr/>
            </a:pPr>
            <a:r>
              <a:rPr lang="en-US">
                <a:ea typeface="+mj-ea"/>
              </a:rPr>
              <a:t>Word Steganography Example</a:t>
            </a:r>
          </a:p>
        </p:txBody>
      </p:sp>
      <p:sp>
        <p:nvSpPr>
          <p:cNvPr id="41987" name="Rectangle 3"/>
          <p:cNvSpPr>
            <a:spLocks noGrp="1" noChangeArrowheads="1"/>
          </p:cNvSpPr>
          <p:nvPr>
            <p:ph type="body" idx="1"/>
          </p:nvPr>
        </p:nvSpPr>
        <p:spPr>
          <a:xfrm>
            <a:off x="931863" y="1460500"/>
            <a:ext cx="7216775" cy="4856163"/>
          </a:xfrm>
        </p:spPr>
        <p:txBody>
          <a:bodyPr/>
          <a:lstStyle/>
          <a:p>
            <a:pPr>
              <a:lnSpc>
                <a:spcPct val="80000"/>
              </a:lnSpc>
              <a:buFont typeface="Wingdings" pitchFamily="2" charset="2"/>
              <a:buNone/>
            </a:pPr>
            <a:r>
              <a:rPr lang="en-US" sz="2400">
                <a:ea typeface="ＭＳ Ｐゴシック" pitchFamily="-84" charset="-128"/>
              </a:rPr>
              <a:t>Dear George,</a:t>
            </a:r>
          </a:p>
          <a:p>
            <a:pPr>
              <a:lnSpc>
                <a:spcPct val="80000"/>
              </a:lnSpc>
              <a:buFont typeface="Wingdings" pitchFamily="2" charset="2"/>
              <a:buNone/>
            </a:pPr>
            <a:r>
              <a:rPr lang="en-US" sz="2400">
                <a:ea typeface="ＭＳ Ｐゴシック" pitchFamily="-84" charset="-128"/>
              </a:rPr>
              <a:t>Greetings to all at Oxford. Many thanks for </a:t>
            </a:r>
            <a:r>
              <a:rPr lang="en-US" sz="2400" b="1" u="sng">
                <a:ea typeface="ＭＳ Ｐゴシック" pitchFamily="-84" charset="-128"/>
              </a:rPr>
              <a:t>your</a:t>
            </a:r>
          </a:p>
          <a:p>
            <a:pPr>
              <a:lnSpc>
                <a:spcPct val="80000"/>
              </a:lnSpc>
              <a:buFont typeface="Wingdings" pitchFamily="2" charset="2"/>
              <a:buNone/>
            </a:pPr>
            <a:r>
              <a:rPr lang="en-US" sz="2400">
                <a:ea typeface="ＭＳ Ｐゴシック" pitchFamily="-84" charset="-128"/>
              </a:rPr>
              <a:t>letter and for the summer examination </a:t>
            </a:r>
            <a:r>
              <a:rPr lang="en-US" sz="2400" b="1" u="sng">
                <a:ea typeface="ＭＳ Ｐゴシック" pitchFamily="-84" charset="-128"/>
              </a:rPr>
              <a:t>package</a:t>
            </a:r>
            <a:r>
              <a:rPr lang="en-US" sz="2400">
                <a:ea typeface="ＭＳ Ｐゴシック" pitchFamily="-84" charset="-128"/>
              </a:rPr>
              <a:t>.</a:t>
            </a:r>
          </a:p>
          <a:p>
            <a:pPr>
              <a:lnSpc>
                <a:spcPct val="80000"/>
              </a:lnSpc>
              <a:buFont typeface="Wingdings" pitchFamily="2" charset="2"/>
              <a:buNone/>
            </a:pPr>
            <a:r>
              <a:rPr lang="en-US" sz="2400">
                <a:ea typeface="ＭＳ Ｐゴシック" pitchFamily="-84" charset="-128"/>
              </a:rPr>
              <a:t>All entry forms and fees forms should be </a:t>
            </a:r>
            <a:r>
              <a:rPr lang="en-US" sz="2400" b="1" u="sng">
                <a:ea typeface="ＭＳ Ｐゴシック" pitchFamily="-84" charset="-128"/>
              </a:rPr>
              <a:t>ready</a:t>
            </a:r>
          </a:p>
          <a:p>
            <a:pPr>
              <a:lnSpc>
                <a:spcPct val="80000"/>
              </a:lnSpc>
              <a:buFont typeface="Wingdings" pitchFamily="2" charset="2"/>
              <a:buNone/>
            </a:pPr>
            <a:r>
              <a:rPr lang="en-US" sz="2400">
                <a:ea typeface="ＭＳ Ｐゴシック" pitchFamily="-84" charset="-128"/>
              </a:rPr>
              <a:t>for final dispatch to the syndicate by </a:t>
            </a:r>
            <a:r>
              <a:rPr lang="en-US" sz="2400" b="1" u="sng">
                <a:ea typeface="ＭＳ Ｐゴシック" pitchFamily="-84" charset="-128"/>
              </a:rPr>
              <a:t>Friday</a:t>
            </a:r>
          </a:p>
          <a:p>
            <a:pPr>
              <a:lnSpc>
                <a:spcPct val="80000"/>
              </a:lnSpc>
              <a:buFont typeface="Wingdings" pitchFamily="2" charset="2"/>
              <a:buNone/>
            </a:pPr>
            <a:r>
              <a:rPr lang="en-US" sz="2400">
                <a:ea typeface="ＭＳ Ｐゴシック" pitchFamily="-84" charset="-128"/>
              </a:rPr>
              <a:t>20</a:t>
            </a:r>
            <a:r>
              <a:rPr lang="en-US" sz="2400" baseline="30000">
                <a:ea typeface="ＭＳ Ｐゴシック" pitchFamily="-84" charset="-128"/>
              </a:rPr>
              <a:t>th</a:t>
            </a:r>
            <a:r>
              <a:rPr lang="en-US" sz="2400">
                <a:ea typeface="ＭＳ Ｐゴシック" pitchFamily="-84" charset="-128"/>
              </a:rPr>
              <a:t> or at the latest I am told by the </a:t>
            </a:r>
            <a:r>
              <a:rPr lang="en-US" sz="2400" b="1" u="sng">
                <a:ea typeface="ＭＳ Ｐゴシック" pitchFamily="-84" charset="-128"/>
              </a:rPr>
              <a:t>21</a:t>
            </a:r>
            <a:r>
              <a:rPr lang="en-US" sz="2400" b="1" u="sng" baseline="30000">
                <a:ea typeface="ＭＳ Ｐゴシック" pitchFamily="-84" charset="-128"/>
              </a:rPr>
              <a:t>st</a:t>
            </a:r>
            <a:r>
              <a:rPr lang="en-US" sz="2400">
                <a:ea typeface="ＭＳ Ｐゴシック" pitchFamily="-84" charset="-128"/>
              </a:rPr>
              <a:t>.</a:t>
            </a:r>
          </a:p>
          <a:p>
            <a:pPr>
              <a:lnSpc>
                <a:spcPct val="80000"/>
              </a:lnSpc>
              <a:buFont typeface="Wingdings" pitchFamily="2" charset="2"/>
              <a:buNone/>
            </a:pPr>
            <a:r>
              <a:rPr lang="en-US" sz="2400">
                <a:ea typeface="ＭＳ Ｐゴシック" pitchFamily="-84" charset="-128"/>
              </a:rPr>
              <a:t>Admin has improved here though there is </a:t>
            </a:r>
            <a:r>
              <a:rPr lang="en-US" sz="2400" b="1" u="sng">
                <a:ea typeface="ＭＳ Ｐゴシック" pitchFamily="-84" charset="-128"/>
              </a:rPr>
              <a:t>room</a:t>
            </a:r>
          </a:p>
          <a:p>
            <a:pPr>
              <a:lnSpc>
                <a:spcPct val="80000"/>
              </a:lnSpc>
              <a:buFont typeface="Wingdings" pitchFamily="2" charset="2"/>
              <a:buNone/>
            </a:pPr>
            <a:r>
              <a:rPr lang="en-US" sz="2400">
                <a:ea typeface="ＭＳ Ｐゴシック" pitchFamily="-84" charset="-128"/>
              </a:rPr>
              <a:t>for improvement still; just give us all two or </a:t>
            </a:r>
            <a:r>
              <a:rPr lang="en-US" sz="2400" b="1" u="sng">
                <a:ea typeface="ＭＳ Ｐゴシック" pitchFamily="-84" charset="-128"/>
              </a:rPr>
              <a:t>three</a:t>
            </a:r>
          </a:p>
          <a:p>
            <a:pPr>
              <a:lnSpc>
                <a:spcPct val="80000"/>
              </a:lnSpc>
              <a:buFont typeface="Wingdings" pitchFamily="2" charset="2"/>
              <a:buNone/>
            </a:pPr>
            <a:r>
              <a:rPr lang="en-US" sz="2400">
                <a:ea typeface="ＭＳ Ｐゴシック" pitchFamily="-84" charset="-128"/>
              </a:rPr>
              <a:t>more years and we will really show you! </a:t>
            </a:r>
            <a:r>
              <a:rPr lang="en-US" sz="2400" b="1" u="sng">
                <a:ea typeface="ＭＳ Ｐゴシック" pitchFamily="-84" charset="-128"/>
              </a:rPr>
              <a:t>Please</a:t>
            </a:r>
          </a:p>
          <a:p>
            <a:pPr>
              <a:lnSpc>
                <a:spcPct val="80000"/>
              </a:lnSpc>
              <a:buFont typeface="Wingdings" pitchFamily="2" charset="2"/>
              <a:buNone/>
            </a:pPr>
            <a:r>
              <a:rPr lang="en-US" sz="2400">
                <a:ea typeface="ＭＳ Ｐゴシック" pitchFamily="-84" charset="-128"/>
              </a:rPr>
              <a:t>don</a:t>
            </a:r>
            <a:r>
              <a:rPr lang="ja-JP" altLang="en-US" sz="2400">
                <a:ea typeface="ＭＳ Ｐゴシック" pitchFamily="-84" charset="-128"/>
              </a:rPr>
              <a:t>’</a:t>
            </a:r>
            <a:r>
              <a:rPr lang="en-US" altLang="ja-JP" sz="2400">
                <a:ea typeface="ＭＳ Ｐゴシック" pitchFamily="-84" charset="-128"/>
              </a:rPr>
              <a:t>t let these wretched 16+ proposals </a:t>
            </a:r>
            <a:r>
              <a:rPr lang="en-US" altLang="ja-JP" sz="2400" b="1" u="sng">
                <a:ea typeface="ＭＳ Ｐゴシック" pitchFamily="-84" charset="-128"/>
              </a:rPr>
              <a:t>destroy</a:t>
            </a:r>
          </a:p>
          <a:p>
            <a:pPr>
              <a:lnSpc>
                <a:spcPct val="80000"/>
              </a:lnSpc>
              <a:buFont typeface="Wingdings" pitchFamily="2" charset="2"/>
              <a:buNone/>
            </a:pPr>
            <a:r>
              <a:rPr lang="en-US" sz="2400">
                <a:ea typeface="ＭＳ Ｐゴシック" pitchFamily="-84" charset="-128"/>
              </a:rPr>
              <a:t>your basic O and A pattern. Certainly </a:t>
            </a:r>
            <a:r>
              <a:rPr lang="en-US" sz="2400" b="1" u="sng">
                <a:ea typeface="ＭＳ Ｐゴシック" pitchFamily="-84" charset="-128"/>
              </a:rPr>
              <a:t>this</a:t>
            </a:r>
          </a:p>
          <a:p>
            <a:pPr>
              <a:lnSpc>
                <a:spcPct val="80000"/>
              </a:lnSpc>
              <a:buFont typeface="Wingdings" pitchFamily="2" charset="2"/>
              <a:buNone/>
            </a:pPr>
            <a:r>
              <a:rPr lang="en-US" sz="2400">
                <a:ea typeface="ＭＳ Ｐゴシック" pitchFamily="-84" charset="-128"/>
              </a:rPr>
              <a:t>sort of change, if implemented </a:t>
            </a:r>
            <a:r>
              <a:rPr lang="en-US" sz="2400" b="1" u="sng">
                <a:ea typeface="ＭＳ Ｐゴシック" pitchFamily="-84" charset="-128"/>
              </a:rPr>
              <a:t>immediately</a:t>
            </a:r>
            <a:r>
              <a:rPr lang="en-US" sz="2400">
                <a:ea typeface="ＭＳ Ｐゴシック" pitchFamily="-84" charset="-128"/>
              </a:rPr>
              <a:t>, </a:t>
            </a:r>
          </a:p>
          <a:p>
            <a:pPr>
              <a:lnSpc>
                <a:spcPct val="80000"/>
              </a:lnSpc>
              <a:buFont typeface="Wingdings" pitchFamily="2" charset="2"/>
              <a:buNone/>
            </a:pPr>
            <a:r>
              <a:rPr lang="en-US" sz="2400">
                <a:ea typeface="ＭＳ Ｐゴシック" pitchFamily="-84" charset="-128"/>
              </a:rPr>
              <a:t>would bring chaos.</a:t>
            </a:r>
          </a:p>
          <a:p>
            <a:pPr>
              <a:lnSpc>
                <a:spcPct val="80000"/>
              </a:lnSpc>
              <a:buFont typeface="Wingdings" pitchFamily="2" charset="2"/>
              <a:buNone/>
            </a:pPr>
            <a:r>
              <a:rPr lang="en-US" sz="2400">
                <a:ea typeface="ＭＳ Ｐゴシック" pitchFamily="-84" charset="-128"/>
              </a:rPr>
              <a:t>				Sincerely yours,</a:t>
            </a:r>
          </a:p>
        </p:txBody>
      </p:sp>
    </p:spTree>
    <p:extLst>
      <p:ext uri="{BB962C8B-B14F-4D97-AF65-F5344CB8AC3E}">
        <p14:creationId xmlns:p14="http://schemas.microsoft.com/office/powerpoint/2010/main" val="384501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ea typeface="ＭＳ Ｐゴシック" pitchFamily="-84" charset="-128"/>
              </a:rPr>
              <a:t>Other Steganography Approaches</a:t>
            </a:r>
          </a:p>
        </p:txBody>
      </p:sp>
      <p:sp>
        <p:nvSpPr>
          <p:cNvPr id="43011" name="Rectangle 3"/>
          <p:cNvSpPr>
            <a:spLocks noGrp="1" noChangeArrowheads="1"/>
          </p:cNvSpPr>
          <p:nvPr>
            <p:ph type="body" idx="1"/>
          </p:nvPr>
        </p:nvSpPr>
        <p:spPr/>
        <p:txBody>
          <a:bodyPr/>
          <a:lstStyle/>
          <a:p>
            <a:pPr>
              <a:spcBef>
                <a:spcPts val="600"/>
              </a:spcBef>
              <a:spcAft>
                <a:spcPts val="600"/>
              </a:spcAft>
            </a:pPr>
            <a:r>
              <a:rPr lang="en-US" sz="3200" dirty="0" err="1">
                <a:ea typeface="ＭＳ Ｐゴシック" pitchFamily="-84" charset="-128"/>
              </a:rPr>
              <a:t>Delliberate</a:t>
            </a:r>
            <a:r>
              <a:rPr lang="en-US" sz="3200" dirty="0">
                <a:ea typeface="ＭＳ Ｐゴシック" pitchFamily="-84" charset="-128"/>
              </a:rPr>
              <a:t> misspelling to mark words in the </a:t>
            </a:r>
            <a:r>
              <a:rPr lang="en-US" sz="3200" dirty="0" err="1">
                <a:ea typeface="ＭＳ Ｐゴシック" pitchFamily="-84" charset="-128"/>
              </a:rPr>
              <a:t>mesage</a:t>
            </a:r>
            <a:r>
              <a:rPr lang="en-US" sz="3200" dirty="0">
                <a:ea typeface="ＭＳ Ｐゴシック" pitchFamily="-84" charset="-128"/>
              </a:rPr>
              <a:t> </a:t>
            </a:r>
          </a:p>
          <a:p>
            <a:pPr>
              <a:spcBef>
                <a:spcPts val="600"/>
              </a:spcBef>
              <a:spcAft>
                <a:spcPts val="600"/>
              </a:spcAft>
            </a:pPr>
            <a:r>
              <a:rPr lang="en-US" sz="3200" dirty="0">
                <a:ea typeface="ＭＳ Ｐゴシック" pitchFamily="-84" charset="-128"/>
              </a:rPr>
              <a:t>Use of  small changes  in spacing to  indicate significant  letters or  words in a  hidden message</a:t>
            </a:r>
          </a:p>
          <a:p>
            <a:pPr>
              <a:spcBef>
                <a:spcPts val="600"/>
              </a:spcBef>
              <a:spcAft>
                <a:spcPts val="600"/>
              </a:spcAft>
            </a:pPr>
            <a:r>
              <a:rPr lang="en-US" sz="3200" dirty="0">
                <a:ea typeface="ＭＳ Ｐゴシック" pitchFamily="-84" charset="-128"/>
              </a:rPr>
              <a:t>Use of a slig</a:t>
            </a:r>
            <a:r>
              <a:rPr lang="en-US" dirty="0">
                <a:ea typeface="ＭＳ Ｐゴシック" pitchFamily="-84" charset="-128"/>
              </a:rPr>
              <a:t>h</a:t>
            </a:r>
            <a:r>
              <a:rPr lang="en-US" sz="3200" dirty="0">
                <a:ea typeface="ＭＳ Ｐゴシック" pitchFamily="-84" charset="-128"/>
              </a:rPr>
              <a:t>tly different font </a:t>
            </a:r>
            <a:r>
              <a:rPr lang="en-US" dirty="0">
                <a:ea typeface="ＭＳ Ｐゴシック" pitchFamily="-84" charset="-128"/>
              </a:rPr>
              <a:t>i</a:t>
            </a:r>
            <a:r>
              <a:rPr lang="en-US" sz="3200" dirty="0">
                <a:ea typeface="ＭＳ Ｐゴシック" pitchFamily="-84" charset="-128"/>
              </a:rPr>
              <a:t>n a typeset </a:t>
            </a:r>
            <a:r>
              <a:rPr lang="en-US" dirty="0">
                <a:ea typeface="ＭＳ Ｐゴシック" pitchFamily="-84" charset="-128"/>
              </a:rPr>
              <a:t>m</a:t>
            </a:r>
            <a:r>
              <a:rPr lang="en-US" sz="3200" dirty="0">
                <a:ea typeface="ＭＳ Ｐゴシック" pitchFamily="-84" charset="-128"/>
              </a:rPr>
              <a:t>essage t</a:t>
            </a:r>
            <a:r>
              <a:rPr lang="en-US" dirty="0">
                <a:ea typeface="ＭＳ Ｐゴシック" pitchFamily="-84" charset="-128"/>
              </a:rPr>
              <a:t>o</a:t>
            </a:r>
            <a:r>
              <a:rPr lang="en-US" sz="3200" dirty="0">
                <a:ea typeface="ＭＳ Ｐゴシック" pitchFamily="-84" charset="-128"/>
              </a:rPr>
              <a:t> indicate the hidden </a:t>
            </a:r>
            <a:r>
              <a:rPr lang="en-US" dirty="0">
                <a:ea typeface="ＭＳ Ｐゴシック" pitchFamily="-84" charset="-128"/>
              </a:rPr>
              <a:t>m</a:t>
            </a:r>
            <a:r>
              <a:rPr lang="en-US" sz="3200" dirty="0">
                <a:ea typeface="ＭＳ Ｐゴシック" pitchFamily="-84" charset="-128"/>
              </a:rPr>
              <a:t>essage</a:t>
            </a:r>
          </a:p>
        </p:txBody>
      </p:sp>
    </p:spTree>
    <p:extLst>
      <p:ext uri="{BB962C8B-B14F-4D97-AF65-F5344CB8AC3E}">
        <p14:creationId xmlns:p14="http://schemas.microsoft.com/office/powerpoint/2010/main" val="411446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p:txBody>
          <a:bodyPr/>
          <a:lstStyle/>
          <a:p>
            <a:pPr>
              <a:defRPr/>
            </a:pPr>
            <a:r>
              <a:rPr lang="en-US">
                <a:ea typeface="+mj-ea"/>
              </a:rPr>
              <a:t>Digital Steganography</a:t>
            </a:r>
          </a:p>
        </p:txBody>
      </p:sp>
      <p:sp>
        <p:nvSpPr>
          <p:cNvPr id="44035" name="Rectangle 3"/>
          <p:cNvSpPr>
            <a:spLocks noGrp="1" noChangeArrowheads="1"/>
          </p:cNvSpPr>
          <p:nvPr>
            <p:ph type="body" idx="1"/>
          </p:nvPr>
        </p:nvSpPr>
        <p:spPr/>
        <p:txBody>
          <a:bodyPr/>
          <a:lstStyle/>
          <a:p>
            <a:r>
              <a:rPr lang="en-US" sz="3200">
                <a:ea typeface="ＭＳ Ｐゴシック" pitchFamily="-84" charset="-128"/>
              </a:rPr>
              <a:t>Message can be hidden inside of almost any type of file (image, audio, video).</a:t>
            </a:r>
          </a:p>
          <a:p>
            <a:endParaRPr lang="en-US" sz="3200">
              <a:ea typeface="ＭＳ Ｐゴシック" pitchFamily="-84" charset="-128"/>
            </a:endParaRPr>
          </a:p>
          <a:p>
            <a:r>
              <a:rPr lang="en-US" sz="3200">
                <a:ea typeface="ＭＳ Ｐゴシック" pitchFamily="-84" charset="-128"/>
              </a:rPr>
              <a:t>Let</a:t>
            </a:r>
            <a:r>
              <a:rPr lang="ja-JP" altLang="en-US" sz="3200">
                <a:ea typeface="ＭＳ Ｐゴシック" pitchFamily="-84" charset="-128"/>
              </a:rPr>
              <a:t>’</a:t>
            </a:r>
            <a:r>
              <a:rPr lang="en-US" altLang="ja-JP" sz="3200">
                <a:ea typeface="ＭＳ Ｐゴシック" pitchFamily="-84" charset="-128"/>
              </a:rPr>
              <a:t>s see an example! </a:t>
            </a:r>
            <a:endParaRPr lang="en-US" sz="3200">
              <a:ea typeface="ＭＳ Ｐゴシック" pitchFamily="-84" charset="-128"/>
            </a:endParaRPr>
          </a:p>
        </p:txBody>
      </p:sp>
    </p:spTree>
    <p:extLst>
      <p:ext uri="{BB962C8B-B14F-4D97-AF65-F5344CB8AC3E}">
        <p14:creationId xmlns:p14="http://schemas.microsoft.com/office/powerpoint/2010/main" val="1927762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ChangeArrowheads="1"/>
          </p:cNvSpPr>
          <p:nvPr>
            <p:ph type="title"/>
          </p:nvPr>
        </p:nvSpPr>
        <p:spPr/>
        <p:txBody>
          <a:bodyPr/>
          <a:lstStyle/>
          <a:p>
            <a:pPr>
              <a:defRPr/>
            </a:pPr>
            <a:r>
              <a:rPr lang="en-US">
                <a:ea typeface="+mj-ea"/>
              </a:rPr>
              <a:t>Which has the hidden data?</a:t>
            </a:r>
          </a:p>
        </p:txBody>
      </p:sp>
      <p:pic>
        <p:nvPicPr>
          <p:cNvPr id="45059" name="Picture 3" descr="S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667000"/>
            <a:ext cx="35052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descr="SOM_hidd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7638" y="4419600"/>
            <a:ext cx="3476625"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682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type="title"/>
          </p:nvPr>
        </p:nvSpPr>
        <p:spPr/>
        <p:txBody>
          <a:bodyPr/>
          <a:lstStyle/>
          <a:p>
            <a:pPr>
              <a:defRPr/>
            </a:pPr>
            <a:r>
              <a:rPr lang="en-US">
                <a:ea typeface="+mj-ea"/>
              </a:rPr>
              <a:t>Which has the hidden data?</a:t>
            </a:r>
          </a:p>
        </p:txBody>
      </p:sp>
      <p:pic>
        <p:nvPicPr>
          <p:cNvPr id="46083" name="Picture 3" descr="secr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00200"/>
            <a:ext cx="706755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6529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ChangeArrowheads="1"/>
          </p:cNvSpPr>
          <p:nvPr>
            <p:ph type="title"/>
          </p:nvPr>
        </p:nvSpPr>
        <p:spPr/>
        <p:txBody>
          <a:bodyPr/>
          <a:lstStyle/>
          <a:p>
            <a:pPr>
              <a:defRPr/>
            </a:pPr>
            <a:r>
              <a:rPr lang="en-US">
                <a:ea typeface="+mj-ea"/>
              </a:rPr>
              <a:t>Hexadecimal file comparison</a:t>
            </a:r>
          </a:p>
        </p:txBody>
      </p:sp>
      <p:pic>
        <p:nvPicPr>
          <p:cNvPr id="47107" name="Picture 3" descr="hexcomp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19200"/>
            <a:ext cx="7539038" cy="551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5635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Grp="1" noChangeArrowheads="1"/>
          </p:cNvSpPr>
          <p:nvPr>
            <p:ph type="title"/>
          </p:nvPr>
        </p:nvSpPr>
        <p:spPr/>
        <p:txBody>
          <a:bodyPr/>
          <a:lstStyle/>
          <a:p>
            <a:pPr>
              <a:defRPr/>
            </a:pPr>
            <a:r>
              <a:rPr lang="en-US">
                <a:ea typeface="+mj-ea"/>
              </a:rPr>
              <a:t>Steganography with Bitmapped image</a:t>
            </a:r>
          </a:p>
        </p:txBody>
      </p:sp>
      <p:sp>
        <p:nvSpPr>
          <p:cNvPr id="48131" name="Rectangle 3"/>
          <p:cNvSpPr>
            <a:spLocks noGrp="1" noChangeArrowheads="1"/>
          </p:cNvSpPr>
          <p:nvPr>
            <p:ph type="body" idx="1"/>
          </p:nvPr>
        </p:nvSpPr>
        <p:spPr>
          <a:xfrm>
            <a:off x="393700" y="1460500"/>
            <a:ext cx="8293100" cy="3952875"/>
          </a:xfrm>
        </p:spPr>
        <p:txBody>
          <a:bodyPr/>
          <a:lstStyle/>
          <a:p>
            <a:pPr>
              <a:lnSpc>
                <a:spcPct val="90000"/>
              </a:lnSpc>
            </a:pPr>
            <a:r>
              <a:rPr lang="en-US" b="1" i="1">
                <a:ea typeface="ＭＳ Ｐゴシック" pitchFamily="-84" charset="-128"/>
                <a:cs typeface="Times New Roman" pitchFamily="18" charset="0"/>
              </a:rPr>
              <a:t>Steganography</a:t>
            </a:r>
            <a:r>
              <a:rPr lang="en-US">
                <a:ea typeface="ＭＳ Ｐゴシック" pitchFamily="-84" charset="-128"/>
                <a:cs typeface="Times New Roman" pitchFamily="18" charset="0"/>
              </a:rPr>
              <a:t> is the mechanism to hide relatively small amount of data in other data files that are significantly larger. </a:t>
            </a:r>
          </a:p>
          <a:p>
            <a:pPr>
              <a:lnSpc>
                <a:spcPct val="90000"/>
              </a:lnSpc>
            </a:pPr>
            <a:r>
              <a:rPr lang="en-US" b="1" i="1">
                <a:ea typeface="ＭＳ Ｐゴシック" pitchFamily="-84" charset="-128"/>
              </a:rPr>
              <a:t>Bitmap image</a:t>
            </a:r>
            <a:r>
              <a:rPr lang="en-US">
                <a:ea typeface="ＭＳ Ｐゴシック" pitchFamily="-84" charset="-128"/>
              </a:rPr>
              <a:t> (</a:t>
            </a:r>
            <a:r>
              <a:rPr lang="en-US" i="1">
                <a:ea typeface="ＭＳ Ｐゴシック" pitchFamily="-84" charset="-128"/>
              </a:rPr>
              <a:t>raster image</a:t>
            </a:r>
            <a:r>
              <a:rPr lang="en-US">
                <a:ea typeface="ＭＳ Ｐゴシック" pitchFamily="-84" charset="-128"/>
              </a:rPr>
              <a:t>) is representation of a digital image as a matrix of picture elements (pixels).</a:t>
            </a:r>
          </a:p>
          <a:p>
            <a:pPr lvl="1">
              <a:lnSpc>
                <a:spcPct val="90000"/>
              </a:lnSpc>
            </a:pPr>
            <a:r>
              <a:rPr lang="en-US">
                <a:ea typeface="ＭＳ Ｐゴシック" pitchFamily="-84" charset="-128"/>
              </a:rPr>
              <a:t>The color of each pixel is individually defined as images in the RGB color space, for instance, often consist of colored pixels defined by three bytes—one byte each for red, green and blue. </a:t>
            </a:r>
          </a:p>
        </p:txBody>
      </p:sp>
      <p:pic>
        <p:nvPicPr>
          <p:cNvPr id="4813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5153025"/>
            <a:ext cx="75438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494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2"/>
          <p:cNvSpPr>
            <a:spLocks noGrp="1" noChangeArrowheads="1"/>
          </p:cNvSpPr>
          <p:nvPr>
            <p:ph type="title"/>
          </p:nvPr>
        </p:nvSpPr>
        <p:spPr/>
        <p:txBody>
          <a:bodyPr/>
          <a:lstStyle/>
          <a:p>
            <a:pPr>
              <a:defRPr/>
            </a:pPr>
            <a:r>
              <a:rPr lang="en-US" dirty="0">
                <a:ea typeface="+mj-ea"/>
              </a:rPr>
              <a:t>Forensic Challenges</a:t>
            </a:r>
          </a:p>
        </p:txBody>
      </p:sp>
      <p:sp>
        <p:nvSpPr>
          <p:cNvPr id="49155" name="Rectangle 3"/>
          <p:cNvSpPr>
            <a:spLocks noGrp="1" noChangeArrowheads="1"/>
          </p:cNvSpPr>
          <p:nvPr>
            <p:ph type="body" idx="1"/>
          </p:nvPr>
        </p:nvSpPr>
        <p:spPr>
          <a:xfrm>
            <a:off x="381000" y="1501254"/>
            <a:ext cx="8229600" cy="4213746"/>
          </a:xfrm>
        </p:spPr>
        <p:txBody>
          <a:bodyPr/>
          <a:lstStyle/>
          <a:p>
            <a:pPr>
              <a:spcBef>
                <a:spcPts val="600"/>
              </a:spcBef>
              <a:spcAft>
                <a:spcPts val="600"/>
              </a:spcAft>
            </a:pPr>
            <a:r>
              <a:rPr lang="en-US" sz="3200" dirty="0">
                <a:ea typeface="ＭＳ Ｐゴシック" pitchFamily="-84" charset="-128"/>
              </a:rPr>
              <a:t>Mobile Devices</a:t>
            </a:r>
          </a:p>
          <a:p>
            <a:pPr marL="571500" lvl="1" indent="0">
              <a:spcBef>
                <a:spcPts val="600"/>
              </a:spcBef>
              <a:spcAft>
                <a:spcPts val="600"/>
              </a:spcAft>
              <a:buNone/>
            </a:pPr>
            <a:r>
              <a:rPr lang="en-US" sz="2800" dirty="0">
                <a:ea typeface="ＭＳ Ｐゴシック" pitchFamily="-84" charset="-128"/>
              </a:rPr>
              <a:t>“There are a lot of issues when it comes to extracting data from iOS devices.  We have had many civil cases we have not been able to process ... for discovery because of encryption blocking us.“</a:t>
            </a:r>
          </a:p>
          <a:p>
            <a:pPr marL="1028700" lvl="2" indent="0">
              <a:spcBef>
                <a:spcPts val="600"/>
              </a:spcBef>
              <a:spcAft>
                <a:spcPts val="600"/>
              </a:spcAft>
              <a:buNone/>
            </a:pPr>
            <a:r>
              <a:rPr lang="en-US" sz="2400" dirty="0">
                <a:ea typeface="ＭＳ Ｐゴシック" pitchFamily="-84" charset="-128"/>
              </a:rPr>
              <a:t>- Amber </a:t>
            </a:r>
            <a:r>
              <a:rPr lang="en-US" sz="2400" dirty="0" err="1">
                <a:ea typeface="ＭＳ Ｐゴシック" pitchFamily="-84" charset="-128"/>
              </a:rPr>
              <a:t>Schroader</a:t>
            </a:r>
            <a:r>
              <a:rPr lang="en-US" sz="2400" dirty="0">
                <a:ea typeface="ＭＳ Ｐゴシック" pitchFamily="-84" charset="-128"/>
              </a:rPr>
              <a:t>, CEO of Paraben</a:t>
            </a:r>
          </a:p>
        </p:txBody>
      </p:sp>
    </p:spTree>
    <p:extLst>
      <p:ext uri="{BB962C8B-B14F-4D97-AF65-F5344CB8AC3E}">
        <p14:creationId xmlns:p14="http://schemas.microsoft.com/office/powerpoint/2010/main" val="31717376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p:txBody>
          <a:bodyPr/>
          <a:lstStyle/>
          <a:p>
            <a:pPr>
              <a:defRPr/>
            </a:pPr>
            <a:r>
              <a:rPr lang="en-US" dirty="0">
                <a:ea typeface="+mj-ea"/>
              </a:rPr>
              <a:t>Other Forensic Evidence Examples</a:t>
            </a:r>
          </a:p>
        </p:txBody>
      </p:sp>
      <p:sp>
        <p:nvSpPr>
          <p:cNvPr id="50179" name="Rectangle 3"/>
          <p:cNvSpPr>
            <a:spLocks noGrp="1" noChangeArrowheads="1"/>
          </p:cNvSpPr>
          <p:nvPr>
            <p:ph type="body" idx="1"/>
          </p:nvPr>
        </p:nvSpPr>
        <p:spPr/>
        <p:txBody>
          <a:bodyPr/>
          <a:lstStyle/>
          <a:p>
            <a:pPr>
              <a:spcBef>
                <a:spcPts val="600"/>
              </a:spcBef>
              <a:spcAft>
                <a:spcPts val="600"/>
              </a:spcAft>
            </a:pPr>
            <a:r>
              <a:rPr lang="en-US" sz="3200" dirty="0">
                <a:ea typeface="ＭＳ Ｐゴシック" pitchFamily="-84" charset="-128"/>
              </a:rPr>
              <a:t>EXIF Data</a:t>
            </a:r>
          </a:p>
          <a:p>
            <a:pPr>
              <a:spcBef>
                <a:spcPts val="600"/>
              </a:spcBef>
              <a:spcAft>
                <a:spcPts val="600"/>
              </a:spcAft>
            </a:pPr>
            <a:r>
              <a:rPr lang="en-US" sz="3200" dirty="0">
                <a:ea typeface="ＭＳ Ｐゴシック" pitchFamily="-84" charset="-128"/>
              </a:rPr>
              <a:t>USB Registry Entries</a:t>
            </a:r>
          </a:p>
          <a:p>
            <a:pPr>
              <a:spcBef>
                <a:spcPts val="600"/>
              </a:spcBef>
              <a:spcAft>
                <a:spcPts val="600"/>
              </a:spcAft>
            </a:pPr>
            <a:r>
              <a:rPr lang="en-US" sz="3200" dirty="0">
                <a:ea typeface="ＭＳ Ｐゴシック" pitchFamily="-84" charset="-128"/>
              </a:rPr>
              <a:t>Photocopiers</a:t>
            </a:r>
          </a:p>
        </p:txBody>
      </p:sp>
    </p:spTree>
    <p:extLst>
      <p:ext uri="{BB962C8B-B14F-4D97-AF65-F5344CB8AC3E}">
        <p14:creationId xmlns:p14="http://schemas.microsoft.com/office/powerpoint/2010/main" val="1136852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p:txBody>
          <a:bodyPr/>
          <a:lstStyle/>
          <a:p>
            <a:pPr>
              <a:defRPr/>
            </a:pPr>
            <a:r>
              <a:rPr lang="en-US" dirty="0">
                <a:ea typeface="+mj-ea"/>
              </a:rPr>
              <a:t>Business Implications</a:t>
            </a:r>
          </a:p>
        </p:txBody>
      </p:sp>
      <p:sp>
        <p:nvSpPr>
          <p:cNvPr id="51203" name="Rectangle 3"/>
          <p:cNvSpPr>
            <a:spLocks noGrp="1" noChangeArrowheads="1"/>
          </p:cNvSpPr>
          <p:nvPr>
            <p:ph type="body" idx="1"/>
          </p:nvPr>
        </p:nvSpPr>
        <p:spPr/>
        <p:txBody>
          <a:bodyPr/>
          <a:lstStyle/>
          <a:p>
            <a:pPr>
              <a:spcBef>
                <a:spcPts val="600"/>
              </a:spcBef>
              <a:spcAft>
                <a:spcPts val="600"/>
              </a:spcAft>
            </a:pPr>
            <a:r>
              <a:rPr lang="en-US" sz="3200" dirty="0">
                <a:ea typeface="ＭＳ Ｐゴシック" pitchFamily="-84" charset="-128"/>
              </a:rPr>
              <a:t>Internal Investigations</a:t>
            </a:r>
          </a:p>
          <a:p>
            <a:pPr>
              <a:spcBef>
                <a:spcPts val="600"/>
              </a:spcBef>
              <a:spcAft>
                <a:spcPts val="600"/>
              </a:spcAft>
            </a:pPr>
            <a:r>
              <a:rPr lang="en-US" sz="3200" dirty="0">
                <a:ea typeface="ＭＳ Ｐゴシック" pitchFamily="-84" charset="-128"/>
              </a:rPr>
              <a:t>Incident Response</a:t>
            </a:r>
          </a:p>
          <a:p>
            <a:pPr>
              <a:spcBef>
                <a:spcPts val="600"/>
              </a:spcBef>
              <a:spcAft>
                <a:spcPts val="600"/>
              </a:spcAft>
            </a:pPr>
            <a:r>
              <a:rPr lang="en-US" sz="3200" dirty="0">
                <a:ea typeface="ＭＳ Ｐゴシック" pitchFamily="-84" charset="-128"/>
              </a:rPr>
              <a:t>Establishing Policies</a:t>
            </a:r>
          </a:p>
        </p:txBody>
      </p:sp>
    </p:spTree>
    <p:extLst>
      <p:ext uri="{BB962C8B-B14F-4D97-AF65-F5344CB8AC3E}">
        <p14:creationId xmlns:p14="http://schemas.microsoft.com/office/powerpoint/2010/main" val="2941648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p:txBody>
          <a:bodyPr/>
          <a:lstStyle/>
          <a:p>
            <a:pPr>
              <a:defRPr/>
            </a:pPr>
            <a:r>
              <a:rPr lang="en-US" dirty="0">
                <a:ea typeface="+mj-ea"/>
              </a:rPr>
              <a:t>Public versus Private Investigations</a:t>
            </a:r>
          </a:p>
        </p:txBody>
      </p:sp>
      <p:pic>
        <p:nvPicPr>
          <p:cNvPr id="1229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19800" y="1460499"/>
            <a:ext cx="5428199" cy="5213255"/>
          </a:xfrm>
          <a:noFill/>
        </p:spPr>
      </p:pic>
    </p:spTree>
    <p:extLst>
      <p:ext uri="{BB962C8B-B14F-4D97-AF65-F5344CB8AC3E}">
        <p14:creationId xmlns:p14="http://schemas.microsoft.com/office/powerpoint/2010/main" val="20187347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p:txBody>
          <a:bodyPr/>
          <a:lstStyle/>
          <a:p>
            <a:pPr>
              <a:defRPr/>
            </a:pPr>
            <a:r>
              <a:rPr lang="en-US" dirty="0">
                <a:ea typeface="+mj-ea"/>
              </a:rPr>
              <a:t>Internal Corporate Investigations</a:t>
            </a:r>
          </a:p>
        </p:txBody>
      </p:sp>
      <p:sp>
        <p:nvSpPr>
          <p:cNvPr id="52227" name="Rectangle 3"/>
          <p:cNvSpPr>
            <a:spLocks noGrp="1" noChangeArrowheads="1"/>
          </p:cNvSpPr>
          <p:nvPr>
            <p:ph type="body" idx="1"/>
          </p:nvPr>
        </p:nvSpPr>
        <p:spPr>
          <a:xfrm>
            <a:off x="393700" y="1405719"/>
            <a:ext cx="8293100" cy="4906181"/>
          </a:xfrm>
        </p:spPr>
        <p:txBody>
          <a:bodyPr/>
          <a:lstStyle/>
          <a:p>
            <a:pPr>
              <a:lnSpc>
                <a:spcPct val="90000"/>
              </a:lnSpc>
              <a:spcBef>
                <a:spcPts val="600"/>
              </a:spcBef>
              <a:spcAft>
                <a:spcPts val="600"/>
              </a:spcAft>
            </a:pPr>
            <a:r>
              <a:rPr lang="en-US" sz="3200" dirty="0">
                <a:ea typeface="ＭＳ Ｐゴシック" pitchFamily="-84" charset="-128"/>
              </a:rPr>
              <a:t>Business must continue with minimal interruption from your investigation </a:t>
            </a:r>
          </a:p>
          <a:p>
            <a:pPr>
              <a:lnSpc>
                <a:spcPct val="90000"/>
              </a:lnSpc>
              <a:spcBef>
                <a:spcPts val="600"/>
              </a:spcBef>
              <a:spcAft>
                <a:spcPts val="600"/>
              </a:spcAft>
            </a:pPr>
            <a:r>
              <a:rPr lang="en-US" sz="3200" dirty="0">
                <a:ea typeface="ＭＳ Ｐゴシック" pitchFamily="-84" charset="-128"/>
              </a:rPr>
              <a:t>Corporate computer crimes: </a:t>
            </a:r>
          </a:p>
          <a:p>
            <a:pPr marL="914400" lvl="2" indent="-457200">
              <a:lnSpc>
                <a:spcPct val="90000"/>
              </a:lnSpc>
              <a:spcBef>
                <a:spcPts val="600"/>
              </a:spcBef>
              <a:spcAft>
                <a:spcPts val="600"/>
              </a:spcAft>
            </a:pPr>
            <a:r>
              <a:rPr lang="en-US" sz="3200" dirty="0">
                <a:ea typeface="ＭＳ Ｐゴシック" pitchFamily="-84" charset="-128"/>
                <a:cs typeface="+mn-cs"/>
              </a:rPr>
              <a:t>E-mail harassment, </a:t>
            </a:r>
            <a:r>
              <a:rPr lang="en-US" sz="3200" dirty="0">
                <a:ea typeface="ＭＳ Ｐゴシック" pitchFamily="-84" charset="-128"/>
              </a:rPr>
              <a:t>Gender and age discrimination, </a:t>
            </a:r>
            <a:r>
              <a:rPr lang="en-US" sz="3200" dirty="0">
                <a:ea typeface="ＭＳ Ｐゴシック" pitchFamily="-84" charset="-128"/>
                <a:cs typeface="+mn-cs"/>
              </a:rPr>
              <a:t>Data falsification, Embezzlement, Sabotage and Industrial espionage</a:t>
            </a:r>
          </a:p>
          <a:p>
            <a:pPr>
              <a:lnSpc>
                <a:spcPct val="90000"/>
              </a:lnSpc>
              <a:spcBef>
                <a:spcPts val="600"/>
              </a:spcBef>
              <a:spcAft>
                <a:spcPts val="600"/>
              </a:spcAft>
            </a:pPr>
            <a:r>
              <a:rPr lang="en-US" sz="3200" dirty="0">
                <a:ea typeface="ＭＳ Ｐゴシック" pitchFamily="-84" charset="-128"/>
              </a:rPr>
              <a:t>Encouraged by Sarbanes-Oxley Act as a way to promptly investigate allegations</a:t>
            </a:r>
          </a:p>
          <a:p>
            <a:pPr>
              <a:lnSpc>
                <a:spcPct val="90000"/>
              </a:lnSpc>
              <a:spcBef>
                <a:spcPts val="600"/>
              </a:spcBef>
              <a:spcAft>
                <a:spcPts val="600"/>
              </a:spcAft>
            </a:pPr>
            <a:r>
              <a:rPr lang="en-US" sz="3200" dirty="0">
                <a:ea typeface="ＭＳ Ｐゴシック" pitchFamily="-84" charset="-128"/>
              </a:rPr>
              <a:t>Regulatory &amp; Compliance driven monitoring and response</a:t>
            </a:r>
          </a:p>
        </p:txBody>
      </p:sp>
    </p:spTree>
    <p:extLst>
      <p:ext uri="{BB962C8B-B14F-4D97-AF65-F5344CB8AC3E}">
        <p14:creationId xmlns:p14="http://schemas.microsoft.com/office/powerpoint/2010/main" val="736010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381000" y="1501254"/>
            <a:ext cx="8153400" cy="4661421"/>
          </a:xfrm>
        </p:spPr>
        <p:txBody>
          <a:bodyPr lIns="90000" tIns="46800" rIns="90000" bIns="46800"/>
          <a:lstStyle/>
          <a:p>
            <a:pPr defTabSz="457200">
              <a:lnSpc>
                <a:spcPct val="99000"/>
              </a:lnSpc>
              <a:spcBef>
                <a:spcPts val="600"/>
              </a:spcBef>
              <a:spcAft>
                <a:spcPts val="60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200" dirty="0">
                <a:ea typeface="ＭＳ Ｐゴシック" pitchFamily="-84" charset="-128"/>
              </a:rPr>
              <a:t>Computer Forensics is part of the incident response (IR) capability</a:t>
            </a:r>
          </a:p>
          <a:p>
            <a:pPr defTabSz="457200">
              <a:spcBef>
                <a:spcPts val="600"/>
              </a:spcBef>
              <a:spcAft>
                <a:spcPts val="60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200" dirty="0">
                <a:ea typeface="ＭＳ Ｐゴシック" pitchFamily="-84" charset="-128"/>
              </a:rPr>
              <a:t>Proper evidence management and handling</a:t>
            </a:r>
          </a:p>
          <a:p>
            <a:pPr defTabSz="457200">
              <a:spcBef>
                <a:spcPts val="600"/>
              </a:spcBef>
              <a:spcAft>
                <a:spcPts val="60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200" dirty="0">
                <a:ea typeface="ＭＳ Ｐゴシック" pitchFamily="-84" charset="-128"/>
              </a:rPr>
              <a:t>IR is an integral part of Information Assurance</a:t>
            </a:r>
          </a:p>
        </p:txBody>
      </p:sp>
      <p:sp>
        <p:nvSpPr>
          <p:cNvPr id="3" name="Title 2"/>
          <p:cNvSpPr>
            <a:spLocks noGrp="1"/>
          </p:cNvSpPr>
          <p:nvPr>
            <p:ph type="title"/>
          </p:nvPr>
        </p:nvSpPr>
        <p:spPr/>
        <p:txBody>
          <a:bodyPr/>
          <a:lstStyle/>
          <a:p>
            <a:r>
              <a:rPr lang="en-GB" dirty="0"/>
              <a:t>Fit with Incident Response</a:t>
            </a:r>
            <a:endParaRPr lang="en-US" dirty="0"/>
          </a:p>
        </p:txBody>
      </p:sp>
    </p:spTree>
    <p:extLst>
      <p:ext uri="{BB962C8B-B14F-4D97-AF65-F5344CB8AC3E}">
        <p14:creationId xmlns:p14="http://schemas.microsoft.com/office/powerpoint/2010/main" val="4246353810"/>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p:txBody>
          <a:bodyPr/>
          <a:lstStyle/>
          <a:p>
            <a:pPr>
              <a:defRPr/>
            </a:pPr>
            <a:r>
              <a:rPr lang="en-US">
                <a:ea typeface="+mj-ea"/>
              </a:rPr>
              <a:t>Establishing Company Policies</a:t>
            </a:r>
          </a:p>
        </p:txBody>
      </p:sp>
      <p:sp>
        <p:nvSpPr>
          <p:cNvPr id="54275" name="Rectangle 3"/>
          <p:cNvSpPr>
            <a:spLocks noGrp="1" noChangeArrowheads="1"/>
          </p:cNvSpPr>
          <p:nvPr>
            <p:ph type="body" idx="1"/>
          </p:nvPr>
        </p:nvSpPr>
        <p:spPr/>
        <p:txBody>
          <a:bodyPr/>
          <a:lstStyle/>
          <a:p>
            <a:pPr>
              <a:spcBef>
                <a:spcPts val="600"/>
              </a:spcBef>
              <a:spcAft>
                <a:spcPts val="600"/>
              </a:spcAft>
            </a:pPr>
            <a:r>
              <a:rPr lang="en-US" sz="3200" dirty="0">
                <a:ea typeface="ＭＳ Ｐゴシック" pitchFamily="-84" charset="-128"/>
              </a:rPr>
              <a:t>Company policies may help avoid litigation</a:t>
            </a:r>
          </a:p>
          <a:p>
            <a:pPr marL="914400" lvl="2" indent="-457200">
              <a:spcBef>
                <a:spcPts val="600"/>
              </a:spcBef>
              <a:spcAft>
                <a:spcPts val="600"/>
              </a:spcAft>
            </a:pPr>
            <a:r>
              <a:rPr lang="en-US" sz="3200" dirty="0">
                <a:ea typeface="ＭＳ Ｐゴシック" pitchFamily="-84" charset="-128"/>
                <a:cs typeface="+mn-cs"/>
              </a:rPr>
              <a:t>No expectation of privacy</a:t>
            </a:r>
          </a:p>
          <a:p>
            <a:pPr>
              <a:spcBef>
                <a:spcPts val="600"/>
              </a:spcBef>
              <a:spcAft>
                <a:spcPts val="600"/>
              </a:spcAft>
            </a:pPr>
            <a:r>
              <a:rPr lang="en-US" sz="3200" dirty="0">
                <a:ea typeface="ＭＳ Ｐゴシック" pitchFamily="-84" charset="-128"/>
              </a:rPr>
              <a:t>Rules for using company computers and networks</a:t>
            </a:r>
          </a:p>
          <a:p>
            <a:pPr>
              <a:spcBef>
                <a:spcPts val="600"/>
              </a:spcBef>
              <a:spcAft>
                <a:spcPts val="600"/>
              </a:spcAft>
            </a:pPr>
            <a:r>
              <a:rPr lang="en-US" sz="3200" dirty="0">
                <a:ea typeface="ＭＳ Ｐゴシック" pitchFamily="-84" charset="-128"/>
              </a:rPr>
              <a:t>Line of authority for internal investigations </a:t>
            </a:r>
          </a:p>
          <a:p>
            <a:pPr>
              <a:spcBef>
                <a:spcPts val="600"/>
              </a:spcBef>
              <a:spcAft>
                <a:spcPts val="600"/>
              </a:spcAft>
            </a:pPr>
            <a:r>
              <a:rPr lang="en-US" sz="3200" dirty="0">
                <a:ea typeface="ＭＳ Ｐゴシック" pitchFamily="-84" charset="-128"/>
              </a:rPr>
              <a:t>Data retention and disposal guidelines</a:t>
            </a:r>
          </a:p>
        </p:txBody>
      </p:sp>
    </p:spTree>
    <p:extLst>
      <p:ext uri="{BB962C8B-B14F-4D97-AF65-F5344CB8AC3E}">
        <p14:creationId xmlns:p14="http://schemas.microsoft.com/office/powerpoint/2010/main" val="12770445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defRPr/>
            </a:pPr>
            <a:r>
              <a:rPr lang="en-US" dirty="0">
                <a:ea typeface="+mj-ea"/>
              </a:rPr>
              <a:t>Disposing of Old Computers</a:t>
            </a:r>
          </a:p>
        </p:txBody>
      </p:sp>
      <p:sp>
        <p:nvSpPr>
          <p:cNvPr id="32771" name="Content Placeholder 2"/>
          <p:cNvSpPr>
            <a:spLocks noGrp="1"/>
          </p:cNvSpPr>
          <p:nvPr>
            <p:ph idx="1"/>
          </p:nvPr>
        </p:nvSpPr>
        <p:spPr/>
        <p:txBody>
          <a:bodyPr/>
          <a:lstStyle/>
          <a:p>
            <a:pPr algn="ctr" eaLnBrk="1" hangingPunct="1">
              <a:buFont typeface="Arial" pitchFamily="34" charset="0"/>
              <a:buNone/>
            </a:pPr>
            <a:endParaRPr lang="en-US" sz="3600">
              <a:ea typeface="ＭＳ Ｐゴシック" pitchFamily="-84" charset="-128"/>
            </a:endParaRPr>
          </a:p>
          <a:p>
            <a:pPr algn="ctr" eaLnBrk="1" hangingPunct="1">
              <a:buFont typeface="Arial" pitchFamily="34" charset="0"/>
              <a:buNone/>
            </a:pPr>
            <a:r>
              <a:rPr lang="en-US" sz="3600">
                <a:ea typeface="ＭＳ Ｐゴシック" pitchFamily="-84" charset="-128"/>
              </a:rPr>
              <a:t>What happens to your old computers?</a:t>
            </a:r>
          </a:p>
          <a:p>
            <a:pPr algn="ctr" eaLnBrk="1" hangingPunct="1">
              <a:buFont typeface="Arial" pitchFamily="34" charset="0"/>
              <a:buNone/>
            </a:pPr>
            <a:endParaRPr lang="en-US" sz="3600">
              <a:ea typeface="ＭＳ Ｐゴシック" pitchFamily="-84" charset="-128"/>
            </a:endParaRPr>
          </a:p>
          <a:p>
            <a:pPr algn="ctr" eaLnBrk="1" hangingPunct="1">
              <a:buFont typeface="Arial" pitchFamily="34" charset="0"/>
              <a:buNone/>
            </a:pPr>
            <a:r>
              <a:rPr lang="en-US" sz="3600">
                <a:ea typeface="ＭＳ Ｐゴシック" pitchFamily="-84" charset="-128"/>
              </a:rPr>
              <a:t>Specifically, what happens to the data on your old computers?</a:t>
            </a:r>
          </a:p>
        </p:txBody>
      </p:sp>
    </p:spTree>
    <p:extLst>
      <p:ext uri="{BB962C8B-B14F-4D97-AF65-F5344CB8AC3E}">
        <p14:creationId xmlns:p14="http://schemas.microsoft.com/office/powerpoint/2010/main" val="269791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Effect transition="in" filter="wipe(down)">
                                      <p:cBhvr>
                                        <p:cTn id="7" dur="500"/>
                                        <p:tgtEl>
                                          <p:spTgt spid="3277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771">
                                            <p:txEl>
                                              <p:pRg st="3" end="3"/>
                                            </p:txEl>
                                          </p:spTgt>
                                        </p:tgtEl>
                                        <p:attrNameLst>
                                          <p:attrName>style.visibility</p:attrName>
                                        </p:attrNameLst>
                                      </p:cBhvr>
                                      <p:to>
                                        <p:strVal val="visible"/>
                                      </p:to>
                                    </p:set>
                                    <p:animEffect transition="in" filter="wipe(down)">
                                      <p:cBhvr>
                                        <p:cTn id="12" dur="500"/>
                                        <p:tgtEl>
                                          <p:spTgt spid="32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52400" y="274638"/>
            <a:ext cx="8801100" cy="1143000"/>
          </a:xfrm>
        </p:spPr>
        <p:txBody>
          <a:bodyPr/>
          <a:lstStyle/>
          <a:p>
            <a:pPr eaLnBrk="1" hangingPunct="1"/>
            <a:r>
              <a:rPr lang="ja-JP" altLang="en-US">
                <a:ea typeface="ＭＳ Ｐゴシック" pitchFamily="-84" charset="-128"/>
              </a:rPr>
              <a:t>“</a:t>
            </a:r>
            <a:r>
              <a:rPr lang="en-US" altLang="ja-JP">
                <a:ea typeface="ＭＳ Ｐゴシック" pitchFamily="-84" charset="-128"/>
              </a:rPr>
              <a:t>Remembrance of Data Passed Study</a:t>
            </a:r>
            <a:r>
              <a:rPr lang="ja-JP" altLang="en-US">
                <a:ea typeface="ＭＳ Ｐゴシック" pitchFamily="-84" charset="-128"/>
              </a:rPr>
              <a:t>”</a:t>
            </a:r>
            <a:endParaRPr lang="en-US">
              <a:ea typeface="ＭＳ Ｐゴシック" pitchFamily="-84" charset="-128"/>
            </a:endParaRPr>
          </a:p>
        </p:txBody>
      </p:sp>
      <p:sp>
        <p:nvSpPr>
          <p:cNvPr id="56323" name="Content Placeholder 2"/>
          <p:cNvSpPr>
            <a:spLocks noGrp="1"/>
          </p:cNvSpPr>
          <p:nvPr>
            <p:ph idx="1"/>
          </p:nvPr>
        </p:nvSpPr>
        <p:spPr/>
        <p:txBody>
          <a:bodyPr/>
          <a:lstStyle/>
          <a:p>
            <a:pPr eaLnBrk="1" hangingPunct="1"/>
            <a:r>
              <a:rPr lang="en-US" sz="3200">
                <a:ea typeface="ＭＳ Ｐゴシック" pitchFamily="-84" charset="-128"/>
              </a:rPr>
              <a:t>Researcher Simson Garfinkel purchased 235 used hard drives between November 2000 and January 2003</a:t>
            </a:r>
          </a:p>
          <a:p>
            <a:pPr lvl="1" eaLnBrk="1" hangingPunct="1"/>
            <a:r>
              <a:rPr lang="en-US" sz="2800">
                <a:ea typeface="ＭＳ Ｐゴシック" pitchFamily="-84" charset="-128"/>
              </a:rPr>
              <a:t>eBay, Computer stores, Swap fests</a:t>
            </a:r>
          </a:p>
          <a:p>
            <a:pPr eaLnBrk="1" hangingPunct="1"/>
            <a:r>
              <a:rPr lang="en-US" sz="3200">
                <a:ea typeface="ＭＳ Ｐゴシック" pitchFamily="-84" charset="-128"/>
              </a:rPr>
              <a:t>Spending less than $1000 and working part time, he was able to collect:</a:t>
            </a:r>
          </a:p>
          <a:p>
            <a:pPr lvl="1" eaLnBrk="1" hangingPunct="1"/>
            <a:r>
              <a:rPr lang="en-US" sz="2800">
                <a:ea typeface="ＭＳ Ｐゴシック" pitchFamily="-84" charset="-128"/>
              </a:rPr>
              <a:t>Thousands of credit card numbers</a:t>
            </a:r>
          </a:p>
          <a:p>
            <a:pPr lvl="1" eaLnBrk="1" hangingPunct="1"/>
            <a:r>
              <a:rPr lang="en-US" sz="2800">
                <a:ea typeface="ＭＳ Ｐゴシック" pitchFamily="-84" charset="-128"/>
              </a:rPr>
              <a:t>Detailed financial records on hundreds of people</a:t>
            </a:r>
          </a:p>
          <a:p>
            <a:pPr lvl="1" eaLnBrk="1" hangingPunct="1"/>
            <a:r>
              <a:rPr lang="en-US" sz="2800">
                <a:ea typeface="ＭＳ Ｐゴシック" pitchFamily="-84" charset="-128"/>
              </a:rPr>
              <a:t>Confidential corporate files</a:t>
            </a:r>
          </a:p>
        </p:txBody>
      </p:sp>
    </p:spTree>
    <p:extLst>
      <p:ext uri="{BB962C8B-B14F-4D97-AF65-F5344CB8AC3E}">
        <p14:creationId xmlns:p14="http://schemas.microsoft.com/office/powerpoint/2010/main" val="42826282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defRPr/>
            </a:pPr>
            <a:r>
              <a:rPr lang="en-US">
                <a:ea typeface="+mj-ea"/>
              </a:rPr>
              <a:t>Disk #6: Biotech Startup</a:t>
            </a:r>
          </a:p>
        </p:txBody>
      </p:sp>
      <p:sp>
        <p:nvSpPr>
          <p:cNvPr id="57347" name="Content Placeholder 2"/>
          <p:cNvSpPr>
            <a:spLocks noGrp="1"/>
          </p:cNvSpPr>
          <p:nvPr>
            <p:ph idx="1"/>
          </p:nvPr>
        </p:nvSpPr>
        <p:spPr/>
        <p:txBody>
          <a:bodyPr/>
          <a:lstStyle/>
          <a:p>
            <a:pPr eaLnBrk="1" hangingPunct="1"/>
            <a:r>
              <a:rPr lang="en-US" sz="3200">
                <a:ea typeface="ＭＳ Ｐゴシック" pitchFamily="-84" charset="-128"/>
              </a:rPr>
              <a:t>Memos &amp; Documents from 1996</a:t>
            </a:r>
          </a:p>
          <a:p>
            <a:pPr eaLnBrk="1" hangingPunct="1"/>
            <a:r>
              <a:rPr lang="en-US" sz="3200">
                <a:ea typeface="ＭＳ Ｐゴシック" pitchFamily="-84" charset="-128"/>
              </a:rPr>
              <a:t>Business was acquired Nov. 2000</a:t>
            </a:r>
          </a:p>
          <a:p>
            <a:pPr eaLnBrk="1" hangingPunct="1"/>
            <a:r>
              <a:rPr lang="en-US" sz="3200">
                <a:ea typeface="ＭＳ Ｐゴシック" pitchFamily="-84" charset="-128"/>
              </a:rPr>
              <a:t>Company shut down; PCs disposed of without thought to contents.</a:t>
            </a:r>
          </a:p>
        </p:txBody>
      </p:sp>
    </p:spTree>
    <p:extLst>
      <p:ext uri="{BB962C8B-B14F-4D97-AF65-F5344CB8AC3E}">
        <p14:creationId xmlns:p14="http://schemas.microsoft.com/office/powerpoint/2010/main" val="6214408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defRPr/>
            </a:pPr>
            <a:r>
              <a:rPr lang="en-US" dirty="0">
                <a:ea typeface="+mj-ea"/>
              </a:rPr>
              <a:t>Disk #44: Bay Area Computer Magazine</a:t>
            </a:r>
          </a:p>
        </p:txBody>
      </p:sp>
      <p:sp>
        <p:nvSpPr>
          <p:cNvPr id="59395" name="Content Placeholder 2"/>
          <p:cNvSpPr>
            <a:spLocks noGrp="1"/>
          </p:cNvSpPr>
          <p:nvPr>
            <p:ph idx="1"/>
          </p:nvPr>
        </p:nvSpPr>
        <p:spPr/>
        <p:txBody>
          <a:bodyPr/>
          <a:lstStyle/>
          <a:p>
            <a:pPr eaLnBrk="1" hangingPunct="1"/>
            <a:r>
              <a:rPr lang="en-US" sz="3200">
                <a:ea typeface="ＭＳ Ｐゴシック" pitchFamily="-84" charset="-128"/>
              </a:rPr>
              <a:t>Personal email and internal documents</a:t>
            </a:r>
          </a:p>
          <a:p>
            <a:pPr eaLnBrk="1" hangingPunct="1"/>
            <a:r>
              <a:rPr lang="en-US" sz="3200">
                <a:ea typeface="ＭＳ Ｐゴシック" pitchFamily="-84" charset="-128"/>
              </a:rPr>
              <a:t>Many machines stripped and sold after a 70% reduction in force in summer 2000</a:t>
            </a:r>
          </a:p>
          <a:p>
            <a:pPr eaLnBrk="1" hangingPunct="1"/>
            <a:r>
              <a:rPr lang="en-US" sz="3200">
                <a:ea typeface="ＭＳ Ｐゴシック" pitchFamily="-84" charset="-128"/>
              </a:rPr>
              <a:t>No formal policy in place for sanitizing disks</a:t>
            </a:r>
          </a:p>
        </p:txBody>
      </p:sp>
    </p:spTree>
    <p:extLst>
      <p:ext uri="{BB962C8B-B14F-4D97-AF65-F5344CB8AC3E}">
        <p14:creationId xmlns:p14="http://schemas.microsoft.com/office/powerpoint/2010/main" val="29859638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defRPr/>
            </a:pPr>
            <a:r>
              <a:rPr lang="en-US" dirty="0">
                <a:ea typeface="+mj-ea"/>
              </a:rPr>
              <a:t>Disks #73, #74, #75, #77 Community College (WA)</a:t>
            </a:r>
          </a:p>
        </p:txBody>
      </p:sp>
      <p:sp>
        <p:nvSpPr>
          <p:cNvPr id="61443" name="Content Placeholder 2"/>
          <p:cNvSpPr>
            <a:spLocks noGrp="1"/>
          </p:cNvSpPr>
          <p:nvPr>
            <p:ph idx="1"/>
          </p:nvPr>
        </p:nvSpPr>
        <p:spPr/>
        <p:txBody>
          <a:bodyPr/>
          <a:lstStyle/>
          <a:p>
            <a:pPr eaLnBrk="1" hangingPunct="1"/>
            <a:r>
              <a:rPr lang="en-US" sz="3200">
                <a:ea typeface="ＭＳ Ｐゴシック" pitchFamily="-84" charset="-128"/>
              </a:rPr>
              <a:t>Exams, student grades, correspondence, etc.</a:t>
            </a:r>
          </a:p>
          <a:p>
            <a:pPr eaLnBrk="1" hangingPunct="1"/>
            <a:r>
              <a:rPr lang="en-US" sz="3200">
                <a:ea typeface="ＭＳ Ｐゴシック" pitchFamily="-84" charset="-128"/>
              </a:rPr>
              <a:t>Protected information under Family Educational Rights and Privacy Act!</a:t>
            </a:r>
          </a:p>
          <a:p>
            <a:pPr eaLnBrk="1" hangingPunct="1"/>
            <a:r>
              <a:rPr lang="en-US" sz="3200">
                <a:ea typeface="ＭＳ Ｐゴシック" pitchFamily="-84" charset="-128"/>
              </a:rPr>
              <a:t>School did not have a procedure in place for wiping information from systems before sale, </a:t>
            </a:r>
            <a:r>
              <a:rPr lang="ja-JP" altLang="en-US" sz="3200">
                <a:ea typeface="ＭＳ Ｐゴシック" pitchFamily="-84" charset="-128"/>
              </a:rPr>
              <a:t>“</a:t>
            </a:r>
            <a:r>
              <a:rPr lang="en-US" altLang="ja-JP" sz="3200">
                <a:ea typeface="ＭＳ Ｐゴシック" pitchFamily="-84" charset="-128"/>
              </a:rPr>
              <a:t>but we have one now!</a:t>
            </a:r>
            <a:r>
              <a:rPr lang="ja-JP" altLang="en-US" sz="3200">
                <a:ea typeface="ＭＳ Ｐゴシック" pitchFamily="-84" charset="-128"/>
              </a:rPr>
              <a:t>”</a:t>
            </a:r>
            <a:endParaRPr lang="en-US" sz="3200">
              <a:ea typeface="ＭＳ Ｐゴシック" pitchFamily="-84" charset="-128"/>
            </a:endParaRPr>
          </a:p>
        </p:txBody>
      </p:sp>
    </p:spTree>
    <p:extLst>
      <p:ext uri="{BB962C8B-B14F-4D97-AF65-F5344CB8AC3E}">
        <p14:creationId xmlns:p14="http://schemas.microsoft.com/office/powerpoint/2010/main" val="3108952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defRPr/>
            </a:pPr>
            <a:r>
              <a:rPr lang="en-US">
                <a:ea typeface="+mj-ea"/>
              </a:rPr>
              <a:t>Disk #134: Chicago Bank</a:t>
            </a:r>
          </a:p>
        </p:txBody>
      </p:sp>
      <p:sp>
        <p:nvSpPr>
          <p:cNvPr id="62467" name="Content Placeholder 2"/>
          <p:cNvSpPr>
            <a:spLocks noGrp="1"/>
          </p:cNvSpPr>
          <p:nvPr>
            <p:ph idx="1"/>
          </p:nvPr>
        </p:nvSpPr>
        <p:spPr/>
        <p:txBody>
          <a:bodyPr/>
          <a:lstStyle/>
          <a:p>
            <a:pPr eaLnBrk="1" hangingPunct="1"/>
            <a:r>
              <a:rPr lang="en-US" sz="3200">
                <a:ea typeface="ＭＳ Ｐゴシック" pitchFamily="-84" charset="-128"/>
              </a:rPr>
              <a:t>Drive removed from an ATM machine.</a:t>
            </a:r>
          </a:p>
          <a:p>
            <a:pPr eaLnBrk="1" hangingPunct="1"/>
            <a:r>
              <a:rPr lang="en-US" sz="3200">
                <a:ea typeface="ＭＳ Ｐゴシック" pitchFamily="-84" charset="-128"/>
              </a:rPr>
              <a:t>One year</a:t>
            </a:r>
            <a:r>
              <a:rPr lang="ja-JP" altLang="en-US" sz="3200">
                <a:ea typeface="ＭＳ Ｐゴシック" pitchFamily="-84" charset="-128"/>
              </a:rPr>
              <a:t>’</a:t>
            </a:r>
            <a:r>
              <a:rPr lang="en-US" altLang="ja-JP" sz="3200">
                <a:ea typeface="ＭＳ Ｐゴシック" pitchFamily="-84" charset="-128"/>
              </a:rPr>
              <a:t>s worth of transactions; 3000+ card numbers</a:t>
            </a:r>
          </a:p>
          <a:p>
            <a:pPr eaLnBrk="1" hangingPunct="1"/>
            <a:r>
              <a:rPr lang="en-US" sz="3200">
                <a:ea typeface="ＭＳ Ｐゴシック" pitchFamily="-84" charset="-128"/>
              </a:rPr>
              <a:t>Bank hired contractor to upgrade machines; contractor had hired a subcontractor.</a:t>
            </a:r>
          </a:p>
          <a:p>
            <a:pPr eaLnBrk="1" hangingPunct="1"/>
            <a:r>
              <a:rPr lang="en-US" sz="3200">
                <a:ea typeface="ＭＳ Ｐゴシック" pitchFamily="-84" charset="-128"/>
              </a:rPr>
              <a:t>Bank and contractor assumed disks would be properly sanitized, but procedures were not specified in the contract.</a:t>
            </a:r>
          </a:p>
        </p:txBody>
      </p:sp>
    </p:spTree>
    <p:extLst>
      <p:ext uri="{BB962C8B-B14F-4D97-AF65-F5344CB8AC3E}">
        <p14:creationId xmlns:p14="http://schemas.microsoft.com/office/powerpoint/2010/main" val="41461563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defRPr/>
            </a:pPr>
            <a:r>
              <a:rPr lang="en-US">
                <a:ea typeface="+mj-ea"/>
              </a:rPr>
              <a:t>Main Sources of Failure</a:t>
            </a:r>
          </a:p>
        </p:txBody>
      </p:sp>
      <p:sp>
        <p:nvSpPr>
          <p:cNvPr id="63491" name="Content Placeholder 2"/>
          <p:cNvSpPr>
            <a:spLocks noGrp="1"/>
          </p:cNvSpPr>
          <p:nvPr>
            <p:ph idx="1"/>
          </p:nvPr>
        </p:nvSpPr>
        <p:spPr/>
        <p:txBody>
          <a:bodyPr/>
          <a:lstStyle/>
          <a:p>
            <a:pPr eaLnBrk="1" hangingPunct="1"/>
            <a:r>
              <a:rPr lang="en-US" sz="3200">
                <a:ea typeface="ＭＳ Ｐゴシック" pitchFamily="-84" charset="-128"/>
              </a:rPr>
              <a:t>Failing or Defunct Companies</a:t>
            </a:r>
          </a:p>
          <a:p>
            <a:pPr eaLnBrk="1" hangingPunct="1"/>
            <a:r>
              <a:rPr lang="en-US" sz="3200">
                <a:ea typeface="ＭＳ Ｐゴシック" pitchFamily="-84" charset="-128"/>
              </a:rPr>
              <a:t>Nobody charged with data destruction</a:t>
            </a:r>
          </a:p>
          <a:p>
            <a:pPr eaLnBrk="1" hangingPunct="1"/>
            <a:r>
              <a:rPr lang="en-US" sz="3200">
                <a:ea typeface="ＭＳ Ｐゴシック" pitchFamily="-84" charset="-128"/>
              </a:rPr>
              <a:t>Trade-ins and PC upgrades</a:t>
            </a:r>
          </a:p>
          <a:p>
            <a:pPr eaLnBrk="1" hangingPunct="1"/>
            <a:r>
              <a:rPr lang="en-US" sz="3200">
                <a:ea typeface="ＭＳ Ｐゴシック" pitchFamily="-84" charset="-128"/>
              </a:rPr>
              <a:t>Assumed that service provider would sanitize</a:t>
            </a:r>
          </a:p>
          <a:p>
            <a:pPr eaLnBrk="1" hangingPunct="1"/>
            <a:r>
              <a:rPr lang="en-US" sz="3200">
                <a:ea typeface="ＭＳ Ｐゴシック" pitchFamily="-84" charset="-128"/>
              </a:rPr>
              <a:t>Failure to supervise contract employees</a:t>
            </a:r>
          </a:p>
          <a:p>
            <a:pPr eaLnBrk="1" hangingPunct="1"/>
            <a:r>
              <a:rPr lang="en-US" sz="3200">
                <a:ea typeface="ＭＳ Ｐゴシック" pitchFamily="-84" charset="-128"/>
              </a:rPr>
              <a:t>Sanitization was never verified</a:t>
            </a:r>
          </a:p>
        </p:txBody>
      </p:sp>
    </p:spTree>
    <p:extLst>
      <p:ext uri="{BB962C8B-B14F-4D97-AF65-F5344CB8AC3E}">
        <p14:creationId xmlns:p14="http://schemas.microsoft.com/office/powerpoint/2010/main" val="1169850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ea typeface="ＭＳ Ｐゴシック" pitchFamily="-84" charset="-128"/>
              </a:rPr>
              <a:t>Computer Forensics</a:t>
            </a:r>
          </a:p>
        </p:txBody>
      </p:sp>
      <p:sp>
        <p:nvSpPr>
          <p:cNvPr id="13315" name="Rectangle 3"/>
          <p:cNvSpPr>
            <a:spLocks noGrp="1" noChangeArrowheads="1"/>
          </p:cNvSpPr>
          <p:nvPr>
            <p:ph type="body" idx="1"/>
          </p:nvPr>
        </p:nvSpPr>
        <p:spPr>
          <a:xfrm>
            <a:off x="381000" y="1501254"/>
            <a:ext cx="8229600" cy="4366146"/>
          </a:xfrm>
        </p:spPr>
        <p:txBody>
          <a:bodyPr/>
          <a:lstStyle/>
          <a:p>
            <a:pPr>
              <a:lnSpc>
                <a:spcPct val="90000"/>
              </a:lnSpc>
            </a:pPr>
            <a:r>
              <a:rPr lang="en-US" i="1" dirty="0">
                <a:ea typeface="ＭＳ Ｐゴシック" pitchFamily="-84" charset="-128"/>
              </a:rPr>
              <a:t>“</a:t>
            </a:r>
            <a:r>
              <a:rPr lang="en-US" dirty="0">
                <a:ea typeface="ＭＳ Ｐゴシック" pitchFamily="-84" charset="-128"/>
              </a:rPr>
              <a:t>The collection, authentication, preservation, and examination of electronic information for presentation in court.”</a:t>
            </a:r>
          </a:p>
          <a:p>
            <a:pPr marL="739775" lvl="1" indent="-282575">
              <a:spcBef>
                <a:spcPts val="600"/>
              </a:spcBef>
            </a:pPr>
            <a:r>
              <a:rPr lang="en-GB" sz="2800" dirty="0">
                <a:ea typeface="ＭＳ Ｐゴシック" pitchFamily="-84" charset="-128"/>
              </a:rPr>
              <a:t>Media Analysis</a:t>
            </a:r>
          </a:p>
          <a:p>
            <a:pPr lvl="2">
              <a:spcBef>
                <a:spcPts val="525"/>
              </a:spcBef>
            </a:pPr>
            <a:r>
              <a:rPr lang="en-GB" sz="2800" dirty="0">
                <a:ea typeface="ＭＳ Ｐゴシック" pitchFamily="-84" charset="-128"/>
              </a:rPr>
              <a:t>Examining physical media for evidence </a:t>
            </a:r>
          </a:p>
          <a:p>
            <a:pPr marL="739775" lvl="1" indent="-282575">
              <a:spcBef>
                <a:spcPts val="600"/>
              </a:spcBef>
            </a:pPr>
            <a:r>
              <a:rPr lang="en-GB" sz="2800" dirty="0">
                <a:ea typeface="ＭＳ Ｐゴシック" pitchFamily="-84" charset="-128"/>
              </a:rPr>
              <a:t>Code Analysis </a:t>
            </a:r>
          </a:p>
          <a:p>
            <a:pPr lvl="2">
              <a:spcBef>
                <a:spcPts val="525"/>
              </a:spcBef>
            </a:pPr>
            <a:r>
              <a:rPr lang="en-GB" sz="2800" dirty="0">
                <a:ea typeface="ＭＳ Ｐゴシック" pitchFamily="-84" charset="-128"/>
              </a:rPr>
              <a:t>Review of software for malicious signatures.  </a:t>
            </a:r>
            <a:r>
              <a:rPr lang="en-GB" sz="2800" dirty="0" err="1">
                <a:ea typeface="ＭＳ Ｐゴシック" pitchFamily="-84" charset="-128"/>
              </a:rPr>
              <a:t>Analyze</a:t>
            </a:r>
            <a:r>
              <a:rPr lang="en-GB" sz="2800" dirty="0">
                <a:ea typeface="ＭＳ Ｐゴシック" pitchFamily="-84" charset="-128"/>
              </a:rPr>
              <a:t> viruses and malware.</a:t>
            </a:r>
          </a:p>
          <a:p>
            <a:pPr marL="739775" lvl="1" indent="-282575">
              <a:spcBef>
                <a:spcPts val="600"/>
              </a:spcBef>
            </a:pPr>
            <a:r>
              <a:rPr lang="en-GB" sz="2800" dirty="0">
                <a:ea typeface="ＭＳ Ｐゴシック" pitchFamily="-84" charset="-128"/>
              </a:rPr>
              <a:t>Network Analysis</a:t>
            </a:r>
          </a:p>
          <a:p>
            <a:pPr lvl="2">
              <a:spcBef>
                <a:spcPts val="525"/>
              </a:spcBef>
            </a:pPr>
            <a:r>
              <a:rPr lang="en-GB" sz="2800" dirty="0">
                <a:ea typeface="ＭＳ Ｐゴシック" pitchFamily="-84" charset="-128"/>
              </a:rPr>
              <a:t>Scrutinize network traffic and logs to identify and locate evidence</a:t>
            </a:r>
          </a:p>
        </p:txBody>
      </p:sp>
    </p:spTree>
    <p:extLst>
      <p:ext uri="{BB962C8B-B14F-4D97-AF65-F5344CB8AC3E}">
        <p14:creationId xmlns:p14="http://schemas.microsoft.com/office/powerpoint/2010/main" val="25661231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defRPr/>
            </a:pPr>
            <a:r>
              <a:rPr lang="en-US">
                <a:ea typeface="+mj-ea"/>
              </a:rPr>
              <a:t>How can we sanitize hard disks?</a:t>
            </a:r>
          </a:p>
        </p:txBody>
      </p:sp>
      <p:sp>
        <p:nvSpPr>
          <p:cNvPr id="64515" name="Content Placeholder 2"/>
          <p:cNvSpPr>
            <a:spLocks noGrp="1"/>
          </p:cNvSpPr>
          <p:nvPr>
            <p:ph idx="1"/>
          </p:nvPr>
        </p:nvSpPr>
        <p:spPr/>
        <p:txBody>
          <a:bodyPr/>
          <a:lstStyle/>
          <a:p>
            <a:pPr eaLnBrk="1" hangingPunct="1"/>
            <a:r>
              <a:rPr lang="en-US" sz="3200">
                <a:ea typeface="ＭＳ Ｐゴシック" pitchFamily="-84" charset="-128"/>
              </a:rPr>
              <a:t>Disk scrubbing</a:t>
            </a:r>
          </a:p>
          <a:p>
            <a:pPr lvl="1" eaLnBrk="1" hangingPunct="1"/>
            <a:r>
              <a:rPr lang="en-US" sz="2800">
                <a:ea typeface="ＭＳ Ｐゴシック" pitchFamily="-84" charset="-128"/>
              </a:rPr>
              <a:t>Overwriting the entire drive with zeroes and random characters</a:t>
            </a:r>
          </a:p>
          <a:p>
            <a:pPr eaLnBrk="1" hangingPunct="1"/>
            <a:r>
              <a:rPr lang="en-US" sz="3200">
                <a:ea typeface="ＭＳ Ｐゴシック" pitchFamily="-84" charset="-128"/>
              </a:rPr>
              <a:t>Degaussing</a:t>
            </a:r>
          </a:p>
          <a:p>
            <a:pPr eaLnBrk="1" hangingPunct="1"/>
            <a:r>
              <a:rPr lang="en-US" sz="3200">
                <a:ea typeface="ＭＳ Ｐゴシック" pitchFamily="-84" charset="-128"/>
              </a:rPr>
              <a:t>Physical Destruction</a:t>
            </a:r>
          </a:p>
          <a:p>
            <a:pPr lvl="1" eaLnBrk="1" hangingPunct="1"/>
            <a:r>
              <a:rPr lang="en-US" sz="2800">
                <a:ea typeface="ＭＳ Ｐゴシック" pitchFamily="-84" charset="-128"/>
              </a:rPr>
              <a:t>Disintegration, Incineration, Pulverizing, Shredding or Melting</a:t>
            </a:r>
          </a:p>
          <a:p>
            <a:pPr lvl="1" eaLnBrk="1" hangingPunct="1"/>
            <a:endParaRPr lang="en-US" sz="2000">
              <a:ea typeface="ＭＳ Ｐゴシック" pitchFamily="-84" charset="-128"/>
            </a:endParaRPr>
          </a:p>
          <a:p>
            <a:pPr algn="ctr" eaLnBrk="1" hangingPunct="1">
              <a:buFont typeface="Arial" pitchFamily="34" charset="0"/>
              <a:buNone/>
            </a:pPr>
            <a:r>
              <a:rPr lang="en-US" sz="4000">
                <a:ea typeface="ＭＳ Ｐゴシック" pitchFamily="-84" charset="-128"/>
              </a:rPr>
              <a:t>FORMAT and FDISK do NOT WORK</a:t>
            </a:r>
          </a:p>
        </p:txBody>
      </p:sp>
    </p:spTree>
    <p:extLst>
      <p:ext uri="{BB962C8B-B14F-4D97-AF65-F5344CB8AC3E}">
        <p14:creationId xmlns:p14="http://schemas.microsoft.com/office/powerpoint/2010/main" val="25709606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defRPr/>
            </a:pPr>
            <a:r>
              <a:rPr lang="en-US">
                <a:ea typeface="+mj-ea"/>
              </a:rPr>
              <a:t>Free Hard Disk Scrubbers</a:t>
            </a:r>
          </a:p>
        </p:txBody>
      </p:sp>
      <p:sp>
        <p:nvSpPr>
          <p:cNvPr id="65539" name="Content Placeholder 2"/>
          <p:cNvSpPr>
            <a:spLocks noGrp="1"/>
          </p:cNvSpPr>
          <p:nvPr>
            <p:ph idx="1"/>
          </p:nvPr>
        </p:nvSpPr>
        <p:spPr/>
        <p:txBody>
          <a:bodyPr/>
          <a:lstStyle/>
          <a:p>
            <a:pPr eaLnBrk="1" hangingPunct="1"/>
            <a:r>
              <a:rPr lang="en-US" sz="3200" dirty="0" err="1">
                <a:ea typeface="ＭＳ Ｐゴシック" pitchFamily="-84" charset="-128"/>
              </a:rPr>
              <a:t>Active@Kill</a:t>
            </a:r>
            <a:r>
              <a:rPr lang="en-US" sz="3200" dirty="0">
                <a:ea typeface="ＭＳ Ｐゴシック" pitchFamily="-84" charset="-128"/>
              </a:rPr>
              <a:t> Disk – bootable floppy</a:t>
            </a:r>
          </a:p>
          <a:p>
            <a:pPr marL="571500" lvl="1" indent="0" eaLnBrk="1" hangingPunct="1">
              <a:buNone/>
            </a:pPr>
            <a:r>
              <a:rPr lang="en-US" sz="2800" dirty="0">
                <a:ea typeface="ＭＳ Ｐゴシック" pitchFamily="-84" charset="-128"/>
              </a:rPr>
              <a:t>http://www.killdisk.com/</a:t>
            </a:r>
          </a:p>
          <a:p>
            <a:pPr eaLnBrk="1" hangingPunct="1"/>
            <a:endParaRPr lang="en-US" sz="3200" dirty="0">
              <a:ea typeface="ＭＳ Ｐゴシック" pitchFamily="-84" charset="-128"/>
            </a:endParaRPr>
          </a:p>
          <a:p>
            <a:pPr eaLnBrk="1" hangingPunct="1"/>
            <a:r>
              <a:rPr lang="en-US" sz="3200" dirty="0" err="1">
                <a:ea typeface="ＭＳ Ｐゴシック" pitchFamily="-84" charset="-128"/>
              </a:rPr>
              <a:t>Darik</a:t>
            </a:r>
            <a:r>
              <a:rPr lang="ja-JP" altLang="en-US" sz="3200" dirty="0">
                <a:ea typeface="ＭＳ Ｐゴシック" pitchFamily="-84" charset="-128"/>
              </a:rPr>
              <a:t>’</a:t>
            </a:r>
            <a:r>
              <a:rPr lang="en-US" altLang="ja-JP" sz="3200" dirty="0">
                <a:ea typeface="ＭＳ Ｐゴシック" pitchFamily="-84" charset="-128"/>
              </a:rPr>
              <a:t>s Boot and Nuke – bootable CD, DVD, floppy or USB</a:t>
            </a:r>
          </a:p>
          <a:p>
            <a:pPr marL="571500" lvl="1" indent="0" eaLnBrk="1" hangingPunct="1">
              <a:buNone/>
            </a:pPr>
            <a:r>
              <a:rPr lang="en-US" sz="2800" dirty="0">
                <a:ea typeface="ＭＳ Ｐゴシック" pitchFamily="-84" charset="-128"/>
              </a:rPr>
              <a:t>http://dban.sourceforge.net/</a:t>
            </a:r>
            <a:endParaRPr lang="en-US" dirty="0">
              <a:ea typeface="ＭＳ Ｐゴシック" pitchFamily="-84" charset="-128"/>
            </a:endParaRPr>
          </a:p>
          <a:p>
            <a:pPr eaLnBrk="1" hangingPunct="1"/>
            <a:endParaRPr lang="en-US" sz="2400" dirty="0">
              <a:ea typeface="ＭＳ Ｐゴシック" pitchFamily="-84" charset="-128"/>
            </a:endParaRPr>
          </a:p>
          <a:p>
            <a:pPr lvl="1" eaLnBrk="1" hangingPunct="1"/>
            <a:endParaRPr lang="en-US" sz="2800" dirty="0">
              <a:ea typeface="ＭＳ Ｐゴシック" pitchFamily="-84" charset="-128"/>
            </a:endParaRPr>
          </a:p>
          <a:p>
            <a:pPr lvl="1" eaLnBrk="1" hangingPunct="1"/>
            <a:endParaRPr lang="en-US" sz="2800" dirty="0">
              <a:ea typeface="ＭＳ Ｐゴシック" pitchFamily="-84" charset="-128"/>
            </a:endParaRPr>
          </a:p>
        </p:txBody>
      </p:sp>
    </p:spTree>
    <p:extLst>
      <p:ext uri="{BB962C8B-B14F-4D97-AF65-F5344CB8AC3E}">
        <p14:creationId xmlns:p14="http://schemas.microsoft.com/office/powerpoint/2010/main" val="36177735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defRPr/>
            </a:pPr>
            <a:r>
              <a:rPr lang="en-US" dirty="0">
                <a:ea typeface="+mj-ea"/>
              </a:rPr>
              <a:t>$3,000 - $10,000 Degaussing Solution</a:t>
            </a:r>
          </a:p>
        </p:txBody>
      </p:sp>
      <p:sp>
        <p:nvSpPr>
          <p:cNvPr id="66563" name="Content Placeholder 2"/>
          <p:cNvSpPr>
            <a:spLocks noGrp="1"/>
          </p:cNvSpPr>
          <p:nvPr>
            <p:ph idx="1"/>
          </p:nvPr>
        </p:nvSpPr>
        <p:spPr/>
        <p:txBody>
          <a:bodyPr/>
          <a:lstStyle/>
          <a:p>
            <a:pPr eaLnBrk="1" hangingPunct="1"/>
            <a:endParaRPr lang="en-US" sz="4000">
              <a:ea typeface="ＭＳ Ｐゴシック" pitchFamily="-84" charset="-128"/>
            </a:endParaRPr>
          </a:p>
          <a:p>
            <a:pPr eaLnBrk="1" hangingPunct="1"/>
            <a:endParaRPr lang="en-US" sz="4000">
              <a:ea typeface="ＭＳ Ｐゴシック" pitchFamily="-84" charset="-128"/>
            </a:endParaRPr>
          </a:p>
          <a:p>
            <a:pPr eaLnBrk="1" hangingPunct="1"/>
            <a:endParaRPr lang="en-US" sz="4000">
              <a:ea typeface="ＭＳ Ｐゴシック" pitchFamily="-84" charset="-128"/>
            </a:endParaRPr>
          </a:p>
          <a:p>
            <a:pPr eaLnBrk="1" hangingPunct="1"/>
            <a:endParaRPr lang="en-US" sz="4000">
              <a:ea typeface="ＭＳ Ｐゴシック" pitchFamily="-84" charset="-128"/>
            </a:endParaRPr>
          </a:p>
          <a:p>
            <a:pPr eaLnBrk="1" hangingPunct="1"/>
            <a:endParaRPr lang="en-US" sz="4000">
              <a:ea typeface="ＭＳ Ｐゴシック" pitchFamily="-84" charset="-128"/>
            </a:endParaRPr>
          </a:p>
          <a:p>
            <a:pPr algn="ctr" eaLnBrk="1" hangingPunct="1">
              <a:buFont typeface="Arial" pitchFamily="34" charset="0"/>
              <a:buNone/>
            </a:pPr>
            <a:r>
              <a:rPr lang="en-US" sz="3600">
                <a:ea typeface="ＭＳ Ｐゴシック" pitchFamily="-84" charset="-128"/>
              </a:rPr>
              <a:t>Drive will not work after degaussing</a:t>
            </a:r>
          </a:p>
        </p:txBody>
      </p:sp>
      <p:pic>
        <p:nvPicPr>
          <p:cNvPr id="66564" name="Picture 5" descr="http://www.semshred.com/stuff/contentmgr/files/6293b50b36bc0bdec42632f19763f880/full/p2v_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05000"/>
            <a:ext cx="3657600"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7" descr="Model 8000 Hard Drive and Magnetic Media Degauss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981200"/>
            <a:ext cx="343376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03637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defRPr/>
            </a:pPr>
            <a:r>
              <a:rPr lang="en-US">
                <a:ea typeface="+mj-ea"/>
              </a:rPr>
              <a:t>$60,000 Disk Shredder Solution</a:t>
            </a:r>
            <a:br>
              <a:rPr lang="en-US">
                <a:ea typeface="+mj-ea"/>
              </a:rPr>
            </a:br>
            <a:endParaRPr lang="en-US">
              <a:ea typeface="+mj-ea"/>
            </a:endParaRPr>
          </a:p>
        </p:txBody>
      </p:sp>
      <p:pic>
        <p:nvPicPr>
          <p:cNvPr id="67587" name="Picture 4" descr="http://www.semshred.com/stuff/contentmgr/files/769bebc6af6e4daa2fc2bc4847db9370/full/22hdd_op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263" y="887413"/>
            <a:ext cx="4376737"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8934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defRPr/>
            </a:pPr>
            <a:r>
              <a:rPr lang="en-US">
                <a:ea typeface="+mj-ea"/>
              </a:rPr>
              <a:t>Disk Shredder Solution</a:t>
            </a:r>
          </a:p>
        </p:txBody>
      </p:sp>
      <p:pic>
        <p:nvPicPr>
          <p:cNvPr id="68611" name="Picture 2" descr="http://www.semshred.com/stuff/contentmgr/files/1fa40d4e151e0485a1d8f9147a81ff38/full/harddrive_destruction_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19200"/>
            <a:ext cx="67849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35246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defRPr/>
            </a:pPr>
            <a:r>
              <a:rPr lang="en-US" dirty="0"/>
              <a:t>Good luck recovering from this!</a:t>
            </a:r>
            <a:br>
              <a:rPr lang="en-US" dirty="0">
                <a:ea typeface="+mj-ea"/>
              </a:rPr>
            </a:br>
            <a:endParaRPr lang="en-US" dirty="0">
              <a:ea typeface="+mj-ea"/>
            </a:endParaRPr>
          </a:p>
        </p:txBody>
      </p:sp>
      <p:pic>
        <p:nvPicPr>
          <p:cNvPr id="69635" name="Picture 2" descr="drive in cruc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912" y="990600"/>
            <a:ext cx="3655888" cy="274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burning pcb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1" y="990600"/>
            <a:ext cx="3657600" cy="274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pouring a liquid hard dri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886200"/>
            <a:ext cx="3657600" cy="274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ard drive ingo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1" y="3886200"/>
            <a:ext cx="3657600" cy="274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875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9635"/>
                                        </p:tgtEl>
                                        <p:attrNameLst>
                                          <p:attrName>style.visibility</p:attrName>
                                        </p:attrNameLst>
                                      </p:cBhvr>
                                      <p:to>
                                        <p:strVal val="visible"/>
                                      </p:to>
                                    </p:set>
                                    <p:anim calcmode="lin" valueType="num">
                                      <p:cBhvr additive="base">
                                        <p:cTn id="7" dur="500" fill="hold"/>
                                        <p:tgtEl>
                                          <p:spTgt spid="69635"/>
                                        </p:tgtEl>
                                        <p:attrNameLst>
                                          <p:attrName>ppt_x</p:attrName>
                                        </p:attrNameLst>
                                      </p:cBhvr>
                                      <p:tavLst>
                                        <p:tav tm="0">
                                          <p:val>
                                            <p:strVal val="#ppt_x"/>
                                          </p:val>
                                        </p:tav>
                                        <p:tav tm="100000">
                                          <p:val>
                                            <p:strVal val="#ppt_x"/>
                                          </p:val>
                                        </p:tav>
                                      </p:tavLst>
                                    </p:anim>
                                    <p:anim calcmode="lin" valueType="num">
                                      <p:cBhvr additive="base">
                                        <p:cTn id="8" dur="500" fill="hold"/>
                                        <p:tgtEl>
                                          <p:spTgt spid="696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1" fill="hold" grpId="0" nodeType="afterEffect">
                                  <p:stCondLst>
                                    <p:cond delay="0"/>
                                  </p:stCondLst>
                                  <p:childTnLst>
                                    <p:set>
                                      <p:cBhvr>
                                        <p:cTn id="29" dur="1" fill="hold">
                                          <p:stCondLst>
                                            <p:cond delay="0"/>
                                          </p:stCondLst>
                                        </p:cTn>
                                        <p:tgtEl>
                                          <p:spTgt spid="54274"/>
                                        </p:tgtEl>
                                        <p:attrNameLst>
                                          <p:attrName>style.visibility</p:attrName>
                                        </p:attrNameLst>
                                      </p:cBhvr>
                                      <p:to>
                                        <p:strVal val="visible"/>
                                      </p:to>
                                    </p:set>
                                    <p:anim calcmode="lin" valueType="num">
                                      <p:cBhvr additive="base">
                                        <p:cTn id="30" dur="500" fill="hold"/>
                                        <p:tgtEl>
                                          <p:spTgt spid="54274"/>
                                        </p:tgtEl>
                                        <p:attrNameLst>
                                          <p:attrName>ppt_x</p:attrName>
                                        </p:attrNameLst>
                                      </p:cBhvr>
                                      <p:tavLst>
                                        <p:tav tm="0">
                                          <p:val>
                                            <p:strVal val="#ppt_x"/>
                                          </p:val>
                                        </p:tav>
                                        <p:tav tm="100000">
                                          <p:val>
                                            <p:strVal val="#ppt_x"/>
                                          </p:val>
                                        </p:tav>
                                      </p:tavLst>
                                    </p:anim>
                                    <p:anim calcmode="lin" valueType="num">
                                      <p:cBhvr additive="base">
                                        <p:cTn id="31" dur="500" fill="hold"/>
                                        <p:tgtEl>
                                          <p:spTgt spid="5427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dirty="0">
                <a:ea typeface="ＭＳ Ｐゴシック" pitchFamily="-84" charset="-128"/>
              </a:rPr>
              <a:t>A Computer Forensics Expert Must</a:t>
            </a:r>
          </a:p>
        </p:txBody>
      </p:sp>
      <p:sp>
        <p:nvSpPr>
          <p:cNvPr id="73731" name="Rectangle 3"/>
          <p:cNvSpPr>
            <a:spLocks noGrp="1" noChangeArrowheads="1"/>
          </p:cNvSpPr>
          <p:nvPr>
            <p:ph type="body" idx="1"/>
          </p:nvPr>
        </p:nvSpPr>
        <p:spPr>
          <a:xfrm>
            <a:off x="381000" y="1514901"/>
            <a:ext cx="8610600" cy="4276299"/>
          </a:xfrm>
        </p:spPr>
        <p:txBody>
          <a:bodyPr/>
          <a:lstStyle/>
          <a:p>
            <a:pPr>
              <a:spcBef>
                <a:spcPts val="600"/>
              </a:spcBef>
              <a:spcAft>
                <a:spcPts val="600"/>
              </a:spcAft>
            </a:pPr>
            <a:r>
              <a:rPr lang="en-US" sz="3200" dirty="0">
                <a:ea typeface="ＭＳ Ｐゴシック" pitchFamily="-84" charset="-128"/>
              </a:rPr>
              <a:t>Know a lot about computers and how they work (hardware, software, OS, file systems, storage media, etc.)</a:t>
            </a:r>
          </a:p>
          <a:p>
            <a:pPr>
              <a:spcBef>
                <a:spcPts val="600"/>
              </a:spcBef>
              <a:spcAft>
                <a:spcPts val="600"/>
              </a:spcAft>
            </a:pPr>
            <a:r>
              <a:rPr lang="en-US" sz="3200" dirty="0">
                <a:ea typeface="ＭＳ Ｐゴシック" pitchFamily="-84" charset="-128"/>
              </a:rPr>
              <a:t>Always keep learning</a:t>
            </a:r>
          </a:p>
          <a:p>
            <a:pPr>
              <a:spcBef>
                <a:spcPts val="600"/>
              </a:spcBef>
              <a:spcAft>
                <a:spcPts val="600"/>
              </a:spcAft>
            </a:pPr>
            <a:r>
              <a:rPr lang="en-US" sz="3200" dirty="0">
                <a:ea typeface="ＭＳ Ｐゴシック" pitchFamily="-84" charset="-128"/>
              </a:rPr>
              <a:t>Have infinite patience</a:t>
            </a:r>
          </a:p>
          <a:p>
            <a:pPr lvl="1">
              <a:spcBef>
                <a:spcPts val="600"/>
              </a:spcBef>
              <a:spcAft>
                <a:spcPts val="600"/>
              </a:spcAft>
            </a:pPr>
            <a:r>
              <a:rPr lang="en-US" sz="2800" dirty="0">
                <a:ea typeface="ＭＳ Ｐゴシック" pitchFamily="-84" charset="-128"/>
              </a:rPr>
              <a:t>“No such thing as point and click forensics.”</a:t>
            </a:r>
          </a:p>
          <a:p>
            <a:pPr>
              <a:spcBef>
                <a:spcPts val="600"/>
              </a:spcBef>
              <a:spcAft>
                <a:spcPts val="600"/>
              </a:spcAft>
            </a:pPr>
            <a:r>
              <a:rPr lang="en-US" sz="3200" dirty="0">
                <a:ea typeface="ＭＳ Ｐゴシック" pitchFamily="-84" charset="-128"/>
              </a:rPr>
              <a:t>Be detail-oriented</a:t>
            </a:r>
          </a:p>
          <a:p>
            <a:pPr>
              <a:spcBef>
                <a:spcPts val="600"/>
              </a:spcBef>
              <a:spcAft>
                <a:spcPts val="600"/>
              </a:spcAft>
            </a:pPr>
            <a:r>
              <a:rPr lang="en-US" sz="3200" dirty="0">
                <a:ea typeface="ＭＳ Ｐゴシック" pitchFamily="-84" charset="-128"/>
              </a:rPr>
              <a:t>Be good at explaining how computers work</a:t>
            </a:r>
          </a:p>
        </p:txBody>
      </p:sp>
    </p:spTree>
    <p:extLst>
      <p:ext uri="{BB962C8B-B14F-4D97-AF65-F5344CB8AC3E}">
        <p14:creationId xmlns:p14="http://schemas.microsoft.com/office/powerpoint/2010/main" val="3208979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419100" y="1295400"/>
            <a:ext cx="7848600" cy="4762500"/>
          </a:xfrm>
        </p:spPr>
        <p:txBody>
          <a:bodyPr lIns="90000" tIns="46800" rIns="90000" bIns="46800"/>
          <a:lstStyle/>
          <a:p>
            <a:pPr marL="339725" indent="-339725" defTabSz="457200">
              <a:spcBef>
                <a:spcPts val="600"/>
              </a:spcBef>
              <a:spcAft>
                <a:spcPts val="60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3200" b="1" dirty="0">
                <a:ea typeface="ＭＳ Ｐゴシック" pitchFamily="-84" charset="-128"/>
              </a:rPr>
              <a:t>Acquire</a:t>
            </a:r>
            <a:r>
              <a:rPr lang="en-GB" sz="3200" dirty="0">
                <a:ea typeface="ＭＳ Ｐゴシック" pitchFamily="-84" charset="-128"/>
              </a:rPr>
              <a:t> the evidence without altering or damaging the original</a:t>
            </a:r>
          </a:p>
          <a:p>
            <a:pPr marL="339725" indent="-339725" defTabSz="457200">
              <a:spcBef>
                <a:spcPts val="600"/>
              </a:spcBef>
              <a:spcAft>
                <a:spcPts val="60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3200" b="1" dirty="0">
                <a:ea typeface="ＭＳ Ｐゴシック" pitchFamily="-84" charset="-128"/>
              </a:rPr>
              <a:t>Authenticate</a:t>
            </a:r>
            <a:r>
              <a:rPr lang="en-GB" sz="3200" dirty="0">
                <a:ea typeface="ＭＳ Ｐゴシック" pitchFamily="-84" charset="-128"/>
              </a:rPr>
              <a:t> the image (copy)</a:t>
            </a:r>
          </a:p>
          <a:p>
            <a:pPr marL="339725" indent="-339725" defTabSz="457200">
              <a:spcBef>
                <a:spcPts val="600"/>
              </a:spcBef>
              <a:spcAft>
                <a:spcPts val="60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3200" b="1" dirty="0" err="1">
                <a:ea typeface="ＭＳ Ｐゴシック" pitchFamily="-84" charset="-128"/>
              </a:rPr>
              <a:t>Analyze</a:t>
            </a:r>
            <a:r>
              <a:rPr lang="en-GB" sz="3200" dirty="0">
                <a:ea typeface="ＭＳ Ｐゴシック" pitchFamily="-84" charset="-128"/>
              </a:rPr>
              <a:t> the data without modifying it</a:t>
            </a:r>
          </a:p>
          <a:p>
            <a:pPr marL="0" indent="0" algn="ctr" defTabSz="457200">
              <a:spcBef>
                <a:spcPts val="600"/>
              </a:spcBef>
              <a:spcAft>
                <a:spcPts val="600"/>
              </a:spcAft>
              <a:buFont typeface="Arial" pitchFamily="34"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sz="1100" dirty="0">
              <a:ea typeface="ＭＳ Ｐゴシック" pitchFamily="-84" charset="-128"/>
            </a:endParaRPr>
          </a:p>
          <a:p>
            <a:pPr marL="0" indent="0" algn="ctr" defTabSz="457200">
              <a:spcBef>
                <a:spcPts val="600"/>
              </a:spcBef>
              <a:spcAft>
                <a:spcPts val="600"/>
              </a:spcAft>
              <a:buFont typeface="Arial" pitchFamily="34"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dirty="0">
              <a:ea typeface="ＭＳ Ｐゴシック" pitchFamily="-84" charset="-128"/>
            </a:endParaRPr>
          </a:p>
          <a:p>
            <a:pPr marL="0" indent="0" algn="ctr" defTabSz="457200">
              <a:spcBef>
                <a:spcPts val="600"/>
              </a:spcBef>
              <a:spcAft>
                <a:spcPts val="600"/>
              </a:spcAft>
              <a:buFont typeface="Arial" pitchFamily="34"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a:ea typeface="ＭＳ Ｐゴシック" pitchFamily="-84" charset="-128"/>
              </a:rPr>
              <a:t>The </a:t>
            </a:r>
            <a:r>
              <a:rPr lang="en-GB" b="1" dirty="0">
                <a:ea typeface="ＭＳ Ｐゴシック" pitchFamily="-84" charset="-128"/>
              </a:rPr>
              <a:t>chain of custody </a:t>
            </a:r>
            <a:r>
              <a:rPr lang="en-GB" dirty="0">
                <a:ea typeface="ＭＳ Ｐゴシック" pitchFamily="-84" charset="-128"/>
              </a:rPr>
              <a:t>of the original evidence needs to be preserved throughout the entire investigation</a:t>
            </a:r>
            <a:endParaRPr lang="en-US" dirty="0">
              <a:ea typeface="ＭＳ Ｐゴシック" pitchFamily="-84" charset="-128"/>
            </a:endParaRPr>
          </a:p>
        </p:txBody>
      </p:sp>
      <p:sp>
        <p:nvSpPr>
          <p:cNvPr id="2" name="Title 1"/>
          <p:cNvSpPr>
            <a:spLocks noGrp="1"/>
          </p:cNvSpPr>
          <p:nvPr>
            <p:ph type="title"/>
          </p:nvPr>
        </p:nvSpPr>
        <p:spPr/>
        <p:txBody>
          <a:bodyPr/>
          <a:lstStyle/>
          <a:p>
            <a:r>
              <a:rPr lang="en-GB" dirty="0"/>
              <a:t>Digital Forensics</a:t>
            </a:r>
            <a:endParaRPr lang="en-US" dirty="0"/>
          </a:p>
        </p:txBody>
      </p:sp>
    </p:spTree>
    <p:extLst>
      <p:ext uri="{BB962C8B-B14F-4D97-AF65-F5344CB8AC3E}">
        <p14:creationId xmlns:p14="http://schemas.microsoft.com/office/powerpoint/2010/main" val="142358012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ea typeface="ＭＳ Ｐゴシック" pitchFamily="-84" charset="-128"/>
              </a:rPr>
              <a:t>Places to Look for Electronic Evidence</a:t>
            </a:r>
          </a:p>
        </p:txBody>
      </p:sp>
      <p:sp>
        <p:nvSpPr>
          <p:cNvPr id="15363" name="Rectangle 3"/>
          <p:cNvSpPr>
            <a:spLocks noGrp="1" noChangeArrowheads="1"/>
          </p:cNvSpPr>
          <p:nvPr>
            <p:ph type="body" sz="half" idx="1"/>
          </p:nvPr>
        </p:nvSpPr>
        <p:spPr>
          <a:xfrm>
            <a:off x="393700" y="1778000"/>
            <a:ext cx="3576638" cy="4851400"/>
          </a:xfrm>
          <a:noFill/>
        </p:spPr>
        <p:txBody>
          <a:bodyPr lIns="92075" tIns="46038" rIns="92075" bIns="46038"/>
          <a:lstStyle/>
          <a:p>
            <a:pPr>
              <a:spcBef>
                <a:spcPts val="600"/>
              </a:spcBef>
              <a:spcAft>
                <a:spcPts val="600"/>
              </a:spcAft>
            </a:pPr>
            <a:r>
              <a:rPr lang="en-US" sz="3200" dirty="0">
                <a:ea typeface="ＭＳ Ｐゴシック" pitchFamily="-84" charset="-128"/>
              </a:rPr>
              <a:t>Floppy Disks</a:t>
            </a:r>
          </a:p>
          <a:p>
            <a:pPr>
              <a:spcBef>
                <a:spcPts val="600"/>
              </a:spcBef>
              <a:spcAft>
                <a:spcPts val="600"/>
              </a:spcAft>
            </a:pPr>
            <a:r>
              <a:rPr lang="en-US" sz="3200" dirty="0">
                <a:ea typeface="ＭＳ Ｐゴシック" pitchFamily="-84" charset="-128"/>
              </a:rPr>
              <a:t>CDs</a:t>
            </a:r>
          </a:p>
          <a:p>
            <a:pPr>
              <a:spcBef>
                <a:spcPts val="600"/>
              </a:spcBef>
              <a:spcAft>
                <a:spcPts val="600"/>
              </a:spcAft>
            </a:pPr>
            <a:r>
              <a:rPr lang="en-US" sz="3200" dirty="0">
                <a:ea typeface="ＭＳ Ｐゴシック" pitchFamily="-84" charset="-128"/>
              </a:rPr>
              <a:t>DVDs</a:t>
            </a:r>
          </a:p>
          <a:p>
            <a:pPr>
              <a:spcBef>
                <a:spcPts val="600"/>
              </a:spcBef>
              <a:spcAft>
                <a:spcPts val="600"/>
              </a:spcAft>
            </a:pPr>
            <a:r>
              <a:rPr lang="en-US" sz="3200" dirty="0">
                <a:ea typeface="ＭＳ Ｐゴシック" pitchFamily="-84" charset="-128"/>
              </a:rPr>
              <a:t>Zip Disks</a:t>
            </a:r>
          </a:p>
          <a:p>
            <a:pPr>
              <a:spcBef>
                <a:spcPts val="600"/>
              </a:spcBef>
              <a:spcAft>
                <a:spcPts val="600"/>
              </a:spcAft>
            </a:pPr>
            <a:r>
              <a:rPr lang="en-US" sz="3200" dirty="0">
                <a:ea typeface="ＭＳ Ｐゴシック" pitchFamily="-84" charset="-128"/>
              </a:rPr>
              <a:t>Backup Tapes</a:t>
            </a:r>
          </a:p>
          <a:p>
            <a:pPr>
              <a:spcBef>
                <a:spcPts val="600"/>
              </a:spcBef>
              <a:spcAft>
                <a:spcPts val="600"/>
              </a:spcAft>
            </a:pPr>
            <a:r>
              <a:rPr lang="en-US" sz="3200" dirty="0">
                <a:ea typeface="ＭＳ Ｐゴシック" pitchFamily="-84" charset="-128"/>
              </a:rPr>
              <a:t>USB Storage</a:t>
            </a:r>
          </a:p>
          <a:p>
            <a:pPr>
              <a:spcBef>
                <a:spcPts val="600"/>
              </a:spcBef>
              <a:spcAft>
                <a:spcPts val="600"/>
              </a:spcAft>
            </a:pPr>
            <a:r>
              <a:rPr lang="en-US" sz="3200" dirty="0">
                <a:ea typeface="ＭＳ Ｐゴシック" pitchFamily="-84" charset="-128"/>
              </a:rPr>
              <a:t>PDAs</a:t>
            </a:r>
          </a:p>
        </p:txBody>
      </p:sp>
      <p:sp>
        <p:nvSpPr>
          <p:cNvPr id="15364" name="Rectangle 4"/>
          <p:cNvSpPr>
            <a:spLocks noGrp="1" noChangeArrowheads="1"/>
          </p:cNvSpPr>
          <p:nvPr>
            <p:ph type="body" sz="half" idx="2"/>
          </p:nvPr>
        </p:nvSpPr>
        <p:spPr>
          <a:xfrm>
            <a:off x="4648200" y="1778000"/>
            <a:ext cx="4038600" cy="4851400"/>
          </a:xfrm>
        </p:spPr>
        <p:txBody>
          <a:bodyPr/>
          <a:lstStyle/>
          <a:p>
            <a:pPr>
              <a:spcBef>
                <a:spcPts val="600"/>
              </a:spcBef>
              <a:spcAft>
                <a:spcPts val="600"/>
              </a:spcAft>
            </a:pPr>
            <a:r>
              <a:rPr lang="en-US" sz="3200" dirty="0">
                <a:ea typeface="ＭＳ Ｐゴシック" pitchFamily="-84" charset="-128"/>
              </a:rPr>
              <a:t>Flash memory</a:t>
            </a:r>
          </a:p>
          <a:p>
            <a:pPr>
              <a:spcBef>
                <a:spcPts val="600"/>
              </a:spcBef>
              <a:spcAft>
                <a:spcPts val="600"/>
              </a:spcAft>
            </a:pPr>
            <a:r>
              <a:rPr lang="en-US" sz="3200" dirty="0">
                <a:ea typeface="ＭＳ Ｐゴシック" pitchFamily="-84" charset="-128"/>
              </a:rPr>
              <a:t>Voice mail</a:t>
            </a:r>
          </a:p>
          <a:p>
            <a:pPr>
              <a:spcBef>
                <a:spcPts val="600"/>
              </a:spcBef>
              <a:spcAft>
                <a:spcPts val="600"/>
              </a:spcAft>
            </a:pPr>
            <a:r>
              <a:rPr lang="en-US" sz="3200" dirty="0">
                <a:ea typeface="ＭＳ Ｐゴシック" pitchFamily="-84" charset="-128"/>
              </a:rPr>
              <a:t>Electronic Calendars</a:t>
            </a:r>
          </a:p>
          <a:p>
            <a:pPr>
              <a:spcBef>
                <a:spcPts val="600"/>
              </a:spcBef>
              <a:spcAft>
                <a:spcPts val="600"/>
              </a:spcAft>
            </a:pPr>
            <a:r>
              <a:rPr lang="en-US" sz="3200" dirty="0">
                <a:ea typeface="ＭＳ Ｐゴシック" pitchFamily="-84" charset="-128"/>
              </a:rPr>
              <a:t>Scanner</a:t>
            </a:r>
          </a:p>
          <a:p>
            <a:pPr>
              <a:spcBef>
                <a:spcPts val="600"/>
              </a:spcBef>
              <a:spcAft>
                <a:spcPts val="600"/>
              </a:spcAft>
            </a:pPr>
            <a:r>
              <a:rPr lang="en-US" sz="3200" dirty="0">
                <a:ea typeface="ＭＳ Ｐゴシック" pitchFamily="-84" charset="-128"/>
              </a:rPr>
              <a:t>Photocopier</a:t>
            </a:r>
          </a:p>
          <a:p>
            <a:pPr>
              <a:spcBef>
                <a:spcPts val="600"/>
              </a:spcBef>
              <a:spcAft>
                <a:spcPts val="600"/>
              </a:spcAft>
            </a:pPr>
            <a:r>
              <a:rPr lang="en-US" sz="3200" dirty="0">
                <a:ea typeface="ＭＳ Ｐゴシック" pitchFamily="-84" charset="-128"/>
              </a:rPr>
              <a:t>Fax/Phone/Cell</a:t>
            </a:r>
          </a:p>
          <a:p>
            <a:pPr>
              <a:spcBef>
                <a:spcPts val="600"/>
              </a:spcBef>
              <a:spcAft>
                <a:spcPts val="600"/>
              </a:spcAft>
            </a:pPr>
            <a:r>
              <a:rPr lang="en-US" sz="3200" dirty="0">
                <a:ea typeface="ＭＳ Ｐゴシック" pitchFamily="-84" charset="-128"/>
              </a:rPr>
              <a:t>IPods</a:t>
            </a:r>
          </a:p>
        </p:txBody>
      </p:sp>
    </p:spTree>
    <p:extLst>
      <p:ext uri="{BB962C8B-B14F-4D97-AF65-F5344CB8AC3E}">
        <p14:creationId xmlns:p14="http://schemas.microsoft.com/office/powerpoint/2010/main" val="3037797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p:txBody>
          <a:bodyPr/>
          <a:lstStyle/>
          <a:p>
            <a:pPr>
              <a:defRPr/>
            </a:pPr>
            <a:r>
              <a:rPr lang="en-US" dirty="0">
                <a:ea typeface="+mj-ea"/>
              </a:rPr>
              <a:t>Acquire the Evidence</a:t>
            </a:r>
          </a:p>
        </p:txBody>
      </p:sp>
      <p:sp>
        <p:nvSpPr>
          <p:cNvPr id="16387" name="Rectangle 3"/>
          <p:cNvSpPr>
            <a:spLocks noGrp="1" noChangeArrowheads="1"/>
          </p:cNvSpPr>
          <p:nvPr>
            <p:ph type="body" idx="1"/>
          </p:nvPr>
        </p:nvSpPr>
        <p:spPr>
          <a:xfrm>
            <a:off x="381000" y="1610436"/>
            <a:ext cx="8229600" cy="4637964"/>
          </a:xfrm>
        </p:spPr>
        <p:txBody>
          <a:bodyPr/>
          <a:lstStyle/>
          <a:p>
            <a:pPr>
              <a:spcBef>
                <a:spcPts val="600"/>
              </a:spcBef>
            </a:pPr>
            <a:r>
              <a:rPr lang="en-US" sz="3200" dirty="0">
                <a:ea typeface="ＭＳ Ｐゴシック" pitchFamily="-84" charset="-128"/>
              </a:rPr>
              <a:t>If possible, hard disk is removed without turning computer on</a:t>
            </a:r>
          </a:p>
          <a:p>
            <a:pPr>
              <a:spcBef>
                <a:spcPts val="600"/>
              </a:spcBef>
            </a:pPr>
            <a:r>
              <a:rPr lang="en-US" sz="3200" dirty="0">
                <a:ea typeface="ＭＳ Ｐゴシック" pitchFamily="-84" charset="-128"/>
              </a:rPr>
              <a:t>Hardware write blockers are used to ensure that nothing is written to drive</a:t>
            </a:r>
            <a:r>
              <a:rPr lang="en-US" sz="3200" b="1" i="1" dirty="0">
                <a:ea typeface="ＭＳ Ｐゴシック" pitchFamily="-84" charset="-128"/>
              </a:rPr>
              <a:t> </a:t>
            </a:r>
          </a:p>
          <a:p>
            <a:pPr>
              <a:spcBef>
                <a:spcPts val="600"/>
              </a:spcBef>
            </a:pPr>
            <a:r>
              <a:rPr lang="en-US" sz="3200" dirty="0">
                <a:ea typeface="ＭＳ Ｐゴシック" pitchFamily="-84" charset="-128"/>
              </a:rPr>
              <a:t>Other techniques can be used to acquire volatile data (RAM, registers, etc.)</a:t>
            </a:r>
          </a:p>
          <a:p>
            <a:pPr>
              <a:spcBef>
                <a:spcPts val="600"/>
              </a:spcBef>
            </a:pPr>
            <a:r>
              <a:rPr lang="en-US" sz="3200" b="1" i="1" dirty="0">
                <a:ea typeface="ＭＳ Ｐゴシック" pitchFamily="-84" charset="-128"/>
              </a:rPr>
              <a:t>Forensic image copy</a:t>
            </a:r>
            <a:r>
              <a:rPr lang="en-US" sz="3200" dirty="0">
                <a:ea typeface="ＭＳ Ｐゴシック" pitchFamily="-84" charset="-128"/>
              </a:rPr>
              <a:t> – an exact copy or snapshot of all stored information</a:t>
            </a:r>
          </a:p>
        </p:txBody>
      </p:sp>
    </p:spTree>
    <p:extLst>
      <p:ext uri="{BB962C8B-B14F-4D97-AF65-F5344CB8AC3E}">
        <p14:creationId xmlns:p14="http://schemas.microsoft.com/office/powerpoint/2010/main" val="2671810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p:txBody>
          <a:bodyPr/>
          <a:lstStyle/>
          <a:p>
            <a:pPr>
              <a:defRPr/>
            </a:pPr>
            <a:r>
              <a:rPr lang="en-US" dirty="0">
                <a:ea typeface="+mj-ea"/>
              </a:rPr>
              <a:t>Authentication</a:t>
            </a:r>
          </a:p>
        </p:txBody>
      </p:sp>
      <p:sp>
        <p:nvSpPr>
          <p:cNvPr id="18435" name="Rectangle 3"/>
          <p:cNvSpPr>
            <a:spLocks noGrp="1" noChangeArrowheads="1"/>
          </p:cNvSpPr>
          <p:nvPr>
            <p:ph type="body" idx="1"/>
          </p:nvPr>
        </p:nvSpPr>
        <p:spPr/>
        <p:txBody>
          <a:bodyPr/>
          <a:lstStyle/>
          <a:p>
            <a:r>
              <a:rPr lang="en-US" sz="3200" dirty="0">
                <a:ea typeface="ＭＳ Ｐゴシック" pitchFamily="-84" charset="-128"/>
              </a:rPr>
              <a:t>Ensures no evidence was planted or destroyed</a:t>
            </a:r>
          </a:p>
          <a:p>
            <a:r>
              <a:rPr lang="en-US" sz="3200" b="1" i="1" dirty="0">
                <a:ea typeface="ＭＳ Ｐゴシック" pitchFamily="-84" charset="-128"/>
              </a:rPr>
              <a:t>MD5 hash value</a:t>
            </a:r>
            <a:r>
              <a:rPr lang="en-US" sz="3200" dirty="0">
                <a:ea typeface="ＭＳ Ｐゴシック" pitchFamily="-84" charset="-128"/>
              </a:rPr>
              <a:t> - mathematically generated string of 32 letters and is unique for an individual storage medium at a specific point in time</a:t>
            </a:r>
          </a:p>
          <a:p>
            <a:pPr lvl="1"/>
            <a:r>
              <a:rPr lang="en-US" sz="2800" dirty="0">
                <a:ea typeface="ＭＳ Ｐゴシック" pitchFamily="-84" charset="-128"/>
              </a:rPr>
              <a:t>Probability of two storage media having same MD5 hash value is 1 in 10</a:t>
            </a:r>
            <a:r>
              <a:rPr lang="en-US" sz="2800" baseline="30000" dirty="0">
                <a:ea typeface="ＭＳ Ｐゴシック" pitchFamily="-84" charset="-128"/>
              </a:rPr>
              <a:t>38</a:t>
            </a:r>
            <a:r>
              <a:rPr lang="en-US" sz="2800" dirty="0">
                <a:ea typeface="ＭＳ Ｐゴシック" pitchFamily="-84" charset="-128"/>
              </a:rPr>
              <a:t>, or </a:t>
            </a:r>
          </a:p>
          <a:p>
            <a:pPr marL="114300" indent="0">
              <a:buNone/>
            </a:pPr>
            <a:r>
              <a:rPr lang="en-US" sz="2000" dirty="0">
                <a:ea typeface="ＭＳ Ｐゴシック" pitchFamily="-84" charset="-128"/>
              </a:rPr>
              <a:t>	1 in</a:t>
            </a:r>
            <a:r>
              <a:rPr lang="en-US" sz="1200" dirty="0">
                <a:ea typeface="ＭＳ Ｐゴシック" pitchFamily="-84" charset="-128"/>
              </a:rPr>
              <a:t> </a:t>
            </a:r>
            <a:r>
              <a:rPr lang="en-US" sz="2000" dirty="0">
                <a:ea typeface="ＭＳ Ｐゴシック" pitchFamily="-84" charset="-128"/>
              </a:rPr>
              <a:t>100,000,000,000,000,000,000,000,000,000,000,000,000</a:t>
            </a:r>
            <a:endParaRPr lang="en-US" sz="2400" dirty="0">
              <a:ea typeface="ＭＳ Ｐゴシック" pitchFamily="-84" charset="-128"/>
            </a:endParaRPr>
          </a:p>
        </p:txBody>
      </p:sp>
    </p:spTree>
    <p:extLst>
      <p:ext uri="{BB962C8B-B14F-4D97-AF65-F5344CB8AC3E}">
        <p14:creationId xmlns:p14="http://schemas.microsoft.com/office/powerpoint/2010/main" val="2016182272"/>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Office\Templates\Blank Presentation.pot</Template>
  <TotalTime>0</TotalTime>
  <Words>2114</Words>
  <Application>Microsoft Office PowerPoint</Application>
  <PresentationFormat>On-screen Show (4:3)</PresentationFormat>
  <Paragraphs>382</Paragraphs>
  <Slides>56</Slides>
  <Notes>42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Times New Roman</vt:lpstr>
      <vt:lpstr>Wingdings</vt:lpstr>
      <vt:lpstr>Blank Presentation</vt:lpstr>
      <vt:lpstr>Intro to MIS - MGS351</vt:lpstr>
      <vt:lpstr>Overview</vt:lpstr>
      <vt:lpstr>Digital Forensic Science (DFS)</vt:lpstr>
      <vt:lpstr>Public versus Private Investigations</vt:lpstr>
      <vt:lpstr>Computer Forensics</vt:lpstr>
      <vt:lpstr>Digital Forensics</vt:lpstr>
      <vt:lpstr>Places to Look for Electronic Evidence</vt:lpstr>
      <vt:lpstr>Acquire the Evidence</vt:lpstr>
      <vt:lpstr>Authentication</vt:lpstr>
      <vt:lpstr>Authentication</vt:lpstr>
      <vt:lpstr>Analysis</vt:lpstr>
      <vt:lpstr>File Hash Analysis</vt:lpstr>
      <vt:lpstr>Files Can Be Recovered from</vt:lpstr>
      <vt:lpstr>Excerpts from NASA E-Mail</vt:lpstr>
      <vt:lpstr>E-Mail from Bill Gates</vt:lpstr>
      <vt:lpstr>E-Mail between Enron and Andersen Consulting</vt:lpstr>
      <vt:lpstr>PowerPoint Presentation</vt:lpstr>
      <vt:lpstr>Data Storage</vt:lpstr>
      <vt:lpstr>Storage Media Basics</vt:lpstr>
      <vt:lpstr>Slack Space</vt:lpstr>
      <vt:lpstr>Digital Forensic Challenges</vt:lpstr>
      <vt:lpstr>Ways of Hiding Information</vt:lpstr>
      <vt:lpstr>Changing file extensions</vt:lpstr>
      <vt:lpstr>Recovering Passwords</vt:lpstr>
      <vt:lpstr>Examining Encrypted Files / Drives</vt:lpstr>
      <vt:lpstr>Steganography</vt:lpstr>
      <vt:lpstr>Steganography Example</vt:lpstr>
      <vt:lpstr>Letter Steganography Example</vt:lpstr>
      <vt:lpstr>Steganography Example</vt:lpstr>
      <vt:lpstr>Word Steganography Example</vt:lpstr>
      <vt:lpstr>Other Steganography Approaches</vt:lpstr>
      <vt:lpstr>Digital Steganography</vt:lpstr>
      <vt:lpstr>Which has the hidden data?</vt:lpstr>
      <vt:lpstr>Which has the hidden data?</vt:lpstr>
      <vt:lpstr>Hexadecimal file comparison</vt:lpstr>
      <vt:lpstr>Steganography with Bitmapped image</vt:lpstr>
      <vt:lpstr>Forensic Challenges</vt:lpstr>
      <vt:lpstr>Other Forensic Evidence Examples</vt:lpstr>
      <vt:lpstr>Business Implications</vt:lpstr>
      <vt:lpstr>Internal Corporate Investigations</vt:lpstr>
      <vt:lpstr>Fit with Incident Response</vt:lpstr>
      <vt:lpstr>Establishing Company Policies</vt:lpstr>
      <vt:lpstr>Disposing of Old Computers</vt:lpstr>
      <vt:lpstr>“Remembrance of Data Passed Study”</vt:lpstr>
      <vt:lpstr>Disk #6: Biotech Startup</vt:lpstr>
      <vt:lpstr>Disk #44: Bay Area Computer Magazine</vt:lpstr>
      <vt:lpstr>Disks #73, #74, #75, #77 Community College (WA)</vt:lpstr>
      <vt:lpstr>Disk #134: Chicago Bank</vt:lpstr>
      <vt:lpstr>Main Sources of Failure</vt:lpstr>
      <vt:lpstr>How can we sanitize hard disks?</vt:lpstr>
      <vt:lpstr>Free Hard Disk Scrubbers</vt:lpstr>
      <vt:lpstr>$3,000 - $10,000 Degaussing Solution</vt:lpstr>
      <vt:lpstr>$60,000 Disk Shredder Solution </vt:lpstr>
      <vt:lpstr>Disk Shredder Solution</vt:lpstr>
      <vt:lpstr>Good luck recovering from this! </vt:lpstr>
      <vt:lpstr>A Computer Forensics Expert Must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2018-01-13T02:26:20Z</dcterms:created>
  <dcterms:modified xsi:type="dcterms:W3CDTF">2019-11-10T22:00:35Z</dcterms:modified>
</cp:coreProperties>
</file>