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32"/>
  </p:notesMasterIdLst>
  <p:handoutMasterIdLst>
    <p:handoutMasterId r:id="rId33"/>
  </p:handoutMasterIdLst>
  <p:sldIdLst>
    <p:sldId id="619" r:id="rId2"/>
    <p:sldId id="652" r:id="rId3"/>
    <p:sldId id="687" r:id="rId4"/>
    <p:sldId id="688" r:id="rId5"/>
    <p:sldId id="689" r:id="rId6"/>
    <p:sldId id="690" r:id="rId7"/>
    <p:sldId id="691" r:id="rId8"/>
    <p:sldId id="692" r:id="rId9"/>
    <p:sldId id="693" r:id="rId10"/>
    <p:sldId id="694" r:id="rId11"/>
    <p:sldId id="695" r:id="rId12"/>
    <p:sldId id="696" r:id="rId13"/>
    <p:sldId id="697" r:id="rId14"/>
    <p:sldId id="698" r:id="rId15"/>
    <p:sldId id="699" r:id="rId16"/>
    <p:sldId id="700" r:id="rId17"/>
    <p:sldId id="701" r:id="rId18"/>
    <p:sldId id="710" r:id="rId19"/>
    <p:sldId id="711" r:id="rId20"/>
    <p:sldId id="712" r:id="rId21"/>
    <p:sldId id="709" r:id="rId22"/>
    <p:sldId id="713" r:id="rId23"/>
    <p:sldId id="714" r:id="rId24"/>
    <p:sldId id="702" r:id="rId25"/>
    <p:sldId id="703" r:id="rId26"/>
    <p:sldId id="704" r:id="rId27"/>
    <p:sldId id="705" r:id="rId28"/>
    <p:sldId id="706" r:id="rId29"/>
    <p:sldId id="707" r:id="rId30"/>
    <p:sldId id="708" r:id="rId31"/>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a:srgbClr val="FFFFCC"/>
    <a:srgbClr val="008080"/>
    <a:srgbClr val="66CCFF"/>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8025" autoAdjust="0"/>
    <p:restoredTop sz="61279" autoAdjust="0"/>
  </p:normalViewPr>
  <p:slideViewPr>
    <p:cSldViewPr snapToGrid="0">
      <p:cViewPr>
        <p:scale>
          <a:sx n="86" d="100"/>
          <a:sy n="86" d="100"/>
        </p:scale>
        <p:origin x="2196" y="1122"/>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42"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C94FC1C-BEC4-47E3-A222-6B8802843C54}" type="slidenum">
              <a:rPr lang="en-US" altLang="en-US" sz="1200" smtClean="0"/>
              <a:pPr/>
              <a:t>11</a:t>
            </a:fld>
            <a:endParaRPr lang="en-US" altLang="en-US" sz="120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690755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63BA0A7-BFFA-4247-8182-A6E709378C6D}" type="slidenum">
              <a:rPr lang="en-US" altLang="en-US" sz="1200" smtClean="0"/>
              <a:pPr/>
              <a:t>12</a:t>
            </a:fld>
            <a:endParaRPr lang="en-US" altLang="en-US" sz="120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504923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03CFACE-A579-425D-8AE5-DE52F18E61CD}" type="slidenum">
              <a:rPr lang="en-US" altLang="en-US" sz="1200" smtClean="0"/>
              <a:pPr/>
              <a:t>13</a:t>
            </a:fld>
            <a:endParaRPr lang="en-US" altLang="en-US" sz="120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3738222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69706D0-F262-4A26-AEC0-5CEDB0A39797}" type="slidenum">
              <a:rPr lang="en-US" altLang="en-US" sz="1200" smtClean="0"/>
              <a:pPr/>
              <a:t>14</a:t>
            </a:fld>
            <a:endParaRPr lang="en-US" altLang="en-US" sz="120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226248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3FE6CDB-555B-42EE-8A72-843113655D26}" type="slidenum">
              <a:rPr lang="en-US" altLang="en-US" sz="1200" smtClean="0"/>
              <a:pPr/>
              <a:t>24</a:t>
            </a:fld>
            <a:endParaRPr lang="en-US" altLang="en-US"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6605440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FB73013-9AE9-45BE-9043-897BA08351BA}" type="slidenum">
              <a:rPr lang="en-US" altLang="en-US" sz="1200" smtClean="0"/>
              <a:pPr/>
              <a:t>25</a:t>
            </a:fld>
            <a:endParaRPr lang="en-US" altLang="en-US" sz="120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0799625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2533C1D-7862-4E22-8FF2-29641C1B05C7}" type="slidenum">
              <a:rPr lang="en-US" altLang="en-US" sz="1200" smtClean="0"/>
              <a:pPr/>
              <a:t>26</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4112118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82D7DE6-8A09-4034-9805-FE5FB11DEC71}" type="slidenum">
              <a:rPr lang="en-US" altLang="en-US" sz="1200" smtClean="0"/>
              <a:pPr/>
              <a:t>27</a:t>
            </a:fld>
            <a:endParaRPr lang="en-US" altLang="en-US"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35657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393946C-0B9F-4F0A-A137-A29BEF165851}" type="slidenum">
              <a:rPr lang="en-US" altLang="en-US" sz="1200" smtClean="0"/>
              <a:pPr/>
              <a:t>28</a:t>
            </a:fld>
            <a:endParaRPr lang="en-US" altLang="en-US"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958928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DCE2770-95B6-4F49-9981-7B39B804E6ED}" type="slidenum">
              <a:rPr lang="en-US" altLang="en-US" sz="1200" smtClean="0"/>
              <a:pPr/>
              <a:t>29</a:t>
            </a:fld>
            <a:endParaRPr lang="en-US" alt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343528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50888" indent="-287338">
              <a:defRPr sz="2400">
                <a:solidFill>
                  <a:schemeClr val="tx1"/>
                </a:solidFill>
                <a:latin typeface="Times New Roman" panose="02020603050405020304" pitchFamily="18" charset="0"/>
              </a:defRPr>
            </a:lvl2pPr>
            <a:lvl3pPr marL="1154113" indent="-230188">
              <a:defRPr sz="2400">
                <a:solidFill>
                  <a:schemeClr val="tx1"/>
                </a:solidFill>
                <a:latin typeface="Times New Roman" panose="02020603050405020304" pitchFamily="18" charset="0"/>
              </a:defRPr>
            </a:lvl3pPr>
            <a:lvl4pPr marL="1617663" indent="-230188">
              <a:defRPr sz="2400">
                <a:solidFill>
                  <a:schemeClr val="tx1"/>
                </a:solidFill>
                <a:latin typeface="Times New Roman" panose="02020603050405020304" pitchFamily="18" charset="0"/>
              </a:defRPr>
            </a:lvl4pPr>
            <a:lvl5pPr marL="2079625" indent="-230188">
              <a:defRPr sz="2400">
                <a:solidFill>
                  <a:schemeClr val="tx1"/>
                </a:solidFill>
                <a:latin typeface="Times New Roman" panose="02020603050405020304" pitchFamily="18" charset="0"/>
              </a:defRPr>
            </a:lvl5pPr>
            <a:lvl6pPr marL="2536825" indent="-230188" eaLnBrk="0" fontAlgn="base" hangingPunct="0">
              <a:spcBef>
                <a:spcPct val="0"/>
              </a:spcBef>
              <a:spcAft>
                <a:spcPct val="0"/>
              </a:spcAft>
              <a:defRPr sz="2400">
                <a:solidFill>
                  <a:schemeClr val="tx1"/>
                </a:solidFill>
                <a:latin typeface="Times New Roman" panose="02020603050405020304" pitchFamily="18" charset="0"/>
              </a:defRPr>
            </a:lvl6pPr>
            <a:lvl7pPr marL="2994025" indent="-230188" eaLnBrk="0" fontAlgn="base" hangingPunct="0">
              <a:spcBef>
                <a:spcPct val="0"/>
              </a:spcBef>
              <a:spcAft>
                <a:spcPct val="0"/>
              </a:spcAft>
              <a:defRPr sz="2400">
                <a:solidFill>
                  <a:schemeClr val="tx1"/>
                </a:solidFill>
                <a:latin typeface="Times New Roman" panose="02020603050405020304" pitchFamily="18" charset="0"/>
              </a:defRPr>
            </a:lvl7pPr>
            <a:lvl8pPr marL="3451225" indent="-230188" eaLnBrk="0" fontAlgn="base" hangingPunct="0">
              <a:spcBef>
                <a:spcPct val="0"/>
              </a:spcBef>
              <a:spcAft>
                <a:spcPct val="0"/>
              </a:spcAft>
              <a:defRPr sz="2400">
                <a:solidFill>
                  <a:schemeClr val="tx1"/>
                </a:solidFill>
                <a:latin typeface="Times New Roman" panose="02020603050405020304" pitchFamily="18" charset="0"/>
              </a:defRPr>
            </a:lvl8pPr>
            <a:lvl9pPr marL="3908425" indent="-230188" eaLnBrk="0" fontAlgn="base" hangingPunct="0">
              <a:spcBef>
                <a:spcPct val="0"/>
              </a:spcBef>
              <a:spcAft>
                <a:spcPct val="0"/>
              </a:spcAft>
              <a:defRPr sz="2400">
                <a:solidFill>
                  <a:schemeClr val="tx1"/>
                </a:solidFill>
                <a:latin typeface="Times New Roman" panose="02020603050405020304" pitchFamily="18" charset="0"/>
              </a:defRPr>
            </a:lvl9pPr>
          </a:lstStyle>
          <a:p>
            <a:fld id="{7E5C90EF-19E8-4ADF-95A6-F0C792A0F1EC}"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42689280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4E64902-84A2-4517-BF25-41F0E6FA355E}" type="slidenum">
              <a:rPr lang="en-US" altLang="en-US" sz="1200" smtClean="0"/>
              <a:pPr/>
              <a:t>30</a:t>
            </a:fld>
            <a:endParaRPr lang="en-US" altLang="en-US"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7393768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5011FBE-4BEE-4564-9FC9-DED5AF5DD45E}" type="slidenum">
              <a:rPr lang="en-US" altLang="en-US" sz="1200" smtClean="0"/>
              <a:pPr/>
              <a:t>3</a:t>
            </a:fld>
            <a:endParaRPr lang="en-US" altLang="en-US" sz="1200" smtClean="0"/>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675508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6C0C274-ADEE-47F4-B2A8-83DA63CF2E34}" type="slidenum">
              <a:rPr lang="en-US" altLang="en-US" sz="1200" smtClean="0"/>
              <a:pPr/>
              <a:t>4</a:t>
            </a:fld>
            <a:endParaRPr lang="en-US" altLang="en-US" sz="1200"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t>https://news.netcraft.com/archives/category/web-server-survey/</a:t>
            </a:r>
          </a:p>
        </p:txBody>
      </p:sp>
    </p:spTree>
    <p:extLst>
      <p:ext uri="{BB962C8B-B14F-4D97-AF65-F5344CB8AC3E}">
        <p14:creationId xmlns:p14="http://schemas.microsoft.com/office/powerpoint/2010/main" val="3853599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9A8E79B-A6B3-4B41-A261-4F2D15587881}" type="slidenum">
              <a:rPr lang="en-US" altLang="en-US" sz="1200" smtClean="0"/>
              <a:pPr/>
              <a:t>5</a:t>
            </a:fld>
            <a:endParaRPr lang="en-US" altLang="en-US" sz="120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414314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B1C1BE17-1C12-43FF-BE2A-831913155715}" type="slidenum">
              <a:rPr lang="en-US" altLang="en-US" sz="1200" smtClean="0"/>
              <a:pPr/>
              <a:t>6</a:t>
            </a:fld>
            <a:endParaRPr lang="en-US" altLang="en-US" sz="1200"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91274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D19B2E8-39A6-42CD-ADD4-CABB15C4B83E}" type="slidenum">
              <a:rPr lang="en-US" altLang="en-US" sz="1200" smtClean="0"/>
              <a:pPr/>
              <a:t>8</a:t>
            </a:fld>
            <a:endParaRPr lang="en-US" altLang="en-US" sz="1200"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3012353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7EF1670-9738-46DC-A29E-A07207031943}" type="slidenum">
              <a:rPr lang="en-US" altLang="en-US" sz="1200" smtClean="0"/>
              <a:pPr/>
              <a:t>9</a:t>
            </a:fld>
            <a:endParaRPr lang="en-US" altLang="en-US" sz="1200"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extLst>
      <p:ext uri="{BB962C8B-B14F-4D97-AF65-F5344CB8AC3E}">
        <p14:creationId xmlns:p14="http://schemas.microsoft.com/office/powerpoint/2010/main" val="873842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CAE1EDF-8802-4C79-9762-0E3FFBDAC97D}" type="slidenum">
              <a:rPr lang="en-US" altLang="en-US" sz="1200" smtClean="0"/>
              <a:pPr/>
              <a:t>10</a:t>
            </a:fld>
            <a:endParaRPr lang="en-US" altLang="en-US" sz="120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282361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smtClean="0"/>
              <a:t>Building a Webpage</a:t>
            </a:r>
            <a:endParaRPr lang="en-US" sz="3600" dirty="0"/>
          </a:p>
          <a:p>
            <a:pPr algn="ctr" eaLnBrk="1" hangingPunct="1">
              <a:buFont typeface="Arial" pitchFamily="34" charset="0"/>
              <a:buNone/>
            </a:pPr>
            <a:endParaRPr lang="en-US" sz="3600" dirty="0"/>
          </a:p>
          <a:p>
            <a:pPr algn="ctr" eaLnBrk="1" hangingPunct="1">
              <a:buFont typeface="Arial" pitchFamily="34" charset="0"/>
              <a:buNone/>
            </a:pPr>
            <a:r>
              <a:rPr lang="en-US" sz="3600" dirty="0"/>
              <a:t>Extended Learning Module </a:t>
            </a:r>
            <a:r>
              <a:rPr lang="en-US" sz="3600" dirty="0" smtClean="0"/>
              <a:t>F</a:t>
            </a:r>
            <a:endParaRPr lang="en-US" sz="3600" dirty="0"/>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smtClean="0"/>
              <a:t>HTML Caveats</a:t>
            </a:r>
          </a:p>
        </p:txBody>
      </p:sp>
      <p:sp>
        <p:nvSpPr>
          <p:cNvPr id="21507" name="Rectangle 3"/>
          <p:cNvSpPr>
            <a:spLocks noGrp="1" noChangeArrowheads="1"/>
          </p:cNvSpPr>
          <p:nvPr>
            <p:ph type="body" idx="1"/>
          </p:nvPr>
        </p:nvSpPr>
        <p:spPr>
          <a:xfrm>
            <a:off x="381000" y="1528549"/>
            <a:ext cx="8534400" cy="5177051"/>
          </a:xfrm>
        </p:spPr>
        <p:txBody>
          <a:bodyPr/>
          <a:lstStyle/>
          <a:p>
            <a:pPr>
              <a:lnSpc>
                <a:spcPct val="125000"/>
              </a:lnSpc>
              <a:spcBef>
                <a:spcPts val="600"/>
              </a:spcBef>
              <a:spcAft>
                <a:spcPts val="600"/>
              </a:spcAft>
            </a:pPr>
            <a:r>
              <a:rPr lang="en-US" altLang="en-US" sz="3200" dirty="0" smtClean="0"/>
              <a:t>Extra spaces (beyond one) in the code and any line breaks are ignored by the browser when rendering the HTML page.</a:t>
            </a:r>
          </a:p>
          <a:p>
            <a:pPr>
              <a:lnSpc>
                <a:spcPct val="125000"/>
              </a:lnSpc>
              <a:spcBef>
                <a:spcPts val="600"/>
              </a:spcBef>
              <a:spcAft>
                <a:spcPts val="600"/>
              </a:spcAft>
            </a:pPr>
            <a:r>
              <a:rPr lang="en-US" altLang="en-US" sz="3200" dirty="0" smtClean="0"/>
              <a:t>&amp;</a:t>
            </a:r>
            <a:r>
              <a:rPr lang="en-US" altLang="en-US" sz="3200" dirty="0" err="1" smtClean="0"/>
              <a:t>nbsp</a:t>
            </a:r>
            <a:r>
              <a:rPr lang="en-US" altLang="en-US" sz="3200" dirty="0" smtClean="0"/>
              <a:t>; is a special symbol that can be used to insert extra spaces.</a:t>
            </a:r>
          </a:p>
          <a:p>
            <a:pPr>
              <a:lnSpc>
                <a:spcPct val="125000"/>
              </a:lnSpc>
              <a:spcBef>
                <a:spcPts val="600"/>
              </a:spcBef>
              <a:spcAft>
                <a:spcPts val="600"/>
              </a:spcAft>
            </a:pPr>
            <a:r>
              <a:rPr lang="en-US" altLang="en-US" sz="3200" dirty="0" smtClean="0"/>
              <a:t>&lt;</a:t>
            </a:r>
            <a:r>
              <a:rPr lang="en-US" altLang="en-US" sz="3200" dirty="0" err="1" smtClean="0"/>
              <a:t>br</a:t>
            </a:r>
            <a:r>
              <a:rPr lang="en-US" altLang="en-US" sz="3200" dirty="0" smtClean="0"/>
              <a:t>&gt; or &lt;p&gt; can be used to create necessary line breaks.</a:t>
            </a:r>
          </a:p>
        </p:txBody>
      </p:sp>
    </p:spTree>
    <p:extLst>
      <p:ext uri="{BB962C8B-B14F-4D97-AF65-F5344CB8AC3E}">
        <p14:creationId xmlns:p14="http://schemas.microsoft.com/office/powerpoint/2010/main" val="2528723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smtClean="0"/>
              <a:t>HTML Caveats</a:t>
            </a:r>
          </a:p>
        </p:txBody>
      </p:sp>
      <p:pic>
        <p:nvPicPr>
          <p:cNvPr id="2355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073" y="1381654"/>
            <a:ext cx="8869048" cy="5087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650217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tLang="en-US" smtClean="0"/>
              <a:t>HTML Caveats</a:t>
            </a:r>
          </a:p>
        </p:txBody>
      </p:sp>
      <p:pic>
        <p:nvPicPr>
          <p:cNvPr id="2560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990" y="1381730"/>
            <a:ext cx="8871986" cy="508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18640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en-US" smtClean="0"/>
              <a:t>HTML5 Best Practices</a:t>
            </a:r>
          </a:p>
        </p:txBody>
      </p:sp>
      <p:sp>
        <p:nvSpPr>
          <p:cNvPr id="27651" name="Rectangle 3"/>
          <p:cNvSpPr>
            <a:spLocks noGrp="1" noChangeArrowheads="1"/>
          </p:cNvSpPr>
          <p:nvPr>
            <p:ph type="body" idx="1"/>
          </p:nvPr>
        </p:nvSpPr>
        <p:spPr>
          <a:xfrm>
            <a:off x="381000" y="1528548"/>
            <a:ext cx="8534400" cy="5100851"/>
          </a:xfrm>
        </p:spPr>
        <p:txBody>
          <a:bodyPr/>
          <a:lstStyle/>
          <a:p>
            <a:pPr>
              <a:lnSpc>
                <a:spcPct val="125000"/>
              </a:lnSpc>
              <a:spcBef>
                <a:spcPts val="600"/>
              </a:spcBef>
              <a:spcAft>
                <a:spcPts val="600"/>
              </a:spcAft>
            </a:pPr>
            <a:r>
              <a:rPr lang="en-US" altLang="en-US" sz="3200" dirty="0" smtClean="0"/>
              <a:t>All tags should be closed - including tags like &lt;</a:t>
            </a:r>
            <a:r>
              <a:rPr lang="en-US" altLang="en-US" sz="3200" dirty="0" err="1" smtClean="0"/>
              <a:t>br</a:t>
            </a:r>
            <a:r>
              <a:rPr lang="en-US" altLang="en-US" sz="3200" dirty="0" smtClean="0"/>
              <a:t>/&gt;</a:t>
            </a:r>
          </a:p>
          <a:p>
            <a:pPr>
              <a:lnSpc>
                <a:spcPct val="125000"/>
              </a:lnSpc>
              <a:spcBef>
                <a:spcPts val="600"/>
              </a:spcBef>
              <a:spcAft>
                <a:spcPts val="600"/>
              </a:spcAft>
            </a:pPr>
            <a:r>
              <a:rPr lang="en-US" altLang="en-US" sz="3200" dirty="0" smtClean="0"/>
              <a:t>All tags should be in lowercase except for the DOCTYPE tag</a:t>
            </a:r>
          </a:p>
          <a:p>
            <a:pPr>
              <a:lnSpc>
                <a:spcPct val="125000"/>
              </a:lnSpc>
              <a:spcBef>
                <a:spcPts val="600"/>
              </a:spcBef>
              <a:spcAft>
                <a:spcPts val="600"/>
              </a:spcAft>
            </a:pPr>
            <a:r>
              <a:rPr lang="en-US" altLang="en-US" sz="3200" dirty="0" smtClean="0"/>
              <a:t>All tag attributes values should be quoted and exist</a:t>
            </a:r>
          </a:p>
          <a:p>
            <a:pPr>
              <a:lnSpc>
                <a:spcPct val="125000"/>
              </a:lnSpc>
              <a:spcBef>
                <a:spcPts val="600"/>
              </a:spcBef>
              <a:spcAft>
                <a:spcPts val="600"/>
              </a:spcAft>
            </a:pPr>
            <a:r>
              <a:rPr lang="en-US" altLang="en-US" sz="3200" dirty="0" smtClean="0"/>
              <a:t>CSS are used for page formatting</a:t>
            </a:r>
          </a:p>
        </p:txBody>
      </p:sp>
    </p:spTree>
    <p:extLst>
      <p:ext uri="{BB962C8B-B14F-4D97-AF65-F5344CB8AC3E}">
        <p14:creationId xmlns:p14="http://schemas.microsoft.com/office/powerpoint/2010/main" val="297566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en-US" smtClean="0"/>
              <a:t>HTML5 Webpage Structure</a:t>
            </a:r>
          </a:p>
        </p:txBody>
      </p:sp>
      <p:sp>
        <p:nvSpPr>
          <p:cNvPr id="29699" name="Rectangle 3"/>
          <p:cNvSpPr>
            <a:spLocks noGrp="1" noChangeArrowheads="1"/>
          </p:cNvSpPr>
          <p:nvPr>
            <p:ph type="body" idx="1"/>
          </p:nvPr>
        </p:nvSpPr>
        <p:spPr>
          <a:xfrm>
            <a:off x="381000" y="1583140"/>
            <a:ext cx="8534400" cy="4512860"/>
          </a:xfrm>
        </p:spPr>
        <p:txBody>
          <a:bodyPr/>
          <a:lstStyle/>
          <a:p>
            <a:pPr>
              <a:spcBef>
                <a:spcPts val="600"/>
              </a:spcBef>
              <a:spcAft>
                <a:spcPts val="600"/>
              </a:spcAft>
              <a:buFont typeface="Monotype Sorts" pitchFamily="2" charset="2"/>
              <a:buNone/>
            </a:pPr>
            <a:r>
              <a:rPr lang="en-US" altLang="en-US" sz="3200" dirty="0" smtClean="0"/>
              <a:t>&lt;!DOCTYPE html&gt;</a:t>
            </a:r>
          </a:p>
          <a:p>
            <a:pPr>
              <a:spcBef>
                <a:spcPts val="600"/>
              </a:spcBef>
              <a:spcAft>
                <a:spcPts val="600"/>
              </a:spcAft>
              <a:buFont typeface="Monotype Sorts" pitchFamily="2" charset="2"/>
              <a:buNone/>
            </a:pPr>
            <a:r>
              <a:rPr lang="en-US" altLang="en-US" sz="3200" dirty="0" smtClean="0"/>
              <a:t>&lt;html </a:t>
            </a:r>
            <a:r>
              <a:rPr lang="en-US" altLang="en-US" sz="3200" dirty="0" err="1" smtClean="0"/>
              <a:t>lang</a:t>
            </a:r>
            <a:r>
              <a:rPr lang="en-US" altLang="en-US" sz="3200" dirty="0" smtClean="0"/>
              <a:t>="</a:t>
            </a:r>
            <a:r>
              <a:rPr lang="en-US" altLang="en-US" sz="3200" dirty="0" err="1" smtClean="0"/>
              <a:t>en</a:t>
            </a:r>
            <a:r>
              <a:rPr lang="en-US" altLang="en-US" sz="3200" dirty="0" smtClean="0"/>
              <a:t>"&gt;</a:t>
            </a:r>
          </a:p>
          <a:p>
            <a:pPr>
              <a:spcBef>
                <a:spcPts val="600"/>
              </a:spcBef>
              <a:spcAft>
                <a:spcPts val="600"/>
              </a:spcAft>
              <a:buFont typeface="Monotype Sorts" pitchFamily="2" charset="2"/>
              <a:buNone/>
            </a:pPr>
            <a:r>
              <a:rPr lang="en-US" altLang="en-US" sz="3200" dirty="0" smtClean="0"/>
              <a:t>&lt;head&gt;</a:t>
            </a:r>
          </a:p>
          <a:p>
            <a:pPr>
              <a:spcBef>
                <a:spcPts val="600"/>
              </a:spcBef>
              <a:spcAft>
                <a:spcPts val="600"/>
              </a:spcAft>
              <a:buFont typeface="Monotype Sorts" pitchFamily="2" charset="2"/>
              <a:buNone/>
            </a:pPr>
            <a:r>
              <a:rPr lang="en-US" altLang="en-US" sz="3200" dirty="0" smtClean="0"/>
              <a:t>  &lt;meta charset="utf-8"&gt;</a:t>
            </a:r>
          </a:p>
          <a:p>
            <a:pPr>
              <a:spcBef>
                <a:spcPts val="600"/>
              </a:spcBef>
              <a:spcAft>
                <a:spcPts val="600"/>
              </a:spcAft>
              <a:buFont typeface="Monotype Sorts" pitchFamily="2" charset="2"/>
              <a:buNone/>
            </a:pPr>
            <a:r>
              <a:rPr lang="en-US" altLang="en-US" sz="3200" dirty="0" smtClean="0"/>
              <a:t>  &lt;title&gt; ... &lt;/title&gt;</a:t>
            </a:r>
          </a:p>
          <a:p>
            <a:pPr>
              <a:spcBef>
                <a:spcPts val="600"/>
              </a:spcBef>
              <a:spcAft>
                <a:spcPts val="600"/>
              </a:spcAft>
              <a:buFont typeface="Monotype Sorts" pitchFamily="2" charset="2"/>
              <a:buNone/>
            </a:pPr>
            <a:r>
              <a:rPr lang="en-US" altLang="en-US" sz="3200" dirty="0" smtClean="0"/>
              <a:t>&lt;/head&gt;</a:t>
            </a:r>
          </a:p>
          <a:p>
            <a:pPr>
              <a:spcBef>
                <a:spcPts val="600"/>
              </a:spcBef>
              <a:spcAft>
                <a:spcPts val="600"/>
              </a:spcAft>
              <a:buFont typeface="Monotype Sorts" pitchFamily="2" charset="2"/>
              <a:buNone/>
            </a:pPr>
            <a:r>
              <a:rPr lang="en-US" altLang="en-US" sz="3200" dirty="0" smtClean="0"/>
              <a:t>&lt;body&gt; ... &lt;/body&gt;</a:t>
            </a:r>
          </a:p>
          <a:p>
            <a:pPr>
              <a:spcBef>
                <a:spcPts val="600"/>
              </a:spcBef>
              <a:spcAft>
                <a:spcPts val="600"/>
              </a:spcAft>
              <a:buFont typeface="Monotype Sorts" pitchFamily="2" charset="2"/>
              <a:buNone/>
            </a:pPr>
            <a:r>
              <a:rPr lang="en-US" altLang="en-US" sz="3200" dirty="0" smtClean="0"/>
              <a:t>&lt;/html&gt;</a:t>
            </a:r>
          </a:p>
        </p:txBody>
      </p:sp>
    </p:spTree>
    <p:extLst>
      <p:ext uri="{BB962C8B-B14F-4D97-AF65-F5344CB8AC3E}">
        <p14:creationId xmlns:p14="http://schemas.microsoft.com/office/powerpoint/2010/main" val="28566984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dirty="0" smtClean="0"/>
              <a:t>Design with Cascading Style Sheets</a:t>
            </a:r>
          </a:p>
        </p:txBody>
      </p:sp>
      <p:sp>
        <p:nvSpPr>
          <p:cNvPr id="31747" name="Rectangle 3"/>
          <p:cNvSpPr>
            <a:spLocks noGrp="1" noChangeArrowheads="1"/>
          </p:cNvSpPr>
          <p:nvPr>
            <p:ph type="body" idx="1"/>
          </p:nvPr>
        </p:nvSpPr>
        <p:spPr/>
        <p:txBody>
          <a:bodyPr/>
          <a:lstStyle/>
          <a:p>
            <a:pPr>
              <a:lnSpc>
                <a:spcPct val="125000"/>
              </a:lnSpc>
              <a:spcBef>
                <a:spcPts val="600"/>
              </a:spcBef>
              <a:spcAft>
                <a:spcPts val="600"/>
              </a:spcAft>
            </a:pPr>
            <a:r>
              <a:rPr lang="en-US" altLang="en-US" dirty="0" smtClean="0"/>
              <a:t>Presentation languages (CSS) format the web page, controlling the typography, placement, color, etc…</a:t>
            </a:r>
          </a:p>
          <a:p>
            <a:pPr>
              <a:lnSpc>
                <a:spcPct val="125000"/>
              </a:lnSpc>
              <a:spcBef>
                <a:spcPts val="600"/>
              </a:spcBef>
              <a:spcAft>
                <a:spcPts val="600"/>
              </a:spcAft>
            </a:pPr>
            <a:r>
              <a:rPr lang="en-US" altLang="en-US" dirty="0" smtClean="0"/>
              <a:t>Due to the separation of structure from presentation you can easily change one without affecting the other</a:t>
            </a:r>
          </a:p>
          <a:p>
            <a:pPr>
              <a:lnSpc>
                <a:spcPct val="125000"/>
              </a:lnSpc>
              <a:spcBef>
                <a:spcPts val="600"/>
              </a:spcBef>
              <a:spcAft>
                <a:spcPts val="600"/>
              </a:spcAft>
            </a:pPr>
            <a:r>
              <a:rPr lang="en-US" altLang="en-US" dirty="0" smtClean="0"/>
              <a:t>CSS is implemented with inline, internal or external style sheets</a:t>
            </a:r>
          </a:p>
          <a:p>
            <a:pPr>
              <a:lnSpc>
                <a:spcPct val="125000"/>
              </a:lnSpc>
              <a:spcBef>
                <a:spcPts val="600"/>
              </a:spcBef>
              <a:spcAft>
                <a:spcPts val="600"/>
              </a:spcAft>
            </a:pPr>
            <a:r>
              <a:rPr lang="en-US" altLang="en-US" dirty="0" smtClean="0"/>
              <a:t>Large sites may reduce bandwidth costs too</a:t>
            </a:r>
          </a:p>
        </p:txBody>
      </p:sp>
    </p:spTree>
    <p:extLst>
      <p:ext uri="{BB962C8B-B14F-4D97-AF65-F5344CB8AC3E}">
        <p14:creationId xmlns:p14="http://schemas.microsoft.com/office/powerpoint/2010/main" val="3186912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smtClean="0"/>
              <a:t>Cleaner Code with CSS</a:t>
            </a:r>
          </a:p>
        </p:txBody>
      </p:sp>
      <p:sp>
        <p:nvSpPr>
          <p:cNvPr id="32771" name="Rectangle 3"/>
          <p:cNvSpPr>
            <a:spLocks noGrp="1" noChangeArrowheads="1"/>
          </p:cNvSpPr>
          <p:nvPr>
            <p:ph type="body" idx="1"/>
          </p:nvPr>
        </p:nvSpPr>
        <p:spPr>
          <a:xfrm>
            <a:off x="393700" y="1460500"/>
            <a:ext cx="8108855" cy="4851400"/>
          </a:xfrm>
        </p:spPr>
        <p:txBody>
          <a:bodyPr/>
          <a:lstStyle/>
          <a:p>
            <a:pPr marL="457200" lvl="1">
              <a:lnSpc>
                <a:spcPct val="125000"/>
              </a:lnSpc>
              <a:spcBef>
                <a:spcPts val="600"/>
              </a:spcBef>
              <a:spcAft>
                <a:spcPts val="0"/>
              </a:spcAft>
              <a:buFontTx/>
              <a:buNone/>
            </a:pPr>
            <a:r>
              <a:rPr lang="en-US" altLang="en-US" sz="3200" dirty="0" smtClean="0"/>
              <a:t>	</a:t>
            </a:r>
            <a:r>
              <a:rPr lang="en-US" altLang="en-US" sz="3200" u="sng" dirty="0" smtClean="0"/>
              <a:t>WITHOUT CSS</a:t>
            </a:r>
          </a:p>
          <a:p>
            <a:pPr marL="457200" lvl="1">
              <a:lnSpc>
                <a:spcPct val="125000"/>
              </a:lnSpc>
              <a:spcBef>
                <a:spcPts val="600"/>
              </a:spcBef>
              <a:spcAft>
                <a:spcPts val="0"/>
              </a:spcAft>
              <a:buFontTx/>
              <a:buNone/>
            </a:pPr>
            <a:r>
              <a:rPr lang="en-US" altLang="en-US" sz="3200" dirty="0" smtClean="0"/>
              <a:t>	&lt;p&gt;&lt;font color=“#000000” size=“10px”&gt;&lt;b&gt;heading of an article&lt;/b&gt;&lt;/font&gt;&lt;/p&gt;</a:t>
            </a:r>
            <a:br>
              <a:rPr lang="en-US" altLang="en-US" sz="3200" dirty="0" smtClean="0"/>
            </a:br>
            <a:r>
              <a:rPr lang="en-US" altLang="en-US" sz="3200" dirty="0" smtClean="0"/>
              <a:t/>
            </a:r>
            <a:br>
              <a:rPr lang="en-US" altLang="en-US" sz="3200" dirty="0" smtClean="0"/>
            </a:br>
            <a:r>
              <a:rPr lang="en-US" altLang="en-US" sz="3200" u="sng" dirty="0" smtClean="0"/>
              <a:t>WITH CSS</a:t>
            </a:r>
            <a:r>
              <a:rPr lang="en-US" altLang="en-US" sz="3200" dirty="0" smtClean="0"/>
              <a:t/>
            </a:r>
            <a:br>
              <a:rPr lang="en-US" altLang="en-US" sz="3200" dirty="0" smtClean="0"/>
            </a:br>
            <a:r>
              <a:rPr lang="en-US" altLang="en-US" sz="3200" dirty="0" smtClean="0"/>
              <a:t>&lt;p class=“</a:t>
            </a:r>
            <a:r>
              <a:rPr lang="en-US" altLang="en-US" sz="3200" dirty="0" err="1" smtClean="0"/>
              <a:t>articleheading</a:t>
            </a:r>
            <a:r>
              <a:rPr lang="en-US" altLang="en-US" sz="3200" dirty="0" smtClean="0"/>
              <a:t>”&gt;heading of an article&lt;/p&gt;</a:t>
            </a:r>
          </a:p>
        </p:txBody>
      </p:sp>
    </p:spTree>
    <p:extLst>
      <p:ext uri="{BB962C8B-B14F-4D97-AF65-F5344CB8AC3E}">
        <p14:creationId xmlns:p14="http://schemas.microsoft.com/office/powerpoint/2010/main" val="1477604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CSS Example - Inline Stylesheet</a:t>
            </a:r>
          </a:p>
        </p:txBody>
      </p:sp>
      <p:sp>
        <p:nvSpPr>
          <p:cNvPr id="32771" name="Rectangle 3"/>
          <p:cNvSpPr>
            <a:spLocks noGrp="1" noChangeArrowheads="1"/>
          </p:cNvSpPr>
          <p:nvPr>
            <p:ph type="body" idx="1"/>
          </p:nvPr>
        </p:nvSpPr>
        <p:spPr/>
        <p:txBody>
          <a:bodyPr/>
          <a:lstStyle/>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&lt;!DOCTYPE html&gt;</a:t>
            </a:r>
          </a:p>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&lt;html </a:t>
            </a:r>
            <a:r>
              <a:rPr lang="en-US" altLang="en-US" sz="2200" b="1" dirty="0" err="1">
                <a:latin typeface="Courier New" panose="02070309020205020404" pitchFamily="49" charset="0"/>
                <a:cs typeface="Courier New" panose="02070309020205020404" pitchFamily="49" charset="0"/>
              </a:rPr>
              <a:t>lang</a:t>
            </a:r>
            <a:r>
              <a:rPr lang="en-US" altLang="en-US" sz="2200" b="1" dirty="0">
                <a:latin typeface="Courier New" panose="02070309020205020404" pitchFamily="49" charset="0"/>
                <a:cs typeface="Courier New" panose="02070309020205020404" pitchFamily="49" charset="0"/>
              </a:rPr>
              <a:t>="</a:t>
            </a:r>
            <a:r>
              <a:rPr lang="en-US" altLang="en-US" sz="2200" b="1" dirty="0" err="1">
                <a:latin typeface="Courier New" panose="02070309020205020404" pitchFamily="49" charset="0"/>
                <a:cs typeface="Courier New" panose="02070309020205020404" pitchFamily="49" charset="0"/>
              </a:rPr>
              <a:t>en</a:t>
            </a:r>
            <a:r>
              <a:rPr lang="en-US" altLang="en-US" sz="2200" b="1" dirty="0">
                <a:latin typeface="Courier New" panose="02070309020205020404" pitchFamily="49" charset="0"/>
                <a:cs typeface="Courier New" panose="02070309020205020404" pitchFamily="49" charset="0"/>
              </a:rPr>
              <a:t>"&gt;</a:t>
            </a:r>
          </a:p>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&lt;head</a:t>
            </a:r>
            <a:r>
              <a:rPr lang="en-US" altLang="en-US" sz="2200" b="1" dirty="0" smtClean="0">
                <a:latin typeface="Courier New" panose="02070309020205020404" pitchFamily="49" charset="0"/>
                <a:cs typeface="Courier New" panose="02070309020205020404" pitchFamily="49" charset="0"/>
              </a:rPr>
              <a:t>&gt;&lt;</a:t>
            </a:r>
            <a:r>
              <a:rPr lang="en-US" altLang="en-US" sz="2200" b="1" dirty="0">
                <a:latin typeface="Courier New" panose="02070309020205020404" pitchFamily="49" charset="0"/>
                <a:cs typeface="Courier New" panose="02070309020205020404" pitchFamily="49" charset="0"/>
              </a:rPr>
              <a:t>meta charset="utf-8"&gt;</a:t>
            </a: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head</a:t>
            </a:r>
            <a:r>
              <a:rPr lang="en-US" sz="2200" b="1" dirty="0" smtClean="0">
                <a:latin typeface="Courier New" panose="02070309020205020404" pitchFamily="49" charset="0"/>
                <a:cs typeface="Courier New" panose="02070309020205020404" pitchFamily="49" charset="0"/>
              </a:rPr>
              <a:t>&gt;</a:t>
            </a:r>
            <a:endParaRPr lang="en-US" sz="2200" b="1" dirty="0">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body </a:t>
            </a:r>
            <a:r>
              <a:rPr lang="en-US" sz="2200" b="1" dirty="0">
                <a:solidFill>
                  <a:schemeClr val="accent1">
                    <a:lumMod val="75000"/>
                  </a:schemeClr>
                </a:solidFill>
                <a:latin typeface="Courier New" panose="02070309020205020404" pitchFamily="49" charset="0"/>
                <a:cs typeface="Courier New" panose="02070309020205020404" pitchFamily="49" charset="0"/>
              </a:rPr>
              <a:t>style="</a:t>
            </a:r>
            <a:r>
              <a:rPr lang="en-US" sz="2200" b="1" dirty="0" err="1">
                <a:solidFill>
                  <a:schemeClr val="accent1">
                    <a:lumMod val="75000"/>
                  </a:schemeClr>
                </a:solidFill>
                <a:latin typeface="Courier New" panose="02070309020205020404" pitchFamily="49" charset="0"/>
                <a:cs typeface="Courier New" panose="02070309020205020404" pitchFamily="49" charset="0"/>
              </a:rPr>
              <a:t>background-color:lightgray</a:t>
            </a:r>
            <a:r>
              <a:rPr lang="en-US" sz="2200" b="1" dirty="0">
                <a:solidFill>
                  <a:schemeClr val="accent1">
                    <a:lumMod val="75000"/>
                  </a:schemeClr>
                </a:solidFill>
                <a:latin typeface="Courier New" panose="02070309020205020404" pitchFamily="49" charset="0"/>
                <a:cs typeface="Courier New" panose="02070309020205020404" pitchFamily="49" charset="0"/>
              </a:rPr>
              <a:t>"</a:t>
            </a:r>
            <a:r>
              <a:rPr lang="en-US" sz="2200" b="1" dirty="0">
                <a:latin typeface="Courier New" panose="02070309020205020404" pitchFamily="49" charset="0"/>
                <a:cs typeface="Courier New" panose="02070309020205020404" pitchFamily="49" charset="0"/>
              </a:rPr>
              <a:t>&gt;</a:t>
            </a:r>
          </a:p>
          <a:p>
            <a:pPr>
              <a:buFontTx/>
              <a:buNone/>
              <a:defRPr/>
            </a:pPr>
            <a:r>
              <a:rPr lang="en-US" sz="2200" b="1" dirty="0" smtClean="0">
                <a:latin typeface="Courier New" panose="02070309020205020404" pitchFamily="49" charset="0"/>
                <a:cs typeface="Courier New" panose="02070309020205020404" pitchFamily="49" charset="0"/>
              </a:rPr>
              <a:t>	&lt;</a:t>
            </a:r>
            <a:r>
              <a:rPr lang="en-US" sz="2200" b="1" dirty="0">
                <a:latin typeface="Courier New" panose="02070309020205020404" pitchFamily="49" charset="0"/>
                <a:cs typeface="Courier New" panose="02070309020205020404" pitchFamily="49" charset="0"/>
              </a:rPr>
              <a:t>h1 </a:t>
            </a:r>
            <a:r>
              <a:rPr lang="en-US" sz="2200" b="1" dirty="0">
                <a:solidFill>
                  <a:schemeClr val="accent1">
                    <a:lumMod val="75000"/>
                  </a:schemeClr>
                </a:solidFill>
                <a:latin typeface="Courier New" panose="02070309020205020404" pitchFamily="49" charset="0"/>
                <a:cs typeface="Courier New" panose="02070309020205020404" pitchFamily="49" charset="0"/>
              </a:rPr>
              <a:t>style="</a:t>
            </a:r>
            <a:r>
              <a:rPr lang="en-US" sz="2200" b="1" dirty="0" err="1">
                <a:solidFill>
                  <a:schemeClr val="accent1">
                    <a:lumMod val="75000"/>
                  </a:schemeClr>
                </a:solidFill>
                <a:latin typeface="Courier New" panose="02070309020205020404" pitchFamily="49" charset="0"/>
                <a:cs typeface="Courier New" panose="02070309020205020404" pitchFamily="49" charset="0"/>
              </a:rPr>
              <a:t>color:red</a:t>
            </a:r>
            <a:r>
              <a:rPr lang="en-US" sz="2200" b="1" dirty="0">
                <a:solidFill>
                  <a:schemeClr val="accent1">
                    <a:lumMod val="75000"/>
                  </a:schemeClr>
                </a:solidFill>
                <a:latin typeface="Courier New" panose="02070309020205020404" pitchFamily="49" charset="0"/>
                <a:cs typeface="Courier New" panose="02070309020205020404" pitchFamily="49" charset="0"/>
              </a:rPr>
              <a:t>; </a:t>
            </a:r>
            <a:r>
              <a:rPr lang="en-US" sz="2200" b="1" dirty="0" err="1">
                <a:solidFill>
                  <a:schemeClr val="accent1">
                    <a:lumMod val="75000"/>
                  </a:schemeClr>
                </a:solidFill>
                <a:latin typeface="Courier New" panose="02070309020205020404" pitchFamily="49" charset="0"/>
                <a:cs typeface="Courier New" panose="02070309020205020404" pitchFamily="49" charset="0"/>
              </a:rPr>
              <a:t>text-align:center</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a:t>
            </a:r>
            <a:r>
              <a:rPr lang="en-US" sz="2200" b="1" dirty="0" smtClean="0">
                <a:latin typeface="Courier New" panose="02070309020205020404" pitchFamily="49" charset="0"/>
                <a:cs typeface="Courier New" panose="02070309020205020404" pitchFamily="49" charset="0"/>
              </a:rPr>
              <a:t>&gt;</a:t>
            </a:r>
          </a:p>
          <a:p>
            <a:pPr>
              <a:buFontTx/>
              <a:buNone/>
              <a:defRPr/>
            </a:pPr>
            <a:r>
              <a:rPr lang="en-US" sz="2200" b="1" dirty="0" smtClean="0">
                <a:latin typeface="Courier New" panose="02070309020205020404" pitchFamily="49" charset="0"/>
                <a:cs typeface="Courier New" panose="02070309020205020404" pitchFamily="49" charset="0"/>
              </a:rPr>
              <a:t>	This </a:t>
            </a:r>
            <a:r>
              <a:rPr lang="en-US" sz="2200" b="1" dirty="0">
                <a:latin typeface="Courier New" panose="02070309020205020404" pitchFamily="49" charset="0"/>
                <a:cs typeface="Courier New" panose="02070309020205020404" pitchFamily="49" charset="0"/>
              </a:rPr>
              <a:t>is a </a:t>
            </a:r>
            <a:r>
              <a:rPr lang="en-US" sz="2200" b="1" dirty="0" smtClean="0">
                <a:latin typeface="Courier New" panose="02070309020205020404" pitchFamily="49" charset="0"/>
                <a:cs typeface="Courier New" panose="02070309020205020404" pitchFamily="49" charset="0"/>
              </a:rPr>
              <a:t>heading&lt;/</a:t>
            </a:r>
            <a:r>
              <a:rPr lang="en-US" sz="2200" b="1" dirty="0">
                <a:latin typeface="Courier New" panose="02070309020205020404" pitchFamily="49" charset="0"/>
                <a:cs typeface="Courier New" panose="02070309020205020404" pitchFamily="49" charset="0"/>
              </a:rPr>
              <a:t>h1&gt;</a:t>
            </a:r>
          </a:p>
          <a:p>
            <a:pPr>
              <a:buFontTx/>
              <a:buNone/>
              <a:defRPr/>
            </a:pPr>
            <a:r>
              <a:rPr lang="en-US" sz="2200" b="1" dirty="0" smtClean="0">
                <a:latin typeface="Courier New" panose="02070309020205020404" pitchFamily="49" charset="0"/>
                <a:cs typeface="Courier New" panose="02070309020205020404" pitchFamily="49" charset="0"/>
              </a:rPr>
              <a:t>	&lt;</a:t>
            </a:r>
            <a:r>
              <a:rPr lang="en-US" sz="2200" b="1" dirty="0">
                <a:latin typeface="Courier New" panose="02070309020205020404" pitchFamily="49" charset="0"/>
                <a:cs typeface="Courier New" panose="02070309020205020404" pitchFamily="49" charset="0"/>
              </a:rPr>
              <a:t>p </a:t>
            </a:r>
            <a:r>
              <a:rPr lang="en-US" sz="2200" b="1" dirty="0">
                <a:solidFill>
                  <a:schemeClr val="accent1">
                    <a:lumMod val="75000"/>
                  </a:schemeClr>
                </a:solidFill>
                <a:latin typeface="Courier New" panose="02070309020205020404" pitchFamily="49" charset="0"/>
                <a:cs typeface="Courier New" panose="02070309020205020404" pitchFamily="49" charset="0"/>
              </a:rPr>
              <a:t>style="</a:t>
            </a:r>
            <a:r>
              <a:rPr lang="en-US" sz="2200" b="1" dirty="0" err="1">
                <a:solidFill>
                  <a:schemeClr val="accent1">
                    <a:lumMod val="75000"/>
                  </a:schemeClr>
                </a:solidFill>
                <a:latin typeface="Courier New" panose="02070309020205020404" pitchFamily="49" charset="0"/>
                <a:cs typeface="Courier New" panose="02070309020205020404" pitchFamily="49" charset="0"/>
              </a:rPr>
              <a:t>color:blue</a:t>
            </a:r>
            <a:r>
              <a:rPr lang="en-US" sz="2200" b="1" dirty="0">
                <a:solidFill>
                  <a:schemeClr val="accent1">
                    <a:lumMod val="75000"/>
                  </a:schemeClr>
                </a:solidFill>
                <a:latin typeface="Courier New" panose="02070309020205020404" pitchFamily="49" charset="0"/>
                <a:cs typeface="Courier New" panose="02070309020205020404" pitchFamily="49" charset="0"/>
              </a:rPr>
              <a:t>; font-style: italic</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a:t>
            </a:r>
            <a:r>
              <a:rPr lang="en-US" sz="2200" b="1" dirty="0" smtClean="0">
                <a:latin typeface="Courier New" panose="02070309020205020404" pitchFamily="49" charset="0"/>
                <a:cs typeface="Courier New" panose="02070309020205020404" pitchFamily="49" charset="0"/>
              </a:rPr>
              <a:t>&gt;</a:t>
            </a:r>
          </a:p>
          <a:p>
            <a:pPr>
              <a:buFontTx/>
              <a:buNone/>
              <a:defRPr/>
            </a:pPr>
            <a:r>
              <a:rPr lang="en-US" sz="2200" b="1" dirty="0" smtClean="0">
                <a:latin typeface="Courier New" panose="02070309020205020404" pitchFamily="49" charset="0"/>
                <a:cs typeface="Courier New" panose="02070309020205020404" pitchFamily="49" charset="0"/>
              </a:rPr>
              <a:t>	This </a:t>
            </a:r>
            <a:r>
              <a:rPr lang="en-US" sz="2200" b="1" dirty="0">
                <a:latin typeface="Courier New" panose="02070309020205020404" pitchFamily="49" charset="0"/>
                <a:cs typeface="Courier New" panose="02070309020205020404" pitchFamily="49" charset="0"/>
              </a:rPr>
              <a:t>is a paragraph</a:t>
            </a: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p</a:t>
            </a:r>
            <a:r>
              <a:rPr lang="en-US" sz="2200" b="1" dirty="0" smtClean="0">
                <a:latin typeface="Courier New" panose="02070309020205020404" pitchFamily="49" charset="0"/>
                <a:cs typeface="Courier New" panose="02070309020205020404" pitchFamily="49" charset="0"/>
              </a:rPr>
              <a:t>&gt;</a:t>
            </a:r>
            <a:endParaRPr lang="en-US" sz="2200" b="1" dirty="0">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body</a:t>
            </a:r>
            <a:r>
              <a:rPr lang="en-US" sz="2200" b="1" dirty="0" smtClean="0">
                <a:latin typeface="Courier New" panose="02070309020205020404" pitchFamily="49" charset="0"/>
                <a:cs typeface="Courier New" panose="02070309020205020404" pitchFamily="49" charset="0"/>
              </a:rPr>
              <a:t>&gt;</a:t>
            </a:r>
            <a:endParaRPr lang="en-US" sz="2200" b="1" dirty="0">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html&gt;</a:t>
            </a:r>
            <a:endParaRPr lang="en-US" altLang="en-US" sz="2200" b="1"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658225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Inline Stylesheet Output</a:t>
            </a:r>
          </a:p>
        </p:txBody>
      </p:sp>
      <p:pic>
        <p:nvPicPr>
          <p:cNvPr id="2" name="Picture 1"/>
          <p:cNvPicPr>
            <a:picLocks noChangeAspect="1"/>
          </p:cNvPicPr>
          <p:nvPr/>
        </p:nvPicPr>
        <p:blipFill>
          <a:blip r:embed="rId2"/>
          <a:stretch>
            <a:fillRect/>
          </a:stretch>
        </p:blipFill>
        <p:spPr>
          <a:xfrm>
            <a:off x="444022" y="1996291"/>
            <a:ext cx="8179756" cy="3822619"/>
          </a:xfrm>
          <a:prstGeom prst="rect">
            <a:avLst/>
          </a:prstGeom>
        </p:spPr>
      </p:pic>
    </p:spTree>
    <p:extLst>
      <p:ext uri="{BB962C8B-B14F-4D97-AF65-F5344CB8AC3E}">
        <p14:creationId xmlns:p14="http://schemas.microsoft.com/office/powerpoint/2010/main" val="26059024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CSS Example - Internal Stylesheet</a:t>
            </a:r>
          </a:p>
        </p:txBody>
      </p:sp>
      <p:sp>
        <p:nvSpPr>
          <p:cNvPr id="32771" name="Rectangle 3"/>
          <p:cNvSpPr>
            <a:spLocks noGrp="1" noChangeArrowheads="1"/>
          </p:cNvSpPr>
          <p:nvPr>
            <p:ph type="body" idx="1"/>
          </p:nvPr>
        </p:nvSpPr>
        <p:spPr/>
        <p:txBody>
          <a:bodyPr/>
          <a:lstStyle/>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&lt;!DOCTYPE html&gt;</a:t>
            </a:r>
          </a:p>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&lt;html </a:t>
            </a:r>
            <a:r>
              <a:rPr lang="en-US" altLang="en-US" sz="2200" b="1" dirty="0" err="1">
                <a:latin typeface="Courier New" panose="02070309020205020404" pitchFamily="49" charset="0"/>
                <a:cs typeface="Courier New" panose="02070309020205020404" pitchFamily="49" charset="0"/>
              </a:rPr>
              <a:t>lang</a:t>
            </a:r>
            <a:r>
              <a:rPr lang="en-US" altLang="en-US" sz="2200" b="1" dirty="0">
                <a:latin typeface="Courier New" panose="02070309020205020404" pitchFamily="49" charset="0"/>
                <a:cs typeface="Courier New" panose="02070309020205020404" pitchFamily="49" charset="0"/>
              </a:rPr>
              <a:t>="</a:t>
            </a:r>
            <a:r>
              <a:rPr lang="en-US" altLang="en-US" sz="2200" b="1" dirty="0" err="1">
                <a:latin typeface="Courier New" panose="02070309020205020404" pitchFamily="49" charset="0"/>
                <a:cs typeface="Courier New" panose="02070309020205020404" pitchFamily="49" charset="0"/>
              </a:rPr>
              <a:t>en</a:t>
            </a:r>
            <a:r>
              <a:rPr lang="en-US" altLang="en-US" sz="2200" b="1" dirty="0">
                <a:latin typeface="Courier New" panose="02070309020205020404" pitchFamily="49" charset="0"/>
                <a:cs typeface="Courier New" panose="02070309020205020404" pitchFamily="49" charset="0"/>
              </a:rPr>
              <a:t>"&gt;</a:t>
            </a:r>
          </a:p>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&lt;head</a:t>
            </a:r>
            <a:r>
              <a:rPr lang="en-US" altLang="en-US" sz="2200" b="1" dirty="0" smtClean="0">
                <a:latin typeface="Courier New" panose="02070309020205020404" pitchFamily="49" charset="0"/>
                <a:cs typeface="Courier New" panose="02070309020205020404" pitchFamily="49" charset="0"/>
              </a:rPr>
              <a:t>&gt;&lt;</a:t>
            </a:r>
            <a:r>
              <a:rPr lang="en-US" altLang="en-US" sz="2200" b="1" dirty="0">
                <a:latin typeface="Courier New" panose="02070309020205020404" pitchFamily="49" charset="0"/>
                <a:cs typeface="Courier New" panose="02070309020205020404" pitchFamily="49" charset="0"/>
              </a:rPr>
              <a:t>meta charset="utf-8"&gt;</a:t>
            </a:r>
          </a:p>
          <a:p>
            <a:pPr>
              <a:buFontTx/>
              <a:buNone/>
              <a:defRPr/>
            </a:pPr>
            <a:r>
              <a:rPr lang="en-US" sz="2200" b="1" dirty="0" smtClean="0">
                <a:solidFill>
                  <a:schemeClr val="accent1">
                    <a:lumMod val="75000"/>
                  </a:schemeClr>
                </a:solidFill>
                <a:latin typeface="Courier New" panose="02070309020205020404" pitchFamily="49" charset="0"/>
                <a:cs typeface="Courier New" panose="02070309020205020404" pitchFamily="49" charset="0"/>
              </a:rPr>
              <a:t>	&lt;</a:t>
            </a:r>
            <a:r>
              <a:rPr lang="en-US" sz="2200" b="1" dirty="0">
                <a:solidFill>
                  <a:schemeClr val="accent1">
                    <a:lumMod val="75000"/>
                  </a:schemeClr>
                </a:solidFill>
                <a:latin typeface="Courier New" panose="02070309020205020404" pitchFamily="49" charset="0"/>
                <a:cs typeface="Courier New" panose="02070309020205020404" pitchFamily="49" charset="0"/>
              </a:rPr>
              <a:t>style&gt;</a:t>
            </a:r>
            <a:br>
              <a:rPr lang="en-US" sz="2200" b="1" dirty="0">
                <a:solidFill>
                  <a:schemeClr val="accent1">
                    <a:lumMod val="75000"/>
                  </a:schemeClr>
                </a:solidFill>
                <a:latin typeface="Courier New" panose="02070309020205020404" pitchFamily="49" charset="0"/>
                <a:cs typeface="Courier New" panose="02070309020205020404" pitchFamily="49" charset="0"/>
              </a:rPr>
            </a:br>
            <a:r>
              <a:rPr lang="en-US" sz="2200" b="1" dirty="0" smtClean="0">
                <a:solidFill>
                  <a:schemeClr val="accent1">
                    <a:lumMod val="75000"/>
                  </a:schemeClr>
                </a:solidFill>
                <a:latin typeface="Courier New" panose="02070309020205020404" pitchFamily="49" charset="0"/>
                <a:cs typeface="Courier New" panose="02070309020205020404" pitchFamily="49" charset="0"/>
              </a:rPr>
              <a:t>	body </a:t>
            </a:r>
            <a:r>
              <a:rPr lang="en-US" sz="2200" b="1" dirty="0">
                <a:solidFill>
                  <a:schemeClr val="accent1">
                    <a:lumMod val="75000"/>
                  </a:schemeClr>
                </a:solidFill>
                <a:latin typeface="Courier New" panose="02070309020205020404" pitchFamily="49" charset="0"/>
                <a:cs typeface="Courier New" panose="02070309020205020404" pitchFamily="49" charset="0"/>
              </a:rPr>
              <a:t>{</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background-color:lightgray</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a:t>
            </a:r>
            <a:r>
              <a:rPr lang="en-US" sz="2200" b="1" dirty="0">
                <a:solidFill>
                  <a:schemeClr val="accent1">
                    <a:lumMod val="75000"/>
                  </a:schemeClr>
                </a:solidFill>
                <a:latin typeface="Courier New" panose="02070309020205020404" pitchFamily="49" charset="0"/>
                <a:cs typeface="Courier New" panose="02070309020205020404" pitchFamily="49" charset="0"/>
              </a:rPr>
              <a:t/>
            </a:r>
            <a:br>
              <a:rPr lang="en-US" sz="2200" b="1" dirty="0">
                <a:solidFill>
                  <a:schemeClr val="accent1">
                    <a:lumMod val="75000"/>
                  </a:schemeClr>
                </a:solidFill>
                <a:latin typeface="Courier New" panose="02070309020205020404" pitchFamily="49" charset="0"/>
                <a:cs typeface="Courier New" panose="02070309020205020404" pitchFamily="49" charset="0"/>
              </a:rPr>
            </a:br>
            <a:r>
              <a:rPr lang="en-US" sz="2200" b="1" dirty="0" smtClean="0">
                <a:solidFill>
                  <a:schemeClr val="accent1">
                    <a:lumMod val="75000"/>
                  </a:schemeClr>
                </a:solidFill>
                <a:latin typeface="Courier New" panose="02070309020205020404" pitchFamily="49" charset="0"/>
                <a:cs typeface="Courier New" panose="02070309020205020404" pitchFamily="49" charset="0"/>
              </a:rPr>
              <a:t>	h1</a:t>
            </a:r>
            <a:r>
              <a:rPr lang="en-US" sz="2200" b="1" dirty="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color:red</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text-align:center</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a:t>
            </a:r>
            <a:br>
              <a:rPr lang="en-US" sz="2200" b="1" dirty="0" smtClean="0">
                <a:solidFill>
                  <a:schemeClr val="accent1">
                    <a:lumMod val="75000"/>
                  </a:schemeClr>
                </a:solidFill>
                <a:latin typeface="Courier New" panose="02070309020205020404" pitchFamily="49" charset="0"/>
                <a:cs typeface="Courier New" panose="02070309020205020404" pitchFamily="49" charset="0"/>
              </a:rPr>
            </a:br>
            <a:r>
              <a:rPr lang="en-US" sz="2200" b="1" dirty="0" smtClean="0">
                <a:solidFill>
                  <a:schemeClr val="accent1">
                    <a:lumMod val="75000"/>
                  </a:schemeClr>
                </a:solidFill>
                <a:latin typeface="Courier New" panose="02070309020205020404" pitchFamily="49" charset="0"/>
                <a:cs typeface="Courier New" panose="02070309020205020404" pitchFamily="49" charset="0"/>
              </a:rPr>
              <a:t>	p</a:t>
            </a:r>
            <a:r>
              <a:rPr lang="en-US" sz="2200" b="1" dirty="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color:blue</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 font-style: italic}</a:t>
            </a:r>
            <a:br>
              <a:rPr lang="en-US" sz="2200" b="1" dirty="0" smtClean="0">
                <a:solidFill>
                  <a:schemeClr val="accent1">
                    <a:lumMod val="75000"/>
                  </a:schemeClr>
                </a:solidFill>
                <a:latin typeface="Courier New" panose="02070309020205020404" pitchFamily="49" charset="0"/>
                <a:cs typeface="Courier New" panose="02070309020205020404" pitchFamily="49" charset="0"/>
              </a:rPr>
            </a:br>
            <a:r>
              <a:rPr lang="en-US" sz="2200" b="1" dirty="0">
                <a:solidFill>
                  <a:schemeClr val="accent1">
                    <a:lumMod val="75000"/>
                  </a:schemeClr>
                </a:solidFill>
                <a:latin typeface="Courier New" panose="02070309020205020404" pitchFamily="49" charset="0"/>
                <a:cs typeface="Courier New" panose="02070309020205020404" pitchFamily="49" charset="0"/>
              </a:rPr>
              <a:t>&lt;/style</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&gt;</a:t>
            </a: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head</a:t>
            </a:r>
            <a:r>
              <a:rPr lang="en-US" sz="2200" b="1" dirty="0" smtClean="0">
                <a:latin typeface="Courier New" panose="02070309020205020404" pitchFamily="49" charset="0"/>
                <a:cs typeface="Courier New" panose="02070309020205020404" pitchFamily="49" charset="0"/>
              </a:rPr>
              <a:t>&gt;</a:t>
            </a:r>
            <a:endParaRPr lang="en-US" sz="2200" b="1" dirty="0">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body&gt;</a:t>
            </a:r>
            <a:r>
              <a:rPr lang="en-US" sz="2200" b="1" dirty="0" smtClean="0">
                <a:latin typeface="Courier New" panose="02070309020205020404" pitchFamily="49" charset="0"/>
                <a:cs typeface="Courier New" panose="02070309020205020404" pitchFamily="49" charset="0"/>
              </a:rPr>
              <a:t/>
            </a:r>
            <a:br>
              <a:rPr lang="en-US" sz="2200" b="1" dirty="0" smtClean="0">
                <a:latin typeface="Courier New" panose="02070309020205020404" pitchFamily="49" charset="0"/>
                <a:cs typeface="Courier New" panose="02070309020205020404" pitchFamily="49" charset="0"/>
              </a:rPr>
            </a:b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h1&gt;This is a heading&lt;/h1&gt;</a:t>
            </a:r>
            <a:r>
              <a:rPr lang="en-US" sz="2200" b="1" dirty="0" smtClean="0">
                <a:latin typeface="Courier New" panose="02070309020205020404" pitchFamily="49" charset="0"/>
                <a:cs typeface="Courier New" panose="02070309020205020404" pitchFamily="49" charset="0"/>
              </a:rPr>
              <a:t/>
            </a:r>
            <a:br>
              <a:rPr lang="en-US" sz="2200" b="1" dirty="0" smtClean="0">
                <a:latin typeface="Courier New" panose="02070309020205020404" pitchFamily="49" charset="0"/>
                <a:cs typeface="Courier New" panose="02070309020205020404" pitchFamily="49" charset="0"/>
              </a:rPr>
            </a:br>
            <a:r>
              <a:rPr lang="en-US" sz="2200" b="1" dirty="0">
                <a:latin typeface="Courier New" panose="02070309020205020404" pitchFamily="49" charset="0"/>
                <a:cs typeface="Courier New" panose="02070309020205020404" pitchFamily="49" charset="0"/>
              </a:rPr>
              <a:t>&lt;p&gt;This is a paragraph.&lt;/p</a:t>
            </a:r>
            <a:r>
              <a:rPr lang="en-US" sz="2200" b="1" dirty="0" smtClean="0">
                <a:latin typeface="Courier New" panose="02070309020205020404" pitchFamily="49" charset="0"/>
                <a:cs typeface="Courier New" panose="02070309020205020404" pitchFamily="49" charset="0"/>
              </a:rPr>
              <a:t>&gt;</a:t>
            </a:r>
            <a:endParaRPr lang="en-US" sz="2200" b="1" dirty="0">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body</a:t>
            </a:r>
            <a:r>
              <a:rPr lang="en-US" sz="2200" b="1" dirty="0" smtClean="0">
                <a:latin typeface="Courier New" panose="02070309020205020404" pitchFamily="49" charset="0"/>
                <a:cs typeface="Courier New" panose="02070309020205020404" pitchFamily="49" charset="0"/>
              </a:rPr>
              <a:t>&gt;</a:t>
            </a:r>
            <a:endParaRPr lang="en-US" sz="2200" b="1" dirty="0">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html&gt;</a:t>
            </a:r>
            <a:endParaRPr lang="en-US" altLang="en-US" sz="2200" b="1" dirty="0" smtClean="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60759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dirty="0"/>
              <a:t>Overview</a:t>
            </a:r>
          </a:p>
        </p:txBody>
      </p:sp>
      <p:sp>
        <p:nvSpPr>
          <p:cNvPr id="6147" name="Rectangle 3"/>
          <p:cNvSpPr>
            <a:spLocks noGrp="1" noChangeArrowheads="1"/>
          </p:cNvSpPr>
          <p:nvPr>
            <p:ph type="body" idx="1"/>
          </p:nvPr>
        </p:nvSpPr>
        <p:spPr>
          <a:xfrm>
            <a:off x="381000" y="1514901"/>
            <a:ext cx="8534400" cy="4809699"/>
          </a:xfrm>
        </p:spPr>
        <p:txBody>
          <a:bodyPr/>
          <a:lstStyle/>
          <a:p>
            <a:pPr>
              <a:lnSpc>
                <a:spcPct val="125000"/>
              </a:lnSpc>
            </a:pPr>
            <a:r>
              <a:rPr lang="en-US" altLang="en-US" sz="3200" dirty="0"/>
              <a:t>The World Wide Web</a:t>
            </a:r>
          </a:p>
          <a:p>
            <a:pPr lvl="1">
              <a:lnSpc>
                <a:spcPct val="125000"/>
              </a:lnSpc>
            </a:pPr>
            <a:r>
              <a:rPr lang="en-US" altLang="en-US" sz="2800" dirty="0"/>
              <a:t>Web servers, Web browsers and Web pages</a:t>
            </a:r>
          </a:p>
          <a:p>
            <a:pPr>
              <a:lnSpc>
                <a:spcPct val="125000"/>
              </a:lnSpc>
            </a:pPr>
            <a:r>
              <a:rPr lang="en-US" altLang="en-US" sz="3200" dirty="0"/>
              <a:t>HTML Introduction</a:t>
            </a:r>
          </a:p>
          <a:p>
            <a:pPr>
              <a:lnSpc>
                <a:spcPct val="125000"/>
              </a:lnSpc>
            </a:pPr>
            <a:r>
              <a:rPr lang="en-US" altLang="en-US" sz="3200" dirty="0"/>
              <a:t>Using HTML Tags</a:t>
            </a:r>
          </a:p>
          <a:p>
            <a:pPr>
              <a:lnSpc>
                <a:spcPct val="125000"/>
              </a:lnSpc>
            </a:pPr>
            <a:r>
              <a:rPr lang="en-US" altLang="en-US" sz="3200" dirty="0"/>
              <a:t>HTML5 Best Practices</a:t>
            </a:r>
          </a:p>
          <a:p>
            <a:pPr lvl="1">
              <a:lnSpc>
                <a:spcPct val="125000"/>
              </a:lnSpc>
            </a:pPr>
            <a:r>
              <a:rPr lang="en-US" altLang="en-US" dirty="0"/>
              <a:t>HTML5 Webpage </a:t>
            </a:r>
            <a:r>
              <a:rPr lang="en-US" altLang="en-US" dirty="0" smtClean="0"/>
              <a:t>Structure</a:t>
            </a:r>
          </a:p>
          <a:p>
            <a:pPr lvl="1">
              <a:lnSpc>
                <a:spcPct val="125000"/>
              </a:lnSpc>
            </a:pPr>
            <a:r>
              <a:rPr lang="en-US" altLang="en-US" dirty="0" smtClean="0"/>
              <a:t>Cascading Style Sheets (CSS)</a:t>
            </a:r>
            <a:endParaRPr lang="en-US" altLang="en-US" dirty="0"/>
          </a:p>
          <a:p>
            <a:pPr>
              <a:lnSpc>
                <a:spcPct val="125000"/>
              </a:lnSpc>
            </a:pPr>
            <a:r>
              <a:rPr lang="en-US" altLang="en-US" sz="3200" dirty="0"/>
              <a:t>UB Web Environment</a:t>
            </a:r>
          </a:p>
        </p:txBody>
      </p:sp>
    </p:spTree>
    <p:extLst>
      <p:ext uri="{BB962C8B-B14F-4D97-AF65-F5344CB8AC3E}">
        <p14:creationId xmlns:p14="http://schemas.microsoft.com/office/powerpoint/2010/main" val="1357999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Internal Stylesheet Output</a:t>
            </a:r>
          </a:p>
        </p:txBody>
      </p:sp>
      <p:pic>
        <p:nvPicPr>
          <p:cNvPr id="2" name="Picture 1"/>
          <p:cNvPicPr>
            <a:picLocks noChangeAspect="1"/>
          </p:cNvPicPr>
          <p:nvPr/>
        </p:nvPicPr>
        <p:blipFill>
          <a:blip r:embed="rId2"/>
          <a:stretch>
            <a:fillRect/>
          </a:stretch>
        </p:blipFill>
        <p:spPr>
          <a:xfrm>
            <a:off x="444022" y="1996291"/>
            <a:ext cx="8179756" cy="3822619"/>
          </a:xfrm>
          <a:prstGeom prst="rect">
            <a:avLst/>
          </a:prstGeom>
        </p:spPr>
      </p:pic>
    </p:spTree>
    <p:extLst>
      <p:ext uri="{BB962C8B-B14F-4D97-AF65-F5344CB8AC3E}">
        <p14:creationId xmlns:p14="http://schemas.microsoft.com/office/powerpoint/2010/main" val="471307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CSS Example - External Stylesheet</a:t>
            </a:r>
          </a:p>
        </p:txBody>
      </p:sp>
      <p:sp>
        <p:nvSpPr>
          <p:cNvPr id="32771" name="Rectangle 3"/>
          <p:cNvSpPr>
            <a:spLocks noGrp="1" noChangeArrowheads="1"/>
          </p:cNvSpPr>
          <p:nvPr>
            <p:ph type="body" idx="1"/>
          </p:nvPr>
        </p:nvSpPr>
        <p:spPr/>
        <p:txBody>
          <a:bodyPr/>
          <a:lstStyle/>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&lt;!DOCTYPE html&gt;</a:t>
            </a:r>
          </a:p>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&lt;html </a:t>
            </a:r>
            <a:r>
              <a:rPr lang="en-US" altLang="en-US" sz="2200" b="1" dirty="0" err="1">
                <a:latin typeface="Courier New" panose="02070309020205020404" pitchFamily="49" charset="0"/>
                <a:cs typeface="Courier New" panose="02070309020205020404" pitchFamily="49" charset="0"/>
              </a:rPr>
              <a:t>lang</a:t>
            </a:r>
            <a:r>
              <a:rPr lang="en-US" altLang="en-US" sz="2200" b="1" dirty="0">
                <a:latin typeface="Courier New" panose="02070309020205020404" pitchFamily="49" charset="0"/>
                <a:cs typeface="Courier New" panose="02070309020205020404" pitchFamily="49" charset="0"/>
              </a:rPr>
              <a:t>="</a:t>
            </a:r>
            <a:r>
              <a:rPr lang="en-US" altLang="en-US" sz="2200" b="1" dirty="0" err="1">
                <a:latin typeface="Courier New" panose="02070309020205020404" pitchFamily="49" charset="0"/>
                <a:cs typeface="Courier New" panose="02070309020205020404" pitchFamily="49" charset="0"/>
              </a:rPr>
              <a:t>en</a:t>
            </a:r>
            <a:r>
              <a:rPr lang="en-US" altLang="en-US" sz="2200" b="1" dirty="0">
                <a:latin typeface="Courier New" panose="02070309020205020404" pitchFamily="49" charset="0"/>
                <a:cs typeface="Courier New" panose="02070309020205020404" pitchFamily="49" charset="0"/>
              </a:rPr>
              <a:t>"&gt;</a:t>
            </a:r>
          </a:p>
          <a:p>
            <a:pPr>
              <a:lnSpc>
                <a:spcPct val="90000"/>
              </a:lnSpc>
              <a:buFont typeface="Monotype Sorts" pitchFamily="2" charset="2"/>
              <a:buNone/>
              <a:defRPr/>
            </a:pPr>
            <a:r>
              <a:rPr lang="en-US" altLang="en-US" sz="2200" b="1" dirty="0">
                <a:latin typeface="Courier New" panose="02070309020205020404" pitchFamily="49" charset="0"/>
                <a:cs typeface="Courier New" panose="02070309020205020404" pitchFamily="49" charset="0"/>
              </a:rPr>
              <a:t>&lt;head&gt;&lt;meta charset="utf-8"&gt;</a:t>
            </a:r>
          </a:p>
          <a:p>
            <a:pPr>
              <a:buFontTx/>
              <a:buNone/>
              <a:defRPr/>
            </a:pPr>
            <a:r>
              <a:rPr lang="en-US" sz="2200" b="1" dirty="0" smtClean="0">
                <a:solidFill>
                  <a:schemeClr val="accent1">
                    <a:lumMod val="75000"/>
                  </a:schemeClr>
                </a:solidFill>
                <a:latin typeface="Courier New" panose="02070309020205020404" pitchFamily="49" charset="0"/>
                <a:cs typeface="Courier New" panose="02070309020205020404" pitchFamily="49" charset="0"/>
              </a:rPr>
              <a:t>	&lt;</a:t>
            </a:r>
            <a:r>
              <a:rPr lang="en-US" sz="2200" b="1" dirty="0">
                <a:solidFill>
                  <a:schemeClr val="accent1">
                    <a:lumMod val="75000"/>
                  </a:schemeClr>
                </a:solidFill>
                <a:latin typeface="Courier New" panose="02070309020205020404" pitchFamily="49" charset="0"/>
                <a:cs typeface="Courier New" panose="02070309020205020404" pitchFamily="49" charset="0"/>
              </a:rPr>
              <a:t>link </a:t>
            </a:r>
            <a:r>
              <a:rPr lang="en-US" sz="2200" b="1" dirty="0" err="1">
                <a:solidFill>
                  <a:schemeClr val="accent1">
                    <a:lumMod val="75000"/>
                  </a:schemeClr>
                </a:solidFill>
                <a:latin typeface="Courier New" panose="02070309020205020404" pitchFamily="49" charset="0"/>
                <a:cs typeface="Courier New" panose="02070309020205020404" pitchFamily="49" charset="0"/>
              </a:rPr>
              <a:t>rel</a:t>
            </a:r>
            <a:r>
              <a:rPr lang="en-US" sz="2200" b="1" dirty="0">
                <a:solidFill>
                  <a:schemeClr val="accent1">
                    <a:lumMod val="75000"/>
                  </a:schemeClr>
                </a:solidFill>
                <a:latin typeface="Courier New" panose="02070309020205020404" pitchFamily="49" charset="0"/>
                <a:cs typeface="Courier New" panose="02070309020205020404" pitchFamily="49" charset="0"/>
              </a:rPr>
              <a:t>="stylesheet" type="</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text/</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css</a:t>
            </a:r>
            <a:r>
              <a:rPr lang="en-US" sz="2200" b="1" dirty="0">
                <a:solidFill>
                  <a:schemeClr val="accent1">
                    <a:lumMod val="75000"/>
                  </a:schemeClr>
                </a:solidFill>
                <a:latin typeface="Courier New" panose="02070309020205020404" pitchFamily="49" charset="0"/>
                <a:cs typeface="Courier New" panose="02070309020205020404" pitchFamily="49" charset="0"/>
              </a:rPr>
              <a:t>"</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href</a:t>
            </a:r>
            <a:r>
              <a:rPr lang="en-US" sz="2200" b="1" dirty="0">
                <a:solidFill>
                  <a:schemeClr val="accent1">
                    <a:lumMod val="75000"/>
                  </a:schemeClr>
                </a:solidFill>
                <a:latin typeface="Courier New" panose="02070309020205020404" pitchFamily="49" charset="0"/>
                <a:cs typeface="Courier New" panose="02070309020205020404" pitchFamily="49" charset="0"/>
              </a:rPr>
              <a:t>="style.css" /&gt;	</a:t>
            </a:r>
            <a:endParaRPr lang="en-US" sz="2200" b="1" dirty="0" smtClean="0">
              <a:solidFill>
                <a:schemeClr val="accent1">
                  <a:lumMod val="75000"/>
                </a:schemeClr>
              </a:solidFill>
              <a:latin typeface="Courier New" panose="02070309020205020404" pitchFamily="49" charset="0"/>
              <a:cs typeface="Courier New" panose="02070309020205020404" pitchFamily="49" charset="0"/>
            </a:endParaRPr>
          </a:p>
          <a:p>
            <a:pPr>
              <a:buFontTx/>
              <a:buNone/>
              <a:defRPr/>
            </a:pPr>
            <a:r>
              <a:rPr lang="en-US" sz="2200" b="1" dirty="0" smtClean="0">
                <a:latin typeface="Courier New" panose="02070309020205020404" pitchFamily="49" charset="0"/>
                <a:cs typeface="Courier New" panose="02070309020205020404" pitchFamily="49" charset="0"/>
              </a:rPr>
              <a:t>&lt;/</a:t>
            </a:r>
            <a:r>
              <a:rPr lang="en-US" sz="2200" b="1" dirty="0">
                <a:latin typeface="Courier New" panose="02070309020205020404" pitchFamily="49" charset="0"/>
                <a:cs typeface="Courier New" panose="02070309020205020404" pitchFamily="49" charset="0"/>
              </a:rPr>
              <a:t>head&gt;</a:t>
            </a:r>
          </a:p>
          <a:p>
            <a:pPr>
              <a:buFontTx/>
              <a:buNone/>
              <a:defRPr/>
            </a:pPr>
            <a:r>
              <a:rPr lang="en-US" sz="2200" b="1" dirty="0">
                <a:latin typeface="Courier New" panose="02070309020205020404" pitchFamily="49" charset="0"/>
                <a:cs typeface="Courier New" panose="02070309020205020404" pitchFamily="49" charset="0"/>
              </a:rPr>
              <a:t>&lt;body&gt;</a:t>
            </a:r>
            <a:br>
              <a:rPr lang="en-US" sz="2200" b="1" dirty="0">
                <a:latin typeface="Courier New" panose="02070309020205020404" pitchFamily="49" charset="0"/>
                <a:cs typeface="Courier New" panose="02070309020205020404" pitchFamily="49" charset="0"/>
              </a:rPr>
            </a:br>
            <a:r>
              <a:rPr lang="en-US" sz="2200" b="1" dirty="0">
                <a:latin typeface="Courier New" panose="02070309020205020404" pitchFamily="49" charset="0"/>
                <a:cs typeface="Courier New" panose="02070309020205020404" pitchFamily="49" charset="0"/>
              </a:rPr>
              <a:t>&lt;h1&gt;This is a heading&lt;/h1&gt;</a:t>
            </a:r>
            <a:br>
              <a:rPr lang="en-US" sz="2200" b="1" dirty="0">
                <a:latin typeface="Courier New" panose="02070309020205020404" pitchFamily="49" charset="0"/>
                <a:cs typeface="Courier New" panose="02070309020205020404" pitchFamily="49" charset="0"/>
              </a:rPr>
            </a:br>
            <a:r>
              <a:rPr lang="en-US" sz="2200" b="1" dirty="0">
                <a:latin typeface="Courier New" panose="02070309020205020404" pitchFamily="49" charset="0"/>
                <a:cs typeface="Courier New" panose="02070309020205020404" pitchFamily="49" charset="0"/>
              </a:rPr>
              <a:t>&lt;p&gt;This is a paragraph.&lt;/p&gt;</a:t>
            </a:r>
          </a:p>
          <a:p>
            <a:pPr>
              <a:buFontTx/>
              <a:buNone/>
              <a:defRPr/>
            </a:pPr>
            <a:r>
              <a:rPr lang="en-US" sz="2200" b="1" dirty="0">
                <a:latin typeface="Courier New" panose="02070309020205020404" pitchFamily="49" charset="0"/>
                <a:cs typeface="Courier New" panose="02070309020205020404" pitchFamily="49" charset="0"/>
              </a:rPr>
              <a:t>&lt;/body&gt;</a:t>
            </a:r>
          </a:p>
          <a:p>
            <a:pPr>
              <a:buFontTx/>
              <a:buNone/>
              <a:defRPr/>
            </a:pPr>
            <a:r>
              <a:rPr lang="en-US" sz="2200" b="1" dirty="0">
                <a:latin typeface="Courier New" panose="02070309020205020404" pitchFamily="49" charset="0"/>
                <a:cs typeface="Courier New" panose="02070309020205020404" pitchFamily="49" charset="0"/>
              </a:rPr>
              <a:t>&lt;/html&gt;</a:t>
            </a:r>
            <a:endParaRPr lang="en-US" altLang="en-US" sz="22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7796403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en-US" dirty="0" smtClean="0"/>
              <a:t>CSS Example - External Stylesheet (style.css)</a:t>
            </a:r>
          </a:p>
        </p:txBody>
      </p:sp>
      <p:sp>
        <p:nvSpPr>
          <p:cNvPr id="32771" name="Rectangle 3"/>
          <p:cNvSpPr>
            <a:spLocks noGrp="1" noChangeArrowheads="1"/>
          </p:cNvSpPr>
          <p:nvPr>
            <p:ph type="body" idx="1"/>
          </p:nvPr>
        </p:nvSpPr>
        <p:spPr/>
        <p:txBody>
          <a:bodyPr/>
          <a:lstStyle/>
          <a:p>
            <a:pPr marL="182880">
              <a:buFontTx/>
              <a:buNone/>
              <a:defRPr/>
            </a:pPr>
            <a:r>
              <a:rPr lang="en-US" sz="2200" b="1" dirty="0" smtClean="0">
                <a:solidFill>
                  <a:schemeClr val="accent1">
                    <a:lumMod val="75000"/>
                  </a:schemeClr>
                </a:solidFill>
                <a:latin typeface="Courier New" panose="02070309020205020404" pitchFamily="49" charset="0"/>
                <a:cs typeface="Courier New" panose="02070309020205020404" pitchFamily="49" charset="0"/>
              </a:rPr>
              <a:t>	body </a:t>
            </a:r>
            <a:r>
              <a:rPr lang="en-US" sz="2200" b="1" dirty="0">
                <a:solidFill>
                  <a:schemeClr val="accent1">
                    <a:lumMod val="75000"/>
                  </a:schemeClr>
                </a:solidFill>
                <a:latin typeface="Courier New" panose="02070309020205020404" pitchFamily="49" charset="0"/>
                <a:cs typeface="Courier New" panose="02070309020205020404" pitchFamily="49" charset="0"/>
              </a:rPr>
              <a:t>{</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background-color:lightgray</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a:t>
            </a:r>
            <a:r>
              <a:rPr lang="en-US" sz="2200" b="1" dirty="0">
                <a:solidFill>
                  <a:schemeClr val="accent1">
                    <a:lumMod val="75000"/>
                  </a:schemeClr>
                </a:solidFill>
                <a:latin typeface="Courier New" panose="02070309020205020404" pitchFamily="49" charset="0"/>
                <a:cs typeface="Courier New" panose="02070309020205020404" pitchFamily="49" charset="0"/>
              </a:rPr>
              <a:t/>
            </a:r>
            <a:br>
              <a:rPr lang="en-US" sz="2200" b="1" dirty="0">
                <a:solidFill>
                  <a:schemeClr val="accent1">
                    <a:lumMod val="75000"/>
                  </a:schemeClr>
                </a:solidFill>
                <a:latin typeface="Courier New" panose="02070309020205020404" pitchFamily="49" charset="0"/>
                <a:cs typeface="Courier New" panose="02070309020205020404" pitchFamily="49" charset="0"/>
              </a:rPr>
            </a:br>
            <a:r>
              <a:rPr lang="en-US" sz="2200" b="1" dirty="0" smtClean="0">
                <a:solidFill>
                  <a:schemeClr val="accent1">
                    <a:lumMod val="75000"/>
                  </a:schemeClr>
                </a:solidFill>
                <a:latin typeface="Courier New" panose="02070309020205020404" pitchFamily="49" charset="0"/>
                <a:cs typeface="Courier New" panose="02070309020205020404" pitchFamily="49" charset="0"/>
              </a:rPr>
              <a:t>h1</a:t>
            </a:r>
            <a:r>
              <a:rPr lang="en-US" sz="2200" b="1" dirty="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color:red</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text-align:center</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a:t>
            </a:r>
            <a:br>
              <a:rPr lang="en-US" sz="2200" b="1" dirty="0" smtClean="0">
                <a:solidFill>
                  <a:schemeClr val="accent1">
                    <a:lumMod val="75000"/>
                  </a:schemeClr>
                </a:solidFill>
                <a:latin typeface="Courier New" panose="02070309020205020404" pitchFamily="49" charset="0"/>
                <a:cs typeface="Courier New" panose="02070309020205020404" pitchFamily="49" charset="0"/>
              </a:rPr>
            </a:br>
            <a:r>
              <a:rPr lang="en-US" sz="2200" b="1" dirty="0" smtClean="0">
                <a:solidFill>
                  <a:schemeClr val="accent1">
                    <a:lumMod val="75000"/>
                  </a:schemeClr>
                </a:solidFill>
                <a:latin typeface="Courier New" panose="02070309020205020404" pitchFamily="49" charset="0"/>
                <a:cs typeface="Courier New" panose="02070309020205020404" pitchFamily="49" charset="0"/>
              </a:rPr>
              <a:t>p</a:t>
            </a:r>
            <a:r>
              <a:rPr lang="en-US" sz="2200" b="1" dirty="0">
                <a:solidFill>
                  <a:schemeClr val="accent1">
                    <a:lumMod val="75000"/>
                  </a:schemeClr>
                </a:solidFill>
                <a:latin typeface="Courier New" panose="02070309020205020404" pitchFamily="49" charset="0"/>
                <a:cs typeface="Courier New" panose="02070309020205020404" pitchFamily="49" charset="0"/>
              </a:rPr>
              <a:t>    {</a:t>
            </a:r>
            <a:r>
              <a:rPr lang="en-US" sz="2200" b="1" dirty="0" err="1" smtClean="0">
                <a:solidFill>
                  <a:schemeClr val="accent1">
                    <a:lumMod val="75000"/>
                  </a:schemeClr>
                </a:solidFill>
                <a:latin typeface="Courier New" panose="02070309020205020404" pitchFamily="49" charset="0"/>
                <a:cs typeface="Courier New" panose="02070309020205020404" pitchFamily="49" charset="0"/>
              </a:rPr>
              <a:t>color:blue</a:t>
            </a:r>
            <a:r>
              <a:rPr lang="en-US" sz="2200" b="1" dirty="0" smtClean="0">
                <a:solidFill>
                  <a:schemeClr val="accent1">
                    <a:lumMod val="75000"/>
                  </a:schemeClr>
                </a:solidFill>
                <a:latin typeface="Courier New" panose="02070309020205020404" pitchFamily="49" charset="0"/>
                <a:cs typeface="Courier New" panose="02070309020205020404" pitchFamily="49" charset="0"/>
              </a:rPr>
              <a:t>; font-style: italic}</a:t>
            </a:r>
            <a:br>
              <a:rPr lang="en-US" sz="2200" b="1" dirty="0" smtClean="0">
                <a:solidFill>
                  <a:schemeClr val="accent1">
                    <a:lumMod val="75000"/>
                  </a:schemeClr>
                </a:solidFill>
                <a:latin typeface="Courier New" panose="02070309020205020404" pitchFamily="49" charset="0"/>
                <a:cs typeface="Courier New" panose="02070309020205020404" pitchFamily="49" charset="0"/>
              </a:rPr>
            </a:br>
            <a:endParaRPr lang="en-US" sz="2200" b="1" dirty="0" smtClean="0">
              <a:solidFill>
                <a:schemeClr val="accent1">
                  <a:lumMod val="75000"/>
                </a:scheme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97587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80999" y="88900"/>
            <a:ext cx="8363857" cy="914400"/>
          </a:xfrm>
        </p:spPr>
        <p:txBody>
          <a:bodyPr/>
          <a:lstStyle/>
          <a:p>
            <a:r>
              <a:rPr lang="en-US" altLang="en-US" dirty="0" smtClean="0"/>
              <a:t>External Stylesheet Output</a:t>
            </a:r>
          </a:p>
        </p:txBody>
      </p:sp>
      <p:pic>
        <p:nvPicPr>
          <p:cNvPr id="2" name="Picture 1"/>
          <p:cNvPicPr>
            <a:picLocks noChangeAspect="1"/>
          </p:cNvPicPr>
          <p:nvPr/>
        </p:nvPicPr>
        <p:blipFill>
          <a:blip r:embed="rId2"/>
          <a:stretch>
            <a:fillRect/>
          </a:stretch>
        </p:blipFill>
        <p:spPr>
          <a:xfrm>
            <a:off x="444022" y="1996291"/>
            <a:ext cx="8179756" cy="3822619"/>
          </a:xfrm>
          <a:prstGeom prst="rect">
            <a:avLst/>
          </a:prstGeom>
        </p:spPr>
      </p:pic>
    </p:spTree>
    <p:extLst>
      <p:ext uri="{BB962C8B-B14F-4D97-AF65-F5344CB8AC3E}">
        <p14:creationId xmlns:p14="http://schemas.microsoft.com/office/powerpoint/2010/main" val="18578890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smtClean="0"/>
              <a:t>UB Web Environment</a:t>
            </a:r>
          </a:p>
        </p:txBody>
      </p:sp>
      <p:sp>
        <p:nvSpPr>
          <p:cNvPr id="34819" name="Rectangle 3"/>
          <p:cNvSpPr>
            <a:spLocks noGrp="1" noChangeArrowheads="1"/>
          </p:cNvSpPr>
          <p:nvPr>
            <p:ph type="body" idx="1"/>
          </p:nvPr>
        </p:nvSpPr>
        <p:spPr>
          <a:xfrm>
            <a:off x="381000" y="1524000"/>
            <a:ext cx="8534400" cy="4953000"/>
          </a:xfrm>
        </p:spPr>
        <p:txBody>
          <a:bodyPr/>
          <a:lstStyle/>
          <a:p>
            <a:pPr>
              <a:lnSpc>
                <a:spcPct val="125000"/>
              </a:lnSpc>
              <a:spcBef>
                <a:spcPts val="600"/>
              </a:spcBef>
              <a:spcAft>
                <a:spcPts val="600"/>
              </a:spcAft>
            </a:pPr>
            <a:r>
              <a:rPr lang="en-US" altLang="en-US" sz="3200" dirty="0" smtClean="0"/>
              <a:t>UB provides web space for each student on the UBUNIX servers which run the Apache webserver.  Your webpage can be viewed in any of the two locations.</a:t>
            </a:r>
          </a:p>
          <a:p>
            <a:pPr lvl="1">
              <a:lnSpc>
                <a:spcPct val="125000"/>
              </a:lnSpc>
              <a:spcBef>
                <a:spcPts val="600"/>
              </a:spcBef>
              <a:spcAft>
                <a:spcPts val="600"/>
              </a:spcAft>
            </a:pPr>
            <a:r>
              <a:rPr lang="en-US" altLang="en-US" sz="2800" dirty="0" smtClean="0"/>
              <a:t>www.buffalo.edu/~djmurray</a:t>
            </a:r>
          </a:p>
          <a:p>
            <a:pPr lvl="1">
              <a:lnSpc>
                <a:spcPct val="125000"/>
              </a:lnSpc>
              <a:spcBef>
                <a:spcPts val="600"/>
              </a:spcBef>
              <a:spcAft>
                <a:spcPts val="600"/>
              </a:spcAft>
            </a:pPr>
            <a:r>
              <a:rPr lang="en-US" altLang="en-US" sz="2800" dirty="0" smtClean="0"/>
              <a:t>www.acsu.buffalo.edu/~djmurray</a:t>
            </a:r>
          </a:p>
        </p:txBody>
      </p:sp>
    </p:spTree>
    <p:extLst>
      <p:ext uri="{BB962C8B-B14F-4D97-AF65-F5344CB8AC3E}">
        <p14:creationId xmlns:p14="http://schemas.microsoft.com/office/powerpoint/2010/main" val="13430050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altLang="en-US" smtClean="0"/>
              <a:t>UB Web Environment</a:t>
            </a:r>
          </a:p>
        </p:txBody>
      </p:sp>
      <p:sp>
        <p:nvSpPr>
          <p:cNvPr id="36867" name="Rectangle 3"/>
          <p:cNvSpPr>
            <a:spLocks noGrp="1" noChangeArrowheads="1"/>
          </p:cNvSpPr>
          <p:nvPr>
            <p:ph type="body" idx="1"/>
          </p:nvPr>
        </p:nvSpPr>
        <p:spPr>
          <a:xfrm>
            <a:off x="381000" y="1528548"/>
            <a:ext cx="8534400" cy="4948451"/>
          </a:xfrm>
        </p:spPr>
        <p:txBody>
          <a:bodyPr/>
          <a:lstStyle/>
          <a:p>
            <a:pPr>
              <a:lnSpc>
                <a:spcPct val="125000"/>
              </a:lnSpc>
              <a:spcBef>
                <a:spcPts val="600"/>
              </a:spcBef>
              <a:spcAft>
                <a:spcPts val="600"/>
              </a:spcAft>
            </a:pPr>
            <a:r>
              <a:rPr lang="en-US" altLang="en-US" dirty="0" smtClean="0"/>
              <a:t>URLs and files are case sensitive because the UNIX OS is case sensitive.</a:t>
            </a:r>
          </a:p>
          <a:p>
            <a:pPr lvl="1">
              <a:lnSpc>
                <a:spcPct val="125000"/>
              </a:lnSpc>
              <a:spcBef>
                <a:spcPts val="600"/>
              </a:spcBef>
              <a:spcAft>
                <a:spcPts val="600"/>
              </a:spcAft>
            </a:pPr>
            <a:r>
              <a:rPr lang="en-US" altLang="en-US" dirty="0" smtClean="0"/>
              <a:t>www.buffalo.edu/~djmurray/INDEX.html - error!</a:t>
            </a:r>
          </a:p>
          <a:p>
            <a:pPr lvl="1">
              <a:lnSpc>
                <a:spcPct val="125000"/>
              </a:lnSpc>
              <a:spcBef>
                <a:spcPts val="600"/>
              </a:spcBef>
              <a:spcAft>
                <a:spcPts val="600"/>
              </a:spcAft>
            </a:pPr>
            <a:r>
              <a:rPr lang="en-US" altLang="en-US" dirty="0" smtClean="0"/>
              <a:t>www.buffalo.edu/~djmurray/index.html - works!</a:t>
            </a:r>
          </a:p>
          <a:p>
            <a:pPr>
              <a:lnSpc>
                <a:spcPct val="125000"/>
              </a:lnSpc>
              <a:spcBef>
                <a:spcPts val="600"/>
              </a:spcBef>
              <a:spcAft>
                <a:spcPts val="600"/>
              </a:spcAft>
            </a:pPr>
            <a:r>
              <a:rPr lang="en-US" altLang="en-US" dirty="0" smtClean="0"/>
              <a:t>Windows servers running IIS are not case sensitive.  Both work properly.</a:t>
            </a:r>
          </a:p>
          <a:p>
            <a:pPr lvl="1">
              <a:lnSpc>
                <a:spcPct val="125000"/>
              </a:lnSpc>
              <a:spcBef>
                <a:spcPts val="600"/>
              </a:spcBef>
              <a:spcAft>
                <a:spcPts val="600"/>
              </a:spcAft>
            </a:pPr>
            <a:r>
              <a:rPr lang="en-US" altLang="en-US" dirty="0" smtClean="0"/>
              <a:t>http://mediastream.buffalo.edu/Content/courses/</a:t>
            </a:r>
          </a:p>
          <a:p>
            <a:pPr lvl="1">
              <a:lnSpc>
                <a:spcPct val="125000"/>
              </a:lnSpc>
              <a:spcBef>
                <a:spcPts val="600"/>
              </a:spcBef>
              <a:spcAft>
                <a:spcPts val="600"/>
              </a:spcAft>
            </a:pPr>
            <a:r>
              <a:rPr lang="en-US" altLang="en-US" dirty="0" smtClean="0"/>
              <a:t>http://mediastream.buffalo.edu/CONTENT/COURSES/</a:t>
            </a:r>
          </a:p>
        </p:txBody>
      </p:sp>
    </p:spTree>
    <p:extLst>
      <p:ext uri="{BB962C8B-B14F-4D97-AF65-F5344CB8AC3E}">
        <p14:creationId xmlns:p14="http://schemas.microsoft.com/office/powerpoint/2010/main" val="33310173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smtClean="0"/>
              <a:t>UB Web Environment</a:t>
            </a:r>
          </a:p>
        </p:txBody>
      </p:sp>
      <p:sp>
        <p:nvSpPr>
          <p:cNvPr id="38915" name="Rectangle 3"/>
          <p:cNvSpPr>
            <a:spLocks noGrp="1" noChangeArrowheads="1"/>
          </p:cNvSpPr>
          <p:nvPr>
            <p:ph type="body" idx="1"/>
          </p:nvPr>
        </p:nvSpPr>
        <p:spPr>
          <a:xfrm>
            <a:off x="381000" y="1501254"/>
            <a:ext cx="8534400" cy="4975746"/>
          </a:xfrm>
        </p:spPr>
        <p:txBody>
          <a:bodyPr/>
          <a:lstStyle/>
          <a:p>
            <a:pPr>
              <a:lnSpc>
                <a:spcPct val="125000"/>
              </a:lnSpc>
              <a:spcBef>
                <a:spcPts val="600"/>
              </a:spcBef>
              <a:spcAft>
                <a:spcPts val="600"/>
              </a:spcAft>
            </a:pPr>
            <a:r>
              <a:rPr lang="en-US" altLang="en-US" sz="3200" dirty="0" smtClean="0"/>
              <a:t>Remember that a webpage is simply a file stored on a webserver in a particular location.</a:t>
            </a:r>
          </a:p>
          <a:p>
            <a:pPr>
              <a:lnSpc>
                <a:spcPct val="125000"/>
              </a:lnSpc>
              <a:spcBef>
                <a:spcPts val="600"/>
              </a:spcBef>
              <a:spcAft>
                <a:spcPts val="600"/>
              </a:spcAft>
            </a:pPr>
            <a:r>
              <a:rPr lang="en-US" altLang="en-US" sz="3200" dirty="0" smtClean="0"/>
              <a:t>Your UB homepage is stored in the </a:t>
            </a:r>
            <a:r>
              <a:rPr lang="en-US" altLang="en-US" sz="3200" dirty="0" err="1" smtClean="0"/>
              <a:t>public_html</a:t>
            </a:r>
            <a:r>
              <a:rPr lang="en-US" altLang="en-US" sz="3200" dirty="0" smtClean="0"/>
              <a:t> directory of your S: drive.  Anything in that directory is technically on the web.</a:t>
            </a:r>
          </a:p>
        </p:txBody>
      </p:sp>
    </p:spTree>
    <p:extLst>
      <p:ext uri="{BB962C8B-B14F-4D97-AF65-F5344CB8AC3E}">
        <p14:creationId xmlns:p14="http://schemas.microsoft.com/office/powerpoint/2010/main" val="27662174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smtClean="0"/>
              <a:t>UB Web Environment</a:t>
            </a:r>
          </a:p>
        </p:txBody>
      </p:sp>
      <p:sp>
        <p:nvSpPr>
          <p:cNvPr id="40963" name="Rectangle 3"/>
          <p:cNvSpPr>
            <a:spLocks noGrp="1" noChangeArrowheads="1"/>
          </p:cNvSpPr>
          <p:nvPr>
            <p:ph type="body" idx="1"/>
          </p:nvPr>
        </p:nvSpPr>
        <p:spPr>
          <a:xfrm>
            <a:off x="381000" y="1514901"/>
            <a:ext cx="8763000" cy="4962099"/>
          </a:xfrm>
        </p:spPr>
        <p:txBody>
          <a:bodyPr/>
          <a:lstStyle/>
          <a:p>
            <a:pPr>
              <a:lnSpc>
                <a:spcPct val="125000"/>
              </a:lnSpc>
              <a:spcBef>
                <a:spcPts val="600"/>
              </a:spcBef>
              <a:spcAft>
                <a:spcPts val="600"/>
              </a:spcAft>
            </a:pPr>
            <a:r>
              <a:rPr lang="en-US" altLang="en-US" sz="3200" dirty="0" smtClean="0"/>
              <a:t>It’s easiest to work from a lab computer since they have direct access to the S: drive folders.</a:t>
            </a:r>
          </a:p>
          <a:p>
            <a:pPr>
              <a:lnSpc>
                <a:spcPct val="125000"/>
              </a:lnSpc>
              <a:spcBef>
                <a:spcPts val="600"/>
              </a:spcBef>
              <a:spcAft>
                <a:spcPts val="600"/>
              </a:spcAft>
            </a:pPr>
            <a:r>
              <a:rPr lang="en-US" altLang="en-US" sz="3200" dirty="0" smtClean="0"/>
              <a:t>Enable your homepage first.</a:t>
            </a:r>
          </a:p>
          <a:p>
            <a:pPr marL="457200" lvl="1" indent="0">
              <a:lnSpc>
                <a:spcPct val="125000"/>
              </a:lnSpc>
              <a:spcBef>
                <a:spcPts val="600"/>
              </a:spcBef>
              <a:spcAft>
                <a:spcPts val="600"/>
              </a:spcAft>
              <a:buFontTx/>
              <a:buNone/>
            </a:pPr>
            <a:r>
              <a:rPr lang="en-US" altLang="en-US" sz="2000" dirty="0" smtClean="0"/>
              <a:t>https://www.acsu.buffalo.edu/cgi-bin/ubfs_activatepersonalwebsite.cgi</a:t>
            </a:r>
          </a:p>
          <a:p>
            <a:pPr>
              <a:lnSpc>
                <a:spcPct val="125000"/>
              </a:lnSpc>
              <a:spcBef>
                <a:spcPts val="600"/>
              </a:spcBef>
              <a:spcAft>
                <a:spcPts val="600"/>
              </a:spcAft>
            </a:pPr>
            <a:r>
              <a:rPr lang="en-US" altLang="en-US" sz="3200" dirty="0" smtClean="0"/>
              <a:t>Use Windows Notepad or Notepad++ to edit the index.html file in your </a:t>
            </a:r>
            <a:r>
              <a:rPr lang="en-US" altLang="en-US" sz="3200" dirty="0" err="1" smtClean="0"/>
              <a:t>public_html</a:t>
            </a:r>
            <a:r>
              <a:rPr lang="en-US" altLang="en-US" sz="3200" dirty="0" smtClean="0"/>
              <a:t> folder.</a:t>
            </a:r>
          </a:p>
        </p:txBody>
      </p:sp>
    </p:spTree>
    <p:extLst>
      <p:ext uri="{BB962C8B-B14F-4D97-AF65-F5344CB8AC3E}">
        <p14:creationId xmlns:p14="http://schemas.microsoft.com/office/powerpoint/2010/main" val="1198516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smtClean="0"/>
              <a:t>UB Web Environment</a:t>
            </a:r>
          </a:p>
        </p:txBody>
      </p:sp>
      <p:sp>
        <p:nvSpPr>
          <p:cNvPr id="43011" name="Rectangle 3"/>
          <p:cNvSpPr>
            <a:spLocks noGrp="1" noChangeArrowheads="1"/>
          </p:cNvSpPr>
          <p:nvPr>
            <p:ph type="body" idx="1"/>
          </p:nvPr>
        </p:nvSpPr>
        <p:spPr>
          <a:xfrm>
            <a:off x="381000" y="1514901"/>
            <a:ext cx="8534400" cy="4962099"/>
          </a:xfrm>
        </p:spPr>
        <p:txBody>
          <a:bodyPr/>
          <a:lstStyle/>
          <a:p>
            <a:pPr>
              <a:lnSpc>
                <a:spcPct val="125000"/>
              </a:lnSpc>
            </a:pPr>
            <a:r>
              <a:rPr lang="en-US" altLang="en-US" sz="3200" dirty="0" smtClean="0"/>
              <a:t>If you are using a computer on the UB network (</a:t>
            </a:r>
            <a:r>
              <a:rPr lang="en-US" altLang="en-US" sz="3200" dirty="0" err="1" smtClean="0"/>
              <a:t>Resnet</a:t>
            </a:r>
            <a:r>
              <a:rPr lang="en-US" altLang="en-US" sz="3200" dirty="0" smtClean="0"/>
              <a:t>, wireless, VPN), you can map a network drive and create your own S: drive as explained at this website.</a:t>
            </a:r>
          </a:p>
          <a:p>
            <a:pPr>
              <a:lnSpc>
                <a:spcPct val="125000"/>
              </a:lnSpc>
            </a:pPr>
            <a:endParaRPr lang="en-US" altLang="en-US" dirty="0" smtClean="0"/>
          </a:p>
          <a:p>
            <a:pPr marL="0" indent="0">
              <a:lnSpc>
                <a:spcPct val="125000"/>
              </a:lnSpc>
              <a:buNone/>
            </a:pPr>
            <a:r>
              <a:rPr lang="en-US" altLang="en-US" sz="2000" dirty="0" smtClean="0"/>
              <a:t>http://www.buffalo.edu/ubit/service-guides/file-storage-and-sharing/accessing-myfiles-from-anywhere/getting-started-by-accessing-ubfs.html</a:t>
            </a:r>
          </a:p>
        </p:txBody>
      </p:sp>
    </p:spTree>
    <p:extLst>
      <p:ext uri="{BB962C8B-B14F-4D97-AF65-F5344CB8AC3E}">
        <p14:creationId xmlns:p14="http://schemas.microsoft.com/office/powerpoint/2010/main" val="172111582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smtClean="0"/>
              <a:t>UB Web Environment</a:t>
            </a:r>
          </a:p>
        </p:txBody>
      </p:sp>
      <p:sp>
        <p:nvSpPr>
          <p:cNvPr id="45059" name="Rectangle 3"/>
          <p:cNvSpPr>
            <a:spLocks noGrp="1" noChangeArrowheads="1"/>
          </p:cNvSpPr>
          <p:nvPr>
            <p:ph type="body" idx="1"/>
          </p:nvPr>
        </p:nvSpPr>
        <p:spPr>
          <a:xfrm>
            <a:off x="381000" y="1501254"/>
            <a:ext cx="8534400" cy="4975746"/>
          </a:xfrm>
        </p:spPr>
        <p:txBody>
          <a:bodyPr/>
          <a:lstStyle/>
          <a:p>
            <a:pPr>
              <a:lnSpc>
                <a:spcPct val="125000"/>
              </a:lnSpc>
              <a:spcBef>
                <a:spcPts val="600"/>
              </a:spcBef>
              <a:spcAft>
                <a:spcPts val="600"/>
              </a:spcAft>
            </a:pPr>
            <a:r>
              <a:rPr lang="en-US" altLang="en-US" dirty="0" smtClean="0"/>
              <a:t>Another option is using FTP software (</a:t>
            </a:r>
            <a:r>
              <a:rPr lang="en-US" altLang="en-US" dirty="0" err="1" smtClean="0"/>
              <a:t>Filezilla</a:t>
            </a:r>
            <a:r>
              <a:rPr lang="en-US" altLang="en-US" dirty="0" smtClean="0"/>
              <a:t> or Fetch) to upload files to your UB web space using these settings.  VPN also required when using from off campus.</a:t>
            </a:r>
          </a:p>
          <a:p>
            <a:pPr>
              <a:lnSpc>
                <a:spcPct val="125000"/>
              </a:lnSpc>
              <a:spcBef>
                <a:spcPts val="600"/>
              </a:spcBef>
              <a:spcAft>
                <a:spcPts val="600"/>
              </a:spcAft>
            </a:pPr>
            <a:r>
              <a:rPr lang="en-US" altLang="en-US" b="1" dirty="0" smtClean="0"/>
              <a:t>Host:</a:t>
            </a:r>
            <a:r>
              <a:rPr lang="en-US" altLang="en-US" dirty="0" smtClean="0"/>
              <a:t> ubunix.buffalo.edu </a:t>
            </a:r>
          </a:p>
          <a:p>
            <a:pPr>
              <a:lnSpc>
                <a:spcPct val="125000"/>
              </a:lnSpc>
              <a:spcBef>
                <a:spcPts val="600"/>
              </a:spcBef>
              <a:spcAft>
                <a:spcPts val="600"/>
              </a:spcAft>
            </a:pPr>
            <a:r>
              <a:rPr lang="en-US" altLang="en-US" b="1" dirty="0" smtClean="0"/>
              <a:t>Server Type:</a:t>
            </a:r>
            <a:r>
              <a:rPr lang="en-US" altLang="en-US" dirty="0" smtClean="0"/>
              <a:t> SFTP – SSH File Transfer Protocol</a:t>
            </a:r>
          </a:p>
          <a:p>
            <a:pPr>
              <a:lnSpc>
                <a:spcPct val="125000"/>
              </a:lnSpc>
              <a:spcBef>
                <a:spcPts val="600"/>
              </a:spcBef>
              <a:spcAft>
                <a:spcPts val="600"/>
              </a:spcAft>
            </a:pPr>
            <a:r>
              <a:rPr lang="en-US" altLang="en-US" b="1" dirty="0" smtClean="0"/>
              <a:t>Login Type:</a:t>
            </a:r>
            <a:r>
              <a:rPr lang="en-US" altLang="en-US" dirty="0" smtClean="0"/>
              <a:t> Ask for password</a:t>
            </a:r>
          </a:p>
        </p:txBody>
      </p:sp>
    </p:spTree>
    <p:extLst>
      <p:ext uri="{BB962C8B-B14F-4D97-AF65-F5344CB8AC3E}">
        <p14:creationId xmlns:p14="http://schemas.microsoft.com/office/powerpoint/2010/main" val="3121026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381000" y="1514901"/>
            <a:ext cx="8534400" cy="4962099"/>
          </a:xfrm>
        </p:spPr>
        <p:txBody>
          <a:bodyPr/>
          <a:lstStyle/>
          <a:p>
            <a:pPr>
              <a:lnSpc>
                <a:spcPct val="125000"/>
              </a:lnSpc>
              <a:spcBef>
                <a:spcPts val="600"/>
              </a:spcBef>
            </a:pPr>
            <a:r>
              <a:rPr lang="en-US" altLang="en-US" dirty="0" smtClean="0"/>
              <a:t>Viewing a web page involves using a web browser (Chrome, IE, Firefox) to connect to a networked machine running web server software (IIS, Apache).  This action loads an HTML file from the web server and sends it to your computer across the Internet using the HTTP and TCP/IP protocols, and the file is displayed by your web browser software as a web page.</a:t>
            </a:r>
          </a:p>
        </p:txBody>
      </p:sp>
      <p:sp>
        <p:nvSpPr>
          <p:cNvPr id="2" name="Title 1"/>
          <p:cNvSpPr>
            <a:spLocks noGrp="1"/>
          </p:cNvSpPr>
          <p:nvPr>
            <p:ph type="title"/>
          </p:nvPr>
        </p:nvSpPr>
        <p:spPr/>
        <p:txBody>
          <a:bodyPr/>
          <a:lstStyle/>
          <a:p>
            <a:r>
              <a:rPr lang="en-US" altLang="en-US" dirty="0"/>
              <a:t>Web Pages</a:t>
            </a:r>
            <a:endParaRPr lang="en-US" dirty="0"/>
          </a:p>
        </p:txBody>
      </p:sp>
    </p:spTree>
    <p:extLst>
      <p:ext uri="{BB962C8B-B14F-4D97-AF65-F5344CB8AC3E}">
        <p14:creationId xmlns:p14="http://schemas.microsoft.com/office/powerpoint/2010/main" val="20148188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dirty="0" smtClean="0"/>
              <a:t>Next Steps</a:t>
            </a:r>
          </a:p>
        </p:txBody>
      </p:sp>
      <p:sp>
        <p:nvSpPr>
          <p:cNvPr id="47107" name="Rectangle 3"/>
          <p:cNvSpPr>
            <a:spLocks noGrp="1" noChangeArrowheads="1"/>
          </p:cNvSpPr>
          <p:nvPr>
            <p:ph type="body" idx="1"/>
          </p:nvPr>
        </p:nvSpPr>
        <p:spPr>
          <a:xfrm>
            <a:off x="381000" y="1524000"/>
            <a:ext cx="8534400" cy="4953000"/>
          </a:xfrm>
        </p:spPr>
        <p:txBody>
          <a:bodyPr/>
          <a:lstStyle/>
          <a:p>
            <a:pPr>
              <a:lnSpc>
                <a:spcPct val="125000"/>
              </a:lnSpc>
              <a:spcBef>
                <a:spcPts val="600"/>
              </a:spcBef>
              <a:spcAft>
                <a:spcPts val="600"/>
              </a:spcAft>
            </a:pPr>
            <a:r>
              <a:rPr lang="en-US" altLang="en-US" sz="3600" dirty="0" smtClean="0"/>
              <a:t>The hard part is often understanding how the web environment works and where to save the HTML files so they appear on the web!</a:t>
            </a:r>
          </a:p>
          <a:p>
            <a:pPr>
              <a:lnSpc>
                <a:spcPct val="125000"/>
              </a:lnSpc>
              <a:spcBef>
                <a:spcPts val="600"/>
              </a:spcBef>
              <a:spcAft>
                <a:spcPts val="600"/>
              </a:spcAft>
            </a:pPr>
            <a:r>
              <a:rPr lang="en-US" altLang="en-US" sz="3600" dirty="0" smtClean="0"/>
              <a:t>Now its time to try some HTML tags.</a:t>
            </a:r>
          </a:p>
        </p:txBody>
      </p:sp>
    </p:spTree>
    <p:extLst>
      <p:ext uri="{BB962C8B-B14F-4D97-AF65-F5344CB8AC3E}">
        <p14:creationId xmlns:p14="http://schemas.microsoft.com/office/powerpoint/2010/main" val="4114174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Web Server Stats</a:t>
            </a:r>
            <a:endParaRPr lang="en-US" dirty="0"/>
          </a:p>
        </p:txBody>
      </p:sp>
      <p:pic>
        <p:nvPicPr>
          <p:cNvPr id="3" name="Picture 2"/>
          <p:cNvPicPr>
            <a:picLocks noChangeAspect="1"/>
          </p:cNvPicPr>
          <p:nvPr/>
        </p:nvPicPr>
        <p:blipFill>
          <a:blip r:embed="rId3"/>
          <a:stretch>
            <a:fillRect/>
          </a:stretch>
        </p:blipFill>
        <p:spPr>
          <a:xfrm>
            <a:off x="87085" y="1543790"/>
            <a:ext cx="8982272" cy="4488874"/>
          </a:xfrm>
          <a:prstGeom prst="rect">
            <a:avLst/>
          </a:prstGeom>
        </p:spPr>
      </p:pic>
    </p:spTree>
    <p:extLst>
      <p:ext uri="{BB962C8B-B14F-4D97-AF65-F5344CB8AC3E}">
        <p14:creationId xmlns:p14="http://schemas.microsoft.com/office/powerpoint/2010/main" val="4273184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381000" y="1487606"/>
            <a:ext cx="8534400" cy="4989394"/>
          </a:xfrm>
        </p:spPr>
        <p:txBody>
          <a:bodyPr/>
          <a:lstStyle/>
          <a:p>
            <a:pPr>
              <a:lnSpc>
                <a:spcPct val="125000"/>
              </a:lnSpc>
              <a:spcBef>
                <a:spcPts val="600"/>
              </a:spcBef>
              <a:spcAft>
                <a:spcPts val="600"/>
              </a:spcAft>
            </a:pPr>
            <a:r>
              <a:rPr lang="en-US" altLang="en-US" sz="3200" dirty="0" smtClean="0"/>
              <a:t>Default page appears when visiting a website without specifying the file name in the URL.</a:t>
            </a:r>
          </a:p>
          <a:p>
            <a:pPr lvl="1">
              <a:lnSpc>
                <a:spcPct val="125000"/>
              </a:lnSpc>
              <a:spcBef>
                <a:spcPts val="600"/>
              </a:spcBef>
              <a:spcAft>
                <a:spcPts val="600"/>
              </a:spcAft>
            </a:pPr>
            <a:r>
              <a:rPr lang="en-US" altLang="en-US" sz="2800" dirty="0" smtClean="0"/>
              <a:t>mgs351.com displays mgs351.com/index.html</a:t>
            </a:r>
          </a:p>
          <a:p>
            <a:pPr>
              <a:lnSpc>
                <a:spcPct val="125000"/>
              </a:lnSpc>
              <a:spcBef>
                <a:spcPts val="600"/>
              </a:spcBef>
              <a:spcAft>
                <a:spcPts val="600"/>
              </a:spcAft>
            </a:pPr>
            <a:r>
              <a:rPr lang="en-US" altLang="en-US" sz="3200" dirty="0" smtClean="0"/>
              <a:t>Default pages are usually either index.htm, index.html, index.asp, default.htm, default.html or default.asp.  These options are configured in the web server.</a:t>
            </a:r>
          </a:p>
        </p:txBody>
      </p:sp>
      <p:sp>
        <p:nvSpPr>
          <p:cNvPr id="2" name="Title 1"/>
          <p:cNvSpPr>
            <a:spLocks noGrp="1"/>
          </p:cNvSpPr>
          <p:nvPr>
            <p:ph type="title"/>
          </p:nvPr>
        </p:nvSpPr>
        <p:spPr/>
        <p:txBody>
          <a:bodyPr/>
          <a:lstStyle/>
          <a:p>
            <a:r>
              <a:rPr lang="en-US" altLang="en-US" dirty="0"/>
              <a:t>Default Web pages</a:t>
            </a:r>
            <a:endParaRPr lang="en-US" dirty="0"/>
          </a:p>
        </p:txBody>
      </p:sp>
    </p:spTree>
    <p:extLst>
      <p:ext uri="{BB962C8B-B14F-4D97-AF65-F5344CB8AC3E}">
        <p14:creationId xmlns:p14="http://schemas.microsoft.com/office/powerpoint/2010/main" val="2370757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381000" y="1542196"/>
            <a:ext cx="8534400" cy="4934803"/>
          </a:xfrm>
        </p:spPr>
        <p:txBody>
          <a:bodyPr/>
          <a:lstStyle/>
          <a:p>
            <a:pPr>
              <a:lnSpc>
                <a:spcPct val="125000"/>
              </a:lnSpc>
              <a:spcBef>
                <a:spcPts val="600"/>
              </a:spcBef>
              <a:spcAft>
                <a:spcPts val="600"/>
              </a:spcAft>
            </a:pPr>
            <a:r>
              <a:rPr lang="en-US" altLang="en-US" sz="3200" dirty="0" smtClean="0"/>
              <a:t>HTML (</a:t>
            </a:r>
            <a:r>
              <a:rPr lang="en-US" altLang="en-US" sz="3200" b="1" dirty="0" smtClean="0"/>
              <a:t>H</a:t>
            </a:r>
            <a:r>
              <a:rPr lang="en-US" altLang="en-US" sz="3200" dirty="0" smtClean="0"/>
              <a:t>yper</a:t>
            </a:r>
            <a:r>
              <a:rPr lang="en-US" altLang="en-US" sz="3200" b="1" dirty="0" smtClean="0"/>
              <a:t>t</a:t>
            </a:r>
            <a:r>
              <a:rPr lang="en-US" altLang="en-US" sz="3200" dirty="0" smtClean="0"/>
              <a:t>ext </a:t>
            </a:r>
            <a:r>
              <a:rPr lang="en-US" altLang="en-US" sz="3200" b="1" dirty="0" smtClean="0"/>
              <a:t>M</a:t>
            </a:r>
            <a:r>
              <a:rPr lang="en-US" altLang="en-US" sz="3200" dirty="0" smtClean="0"/>
              <a:t>arkup </a:t>
            </a:r>
            <a:r>
              <a:rPr lang="en-US" altLang="en-US" sz="3200" b="1" dirty="0" smtClean="0"/>
              <a:t>L</a:t>
            </a:r>
            <a:r>
              <a:rPr lang="en-US" altLang="en-US" sz="3200" dirty="0" smtClean="0"/>
              <a:t>anguage) is the code used to build web pages. Web pages are text files with HTML code.</a:t>
            </a:r>
          </a:p>
          <a:p>
            <a:pPr>
              <a:lnSpc>
                <a:spcPct val="125000"/>
              </a:lnSpc>
              <a:spcBef>
                <a:spcPts val="600"/>
              </a:spcBef>
              <a:spcAft>
                <a:spcPts val="600"/>
              </a:spcAft>
            </a:pPr>
            <a:r>
              <a:rPr lang="en-US" altLang="en-US" sz="3200" dirty="0" smtClean="0"/>
              <a:t>You can view the HTML code on any webpage by clicking on </a:t>
            </a:r>
            <a:r>
              <a:rPr lang="en-US" altLang="en-US" sz="3200" b="1" dirty="0" smtClean="0"/>
              <a:t>Source </a:t>
            </a:r>
            <a:r>
              <a:rPr lang="en-US" altLang="en-US" sz="3200" dirty="0" smtClean="0"/>
              <a:t>from the </a:t>
            </a:r>
            <a:r>
              <a:rPr lang="en-US" altLang="en-US" sz="3200" b="1" dirty="0" smtClean="0"/>
              <a:t>View </a:t>
            </a:r>
            <a:r>
              <a:rPr lang="en-US" altLang="en-US" sz="3200" dirty="0" smtClean="0"/>
              <a:t>menu in a web browser.</a:t>
            </a:r>
          </a:p>
          <a:p>
            <a:pPr>
              <a:lnSpc>
                <a:spcPct val="125000"/>
              </a:lnSpc>
              <a:spcBef>
                <a:spcPts val="600"/>
              </a:spcBef>
              <a:spcAft>
                <a:spcPts val="600"/>
              </a:spcAft>
            </a:pPr>
            <a:r>
              <a:rPr lang="en-US" altLang="en-US" sz="3200" dirty="0" smtClean="0"/>
              <a:t>HTML files usually have either .</a:t>
            </a:r>
            <a:r>
              <a:rPr lang="en-US" altLang="en-US" sz="3200" dirty="0" err="1" smtClean="0"/>
              <a:t>htm</a:t>
            </a:r>
            <a:r>
              <a:rPr lang="en-US" altLang="en-US" sz="3200" dirty="0" smtClean="0"/>
              <a:t> or .html file extension</a:t>
            </a:r>
          </a:p>
        </p:txBody>
      </p:sp>
      <p:sp>
        <p:nvSpPr>
          <p:cNvPr id="2" name="Title 1"/>
          <p:cNvSpPr>
            <a:spLocks noGrp="1"/>
          </p:cNvSpPr>
          <p:nvPr>
            <p:ph type="title"/>
          </p:nvPr>
        </p:nvSpPr>
        <p:spPr/>
        <p:txBody>
          <a:bodyPr/>
          <a:lstStyle/>
          <a:p>
            <a:r>
              <a:rPr lang="en-US" altLang="en-US" dirty="0"/>
              <a:t>HTML Introduction</a:t>
            </a:r>
            <a:endParaRPr lang="en-US" dirty="0"/>
          </a:p>
        </p:txBody>
      </p:sp>
    </p:spTree>
    <p:extLst>
      <p:ext uri="{BB962C8B-B14F-4D97-AF65-F5344CB8AC3E}">
        <p14:creationId xmlns:p14="http://schemas.microsoft.com/office/powerpoint/2010/main" val="957909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W3C – www.w3.org</a:t>
            </a:r>
          </a:p>
        </p:txBody>
      </p:sp>
      <p:sp>
        <p:nvSpPr>
          <p:cNvPr id="16387" name="Rectangle 3"/>
          <p:cNvSpPr>
            <a:spLocks noGrp="1" noChangeArrowheads="1"/>
          </p:cNvSpPr>
          <p:nvPr>
            <p:ph type="body" idx="1"/>
          </p:nvPr>
        </p:nvSpPr>
        <p:spPr/>
        <p:txBody>
          <a:bodyPr/>
          <a:lstStyle/>
          <a:p>
            <a:pPr>
              <a:lnSpc>
                <a:spcPct val="125000"/>
              </a:lnSpc>
              <a:spcBef>
                <a:spcPts val="600"/>
              </a:spcBef>
              <a:spcAft>
                <a:spcPts val="600"/>
              </a:spcAft>
            </a:pPr>
            <a:r>
              <a:rPr lang="en-US" altLang="en-US" sz="3200" dirty="0"/>
              <a:t>World Wide Web Consortium </a:t>
            </a:r>
            <a:r>
              <a:rPr lang="en-US" altLang="en-US" sz="3200" dirty="0" smtClean="0"/>
              <a:t>- founded in 1994</a:t>
            </a:r>
          </a:p>
          <a:p>
            <a:pPr>
              <a:lnSpc>
                <a:spcPct val="125000"/>
              </a:lnSpc>
              <a:spcBef>
                <a:spcPts val="600"/>
              </a:spcBef>
              <a:spcAft>
                <a:spcPts val="600"/>
              </a:spcAft>
            </a:pPr>
            <a:r>
              <a:rPr lang="en-US" altLang="en-US" sz="3200" dirty="0" smtClean="0"/>
              <a:t>Creates specifications and guidelines that are intended to promote the web’s evolution and ensure that web technologies work well together</a:t>
            </a:r>
          </a:p>
          <a:p>
            <a:pPr>
              <a:lnSpc>
                <a:spcPct val="125000"/>
              </a:lnSpc>
              <a:spcBef>
                <a:spcPts val="600"/>
              </a:spcBef>
              <a:spcAft>
                <a:spcPts val="600"/>
              </a:spcAft>
            </a:pPr>
            <a:r>
              <a:rPr lang="en-US" altLang="en-US" sz="3200" dirty="0" smtClean="0"/>
              <a:t>Specifications for: HTML, CSS, XML, XHTML, DOM, etc…</a:t>
            </a:r>
          </a:p>
        </p:txBody>
      </p:sp>
    </p:spTree>
    <p:extLst>
      <p:ext uri="{BB962C8B-B14F-4D97-AF65-F5344CB8AC3E}">
        <p14:creationId xmlns:p14="http://schemas.microsoft.com/office/powerpoint/2010/main" val="935927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dirty="0" smtClean="0"/>
              <a:t>W3C Standards</a:t>
            </a:r>
          </a:p>
        </p:txBody>
      </p:sp>
      <p:sp>
        <p:nvSpPr>
          <p:cNvPr id="15363" name="Rectangle 3"/>
          <p:cNvSpPr>
            <a:spLocks noGrp="1" noChangeArrowheads="1"/>
          </p:cNvSpPr>
          <p:nvPr>
            <p:ph type="body" idx="1"/>
          </p:nvPr>
        </p:nvSpPr>
        <p:spPr>
          <a:xfrm>
            <a:off x="381000" y="1514901"/>
            <a:ext cx="8534400" cy="5114499"/>
          </a:xfrm>
        </p:spPr>
        <p:txBody>
          <a:bodyPr/>
          <a:lstStyle/>
          <a:p>
            <a:pPr marL="0" indent="0">
              <a:lnSpc>
                <a:spcPct val="125000"/>
              </a:lnSpc>
              <a:spcBef>
                <a:spcPts val="600"/>
              </a:spcBef>
              <a:spcAft>
                <a:spcPts val="600"/>
              </a:spcAft>
              <a:buFont typeface="Monotype Sorts" pitchFamily="2" charset="2"/>
              <a:buNone/>
              <a:defRPr/>
            </a:pPr>
            <a:r>
              <a:rPr lang="en-US" altLang="en-US" sz="3600" dirty="0" smtClean="0"/>
              <a:t>HTML5 released at a faster pace</a:t>
            </a:r>
          </a:p>
          <a:p>
            <a:pPr>
              <a:lnSpc>
                <a:spcPct val="125000"/>
              </a:lnSpc>
              <a:spcBef>
                <a:spcPts val="600"/>
              </a:spcBef>
              <a:spcAft>
                <a:spcPts val="600"/>
              </a:spcAft>
              <a:defRPr/>
            </a:pPr>
            <a:r>
              <a:rPr lang="en-US" altLang="en-US" sz="3200" dirty="0" smtClean="0"/>
              <a:t>HTML 4.01 approved on 12/24/1999</a:t>
            </a:r>
          </a:p>
          <a:p>
            <a:pPr>
              <a:lnSpc>
                <a:spcPct val="125000"/>
              </a:lnSpc>
              <a:spcBef>
                <a:spcPts val="600"/>
              </a:spcBef>
              <a:spcAft>
                <a:spcPts val="600"/>
              </a:spcAft>
              <a:defRPr/>
            </a:pPr>
            <a:r>
              <a:rPr lang="en-US" altLang="en-US" sz="3200" dirty="0" smtClean="0"/>
              <a:t>HTML 5 approved on 10/28/2014</a:t>
            </a:r>
          </a:p>
          <a:p>
            <a:pPr>
              <a:lnSpc>
                <a:spcPct val="125000"/>
              </a:lnSpc>
              <a:spcBef>
                <a:spcPts val="600"/>
              </a:spcBef>
              <a:spcAft>
                <a:spcPts val="600"/>
              </a:spcAft>
              <a:defRPr/>
            </a:pPr>
            <a:r>
              <a:rPr lang="en-US" altLang="en-US" sz="3200" dirty="0"/>
              <a:t>HTML 5.1 </a:t>
            </a:r>
            <a:r>
              <a:rPr lang="en-US" altLang="en-US" sz="3200" dirty="0" smtClean="0"/>
              <a:t>approved on 11/1/2016</a:t>
            </a:r>
          </a:p>
          <a:p>
            <a:pPr>
              <a:lnSpc>
                <a:spcPct val="125000"/>
              </a:lnSpc>
              <a:spcBef>
                <a:spcPts val="600"/>
              </a:spcBef>
              <a:spcAft>
                <a:spcPts val="600"/>
              </a:spcAft>
              <a:defRPr/>
            </a:pPr>
            <a:r>
              <a:rPr lang="en-US" altLang="en-US" sz="3200" dirty="0"/>
              <a:t>HTML </a:t>
            </a:r>
            <a:r>
              <a:rPr lang="en-US" altLang="en-US" sz="3200" dirty="0" smtClean="0"/>
              <a:t>5.2 approved on 12/14/2017</a:t>
            </a:r>
            <a:endParaRPr lang="en-US" altLang="en-US" sz="3200" dirty="0"/>
          </a:p>
        </p:txBody>
      </p:sp>
    </p:spTree>
    <p:extLst>
      <p:ext uri="{BB962C8B-B14F-4D97-AF65-F5344CB8AC3E}">
        <p14:creationId xmlns:p14="http://schemas.microsoft.com/office/powerpoint/2010/main" val="1745514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smtClean="0"/>
              <a:t>Using HTML Tags</a:t>
            </a:r>
          </a:p>
        </p:txBody>
      </p:sp>
      <p:sp>
        <p:nvSpPr>
          <p:cNvPr id="19459" name="Rectangle 3"/>
          <p:cNvSpPr>
            <a:spLocks noGrp="1" noChangeArrowheads="1"/>
          </p:cNvSpPr>
          <p:nvPr>
            <p:ph type="body" idx="1"/>
          </p:nvPr>
        </p:nvSpPr>
        <p:spPr>
          <a:xfrm>
            <a:off x="381000" y="1542197"/>
            <a:ext cx="8408158" cy="5163403"/>
          </a:xfrm>
        </p:spPr>
        <p:txBody>
          <a:bodyPr/>
          <a:lstStyle/>
          <a:p>
            <a:pPr>
              <a:lnSpc>
                <a:spcPct val="125000"/>
              </a:lnSpc>
              <a:spcBef>
                <a:spcPts val="600"/>
              </a:spcBef>
              <a:spcAft>
                <a:spcPts val="600"/>
              </a:spcAft>
            </a:pPr>
            <a:r>
              <a:rPr lang="en-US" altLang="en-US" sz="3000" dirty="0" smtClean="0"/>
              <a:t>Most HTML tags have an opening and corresponding closing tag indicated by a slash /.</a:t>
            </a:r>
          </a:p>
          <a:p>
            <a:pPr lvl="1">
              <a:lnSpc>
                <a:spcPct val="125000"/>
              </a:lnSpc>
              <a:spcBef>
                <a:spcPts val="600"/>
              </a:spcBef>
              <a:spcAft>
                <a:spcPts val="600"/>
              </a:spcAft>
            </a:pPr>
            <a:r>
              <a:rPr lang="en-US" altLang="en-US" sz="2600" dirty="0" smtClean="0"/>
              <a:t>&lt;pre&gt;…&lt;/pre&gt;</a:t>
            </a:r>
          </a:p>
          <a:p>
            <a:pPr lvl="1">
              <a:lnSpc>
                <a:spcPct val="125000"/>
              </a:lnSpc>
              <a:spcBef>
                <a:spcPts val="600"/>
              </a:spcBef>
              <a:spcAft>
                <a:spcPts val="600"/>
              </a:spcAft>
            </a:pPr>
            <a:r>
              <a:rPr lang="en-US" altLang="en-US" sz="2600" dirty="0" smtClean="0"/>
              <a:t>&lt;b&gt;…&lt;/b&gt;</a:t>
            </a:r>
          </a:p>
          <a:p>
            <a:pPr>
              <a:lnSpc>
                <a:spcPct val="125000"/>
              </a:lnSpc>
              <a:spcBef>
                <a:spcPts val="600"/>
              </a:spcBef>
              <a:spcAft>
                <a:spcPts val="600"/>
              </a:spcAft>
            </a:pPr>
            <a:r>
              <a:rPr lang="en-US" altLang="en-US" sz="3000" dirty="0" smtClean="0"/>
              <a:t>Anything between the tags, denoted by the “…” above, will be modified according to the behavior described by the tag.</a:t>
            </a:r>
          </a:p>
        </p:txBody>
      </p:sp>
    </p:spTree>
    <p:extLst>
      <p:ext uri="{BB962C8B-B14F-4D97-AF65-F5344CB8AC3E}">
        <p14:creationId xmlns:p14="http://schemas.microsoft.com/office/powerpoint/2010/main" val="388899379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996</Words>
  <Application>Microsoft Office PowerPoint</Application>
  <PresentationFormat>On-screen Show (4:3)</PresentationFormat>
  <Paragraphs>155</Paragraphs>
  <Slides>30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Courier New</vt:lpstr>
      <vt:lpstr>Monotype Sorts</vt:lpstr>
      <vt:lpstr>Times New Roman</vt:lpstr>
      <vt:lpstr>Wingdings</vt:lpstr>
      <vt:lpstr>Blank Presentation</vt:lpstr>
      <vt:lpstr>Intro to MIS - MGS351</vt:lpstr>
      <vt:lpstr>Overview</vt:lpstr>
      <vt:lpstr>Web Pages</vt:lpstr>
      <vt:lpstr>Web Server Stats</vt:lpstr>
      <vt:lpstr>Default Web pages</vt:lpstr>
      <vt:lpstr>HTML Introduction</vt:lpstr>
      <vt:lpstr>W3C – www.w3.org</vt:lpstr>
      <vt:lpstr>W3C Standards</vt:lpstr>
      <vt:lpstr>Using HTML Tags</vt:lpstr>
      <vt:lpstr>HTML Caveats</vt:lpstr>
      <vt:lpstr>HTML Caveats</vt:lpstr>
      <vt:lpstr>HTML Caveats</vt:lpstr>
      <vt:lpstr>HTML5 Best Practices</vt:lpstr>
      <vt:lpstr>HTML5 Webpage Structure</vt:lpstr>
      <vt:lpstr>Design with Cascading Style Sheets</vt:lpstr>
      <vt:lpstr>Cleaner Code with CSS</vt:lpstr>
      <vt:lpstr>CSS Example - Inline Stylesheet</vt:lpstr>
      <vt:lpstr>Inline Stylesheet Output</vt:lpstr>
      <vt:lpstr>CSS Example - Internal Stylesheet</vt:lpstr>
      <vt:lpstr>Internal Stylesheet Output</vt:lpstr>
      <vt:lpstr>CSS Example - External Stylesheet</vt:lpstr>
      <vt:lpstr>CSS Example - External Stylesheet (style.css)</vt:lpstr>
      <vt:lpstr>External Stylesheet Output</vt:lpstr>
      <vt:lpstr>UB Web Environment</vt:lpstr>
      <vt:lpstr>UB Web Environment</vt:lpstr>
      <vt:lpstr>UB Web Environment</vt:lpstr>
      <vt:lpstr>UB Web Environment</vt:lpstr>
      <vt:lpstr>UB Web Environment</vt:lpstr>
      <vt:lpstr>UB Web Environment</vt:lpstr>
      <vt:lpstr>Next Steps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2018-05-07T04:00:21Z</dcterms:modified>
</cp:coreProperties>
</file>