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19" r:id="rId2"/>
    <p:sldId id="652" r:id="rId3"/>
    <p:sldId id="654" r:id="rId4"/>
    <p:sldId id="655" r:id="rId5"/>
    <p:sldId id="656" r:id="rId6"/>
    <p:sldId id="657" r:id="rId7"/>
    <p:sldId id="658" r:id="rId8"/>
    <p:sldId id="659" r:id="rId9"/>
    <p:sldId id="660" r:id="rId10"/>
    <p:sldId id="661" r:id="rId11"/>
    <p:sldId id="662" r:id="rId12"/>
    <p:sldId id="663" r:id="rId13"/>
    <p:sldId id="664" r:id="rId14"/>
    <p:sldId id="665" r:id="rId15"/>
    <p:sldId id="666" r:id="rId16"/>
    <p:sldId id="667" r:id="rId17"/>
    <p:sldId id="668" r:id="rId18"/>
    <p:sldId id="669" r:id="rId19"/>
    <p:sldId id="685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008080"/>
    <a:srgbClr val="66CCFF"/>
    <a:srgbClr val="66FFCC"/>
    <a:srgbClr val="CCFFFF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1279" autoAdjust="0"/>
  </p:normalViewPr>
  <p:slideViewPr>
    <p:cSldViewPr snapToGrid="0">
      <p:cViewPr varScale="1">
        <p:scale>
          <a:sx n="65" d="100"/>
          <a:sy n="65" d="100"/>
        </p:scale>
        <p:origin x="1878" y="54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2514" y="-84"/>
      </p:cViewPr>
      <p:guideLst>
        <p:guide orient="horz" pos="287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8E90B2-7FC4-4896-8617-23D9992C4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6BCFC9-3494-43C9-BDC6-E2B0004A9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5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7898B-A80B-452D-A283-CEE48A1EA7E2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4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C90EF-19E8-4ADF-95A6-F0C792A0F1EC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2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08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83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08FCFF9-608A-423E-A352-013FEE230F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3D957CF-D651-48ED-8360-BBD853DB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B5B48FD-A36F-4369-9141-45A50C773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6548B3-DC76-4A14-8108-CC8ACA2C7863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773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564635F-2A43-4369-AADC-051990897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7CDA3F7-646F-4EAA-A537-9F7F0584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en-US" altLang="en-US"/>
              <a:t>https://wigle.net/stats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A5967A4E-7649-4729-83AC-A0424FB90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7CE072-36ED-4862-9036-94A44623F275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79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43FDFD3B-99A3-4DAE-9FE7-E6247F727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F4A18791-FC75-44CA-945F-6E0C193E2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8900"/>
            <a:ext cx="2076450" cy="622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8900"/>
            <a:ext cx="6076950" cy="622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A08D03CA-4B2F-4FB2-9C5F-D2D9B2D26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89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460500"/>
            <a:ext cx="407035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460500"/>
            <a:ext cx="407035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80BEC39B-7CBB-44B4-B537-C4133E537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EA18B4B9-F708-4F6E-AED7-A0272BCD6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660FC66E-602B-49F2-A8F0-E3B10850C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60500"/>
            <a:ext cx="40703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460500"/>
            <a:ext cx="40703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08D6C1C1-8414-4248-A471-6E7EDA6CA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9E7B3C56-F787-447F-B464-8D7509A8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88CE6381-5DF8-4387-997B-DB5B6D681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4A8C3D30-F0FC-4D6E-A0BD-67F90ABE9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7A8BC03F-1004-4240-9ACC-7AE767718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3647E637-ADEF-4697-8E9A-BC30D7280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89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460500"/>
            <a:ext cx="82931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905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8EF4F7DA-5373-4A24-B1F2-0D4307511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1131888"/>
            <a:ext cx="9144000" cy="7461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3716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8288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2860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7432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6pPr>
      <a:lvl7pPr marL="32004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7pPr>
      <a:lvl8pPr marL="36576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8pPr>
      <a:lvl9pPr marL="41148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 to MIS - MGS351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US" sz="3200" b="1" dirty="0"/>
          </a:p>
          <a:p>
            <a:pPr algn="ctr" eaLnBrk="1" hangingPunct="1">
              <a:buFont typeface="Arial" pitchFamily="34" charset="0"/>
              <a:buNone/>
            </a:pPr>
            <a:r>
              <a:rPr lang="en-US" sz="3600" dirty="0"/>
              <a:t>Network Basics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3600" dirty="0"/>
          </a:p>
          <a:p>
            <a:pPr algn="ctr" eaLnBrk="1" hangingPunct="1">
              <a:buFont typeface="Arial" pitchFamily="34" charset="0"/>
              <a:buNone/>
            </a:pPr>
            <a:r>
              <a:rPr lang="en-US" sz="3600" dirty="0"/>
              <a:t>Extended Learning Module E</a:t>
            </a:r>
          </a:p>
        </p:txBody>
      </p:sp>
    </p:spTree>
    <p:extLst>
      <p:ext uri="{BB962C8B-B14F-4D97-AF65-F5344CB8AC3E}">
        <p14:creationId xmlns:p14="http://schemas.microsoft.com/office/powerpoint/2010/main" val="4439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93DA397-C680-47B4-98E0-6E8CFCD21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Telecommunication Protocols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174D4B4-E5E6-42EE-80A1-4464A80D5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70703"/>
            <a:ext cx="8362950" cy="4791997"/>
          </a:xfrm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altLang="en-US" sz="3200" dirty="0"/>
              <a:t>A set of characters that mean the same thing to both the sender and the receiver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3200" dirty="0"/>
              <a:t>A set of rules for timing and sequencing messages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3200" dirty="0"/>
              <a:t>A set of methods for detecting and correcting errors</a:t>
            </a:r>
          </a:p>
        </p:txBody>
      </p:sp>
    </p:spTree>
    <p:extLst>
      <p:ext uri="{BB962C8B-B14F-4D97-AF65-F5344CB8AC3E}">
        <p14:creationId xmlns:p14="http://schemas.microsoft.com/office/powerpoint/2010/main" val="293668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0378F2A-29E3-4B14-BDE7-45E8FA27A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Telecommunications Media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F939A6D-0722-4402-B42F-8555B759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33832"/>
            <a:ext cx="8401050" cy="4447868"/>
          </a:xfrm>
        </p:spPr>
        <p:txBody>
          <a:bodyPr/>
          <a:lstStyle/>
          <a:p>
            <a:pPr marL="457200" indent="-457200">
              <a:spcBef>
                <a:spcPts val="600"/>
              </a:spcBef>
            </a:pPr>
            <a:r>
              <a:rPr lang="en-US" altLang="en-US" sz="3200" dirty="0"/>
              <a:t>Communications media - the paths, or physical channels, in a network over which information travels.</a:t>
            </a:r>
          </a:p>
          <a:p>
            <a:pPr marL="1543050" lvl="3">
              <a:spcBef>
                <a:spcPts val="600"/>
              </a:spcBef>
            </a:pPr>
            <a:endParaRPr lang="en-US" altLang="en-US" sz="3200" dirty="0"/>
          </a:p>
          <a:p>
            <a:pPr marL="457200" indent="-457200">
              <a:spcBef>
                <a:spcPts val="600"/>
              </a:spcBef>
            </a:pPr>
            <a:r>
              <a:rPr lang="en-US" altLang="en-US" sz="3200" dirty="0"/>
              <a:t>Wired communications media - transmit information over a closed, connected path. </a:t>
            </a:r>
          </a:p>
          <a:p>
            <a:pPr marL="1543050" lvl="3">
              <a:spcBef>
                <a:spcPts val="600"/>
              </a:spcBef>
            </a:pPr>
            <a:endParaRPr lang="en-US" altLang="en-US" sz="3200" dirty="0"/>
          </a:p>
          <a:p>
            <a:pPr marL="457200" indent="-457200">
              <a:spcBef>
                <a:spcPts val="600"/>
              </a:spcBef>
            </a:pPr>
            <a:r>
              <a:rPr lang="en-US" altLang="en-US" sz="3200" dirty="0"/>
              <a:t>Wireless communications media - transmit information through the air.</a:t>
            </a:r>
          </a:p>
        </p:txBody>
      </p:sp>
    </p:spTree>
    <p:extLst>
      <p:ext uri="{BB962C8B-B14F-4D97-AF65-F5344CB8AC3E}">
        <p14:creationId xmlns:p14="http://schemas.microsoft.com/office/powerpoint/2010/main" val="149639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E30B31D-6DE3-40C1-A803-31CFB8B5C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Telecommunications Media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054CF3-9F49-4553-BD6F-E9AAC9780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70703"/>
            <a:ext cx="8401050" cy="441099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/>
              <a:t>Bounded (wired)</a:t>
            </a:r>
          </a:p>
          <a:p>
            <a:pPr marL="1314450" lvl="2" indent="-45720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>
                <a:ea typeface="+mn-ea"/>
                <a:cs typeface="+mn-cs"/>
              </a:rPr>
              <a:t>twisted-pair (telephone, Ethernet)</a:t>
            </a:r>
          </a:p>
          <a:p>
            <a:pPr marL="1314450" lvl="2" indent="-45720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>
                <a:ea typeface="+mn-ea"/>
                <a:cs typeface="+mn-cs"/>
              </a:rPr>
              <a:t>coaxial cable (cable TV)</a:t>
            </a:r>
          </a:p>
          <a:p>
            <a:pPr marL="1314450" lvl="2" indent="-45720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>
                <a:ea typeface="+mn-ea"/>
                <a:cs typeface="+mn-cs"/>
              </a:rPr>
              <a:t>fiber-optic cable (DWDM)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/>
              <a:t>Unbounded (wireless)</a:t>
            </a:r>
          </a:p>
          <a:p>
            <a:pPr marL="1314450" lvl="2" indent="-45720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>
                <a:ea typeface="+mn-ea"/>
                <a:cs typeface="+mn-cs"/>
              </a:rPr>
              <a:t>microwave radio (Bluetooth, </a:t>
            </a:r>
            <a:r>
              <a:rPr lang="en-US" altLang="en-US" sz="3200" dirty="0" err="1">
                <a:ea typeface="+mn-ea"/>
                <a:cs typeface="+mn-cs"/>
              </a:rPr>
              <a:t>WiFi</a:t>
            </a:r>
            <a:r>
              <a:rPr lang="en-US" altLang="en-US" sz="3200" dirty="0">
                <a:ea typeface="+mn-ea"/>
                <a:cs typeface="+mn-cs"/>
              </a:rPr>
              <a:t>)</a:t>
            </a:r>
          </a:p>
          <a:p>
            <a:pPr marL="1314450" lvl="2" indent="-45720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>
                <a:ea typeface="+mn-ea"/>
                <a:cs typeface="+mn-cs"/>
              </a:rPr>
              <a:t>communication satellites</a:t>
            </a:r>
          </a:p>
          <a:p>
            <a:pPr marL="1314450" lvl="2" indent="-45720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>
                <a:ea typeface="+mn-ea"/>
                <a:cs typeface="+mn-cs"/>
              </a:rPr>
              <a:t>infrared</a:t>
            </a:r>
          </a:p>
          <a:p>
            <a:pPr marL="1314450" lvl="2" indent="-45720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>
                <a:ea typeface="+mn-ea"/>
                <a:cs typeface="+mn-cs"/>
              </a:rPr>
              <a:t>high-frequency radios</a:t>
            </a:r>
          </a:p>
        </p:txBody>
      </p:sp>
    </p:spTree>
    <p:extLst>
      <p:ext uri="{BB962C8B-B14F-4D97-AF65-F5344CB8AC3E}">
        <p14:creationId xmlns:p14="http://schemas.microsoft.com/office/powerpoint/2010/main" val="298336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haa19472_cute12">
            <a:extLst>
              <a:ext uri="{FF2B5EF4-FFF2-40B4-BE49-F238E27FC236}">
                <a16:creationId xmlns:a16="http://schemas.microsoft.com/office/drawing/2014/main" id="{85E3935F-C6B6-4C84-A051-993EEC72C96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3814763" cy="2316163"/>
          </a:xfrm>
          <a:noFill/>
        </p:spPr>
      </p:pic>
      <p:pic>
        <p:nvPicPr>
          <p:cNvPr id="18436" name="Picture 6" descr="haa19472_cute13">
            <a:extLst>
              <a:ext uri="{FF2B5EF4-FFF2-40B4-BE49-F238E27FC236}">
                <a16:creationId xmlns:a16="http://schemas.microsoft.com/office/drawing/2014/main" id="{0101C27A-63DF-46BB-B469-E8E6FAECE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381476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haa19472_cute11">
            <a:extLst>
              <a:ext uri="{FF2B5EF4-FFF2-40B4-BE49-F238E27FC236}">
                <a16:creationId xmlns:a16="http://schemas.microsoft.com/office/drawing/2014/main" id="{94886B7A-213C-49B1-819E-01F01975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3352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2FF1E9-6778-4A47-AFE1-EB33EF20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Telecommunications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7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3A30D3A4-914D-48F4-84B9-C0A3807F0A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905000"/>
            <a:ext cx="4114800" cy="4572000"/>
          </a:xfrm>
        </p:spPr>
        <p:txBody>
          <a:bodyPr/>
          <a:lstStyle/>
          <a:p>
            <a:r>
              <a:rPr lang="en-US" altLang="en-US" sz="3200" b="1" i="1" dirty="0"/>
              <a:t>Repeater - </a:t>
            </a:r>
            <a:r>
              <a:rPr lang="en-US" altLang="en-US" sz="3200" dirty="0"/>
              <a:t>a device that receives a radio signal, strengthens it and sends it on. </a:t>
            </a:r>
          </a:p>
          <a:p>
            <a:endParaRPr lang="en-US" altLang="en-US" sz="3200" dirty="0"/>
          </a:p>
          <a:p>
            <a:pPr>
              <a:buFont typeface="Monotype Sorts" pitchFamily="2" charset="2"/>
              <a:buNone/>
            </a:pPr>
            <a:endParaRPr lang="en-US" altLang="en-US" sz="2400" dirty="0"/>
          </a:p>
        </p:txBody>
      </p:sp>
      <p:pic>
        <p:nvPicPr>
          <p:cNvPr id="19460" name="Picture 4" descr="haa19472_e12">
            <a:extLst>
              <a:ext uri="{FF2B5EF4-FFF2-40B4-BE49-F238E27FC236}">
                <a16:creationId xmlns:a16="http://schemas.microsoft.com/office/drawing/2014/main" id="{41763858-CA8E-4F8E-B143-D3566175B28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290" y="2140206"/>
            <a:ext cx="4156510" cy="2771007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02D5B1-D383-4D14-AEB9-D7EAB703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Unbound Media – Medium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0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01D5AC9C-7996-41BE-B686-93536A9F43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114800" cy="4572000"/>
          </a:xfrm>
        </p:spPr>
        <p:txBody>
          <a:bodyPr/>
          <a:lstStyle/>
          <a:p>
            <a:r>
              <a:rPr lang="en-US" altLang="en-US" sz="3200" b="1" i="1" dirty="0"/>
              <a:t>Communications satellites</a:t>
            </a:r>
            <a:r>
              <a:rPr lang="en-US" altLang="en-US" sz="3200" dirty="0"/>
              <a:t> - microwave repeaters in space. </a:t>
            </a:r>
          </a:p>
          <a:p>
            <a:endParaRPr lang="en-US" altLang="en-US" sz="3200" dirty="0"/>
          </a:p>
          <a:p>
            <a:pPr>
              <a:buFont typeface="Monotype Sorts" pitchFamily="2" charset="2"/>
              <a:buNone/>
            </a:pPr>
            <a:endParaRPr lang="en-US" altLang="en-US" sz="2400" dirty="0"/>
          </a:p>
        </p:txBody>
      </p:sp>
      <p:pic>
        <p:nvPicPr>
          <p:cNvPr id="20484" name="Picture 6" descr="haa19472_e13">
            <a:extLst>
              <a:ext uri="{FF2B5EF4-FFF2-40B4-BE49-F238E27FC236}">
                <a16:creationId xmlns:a16="http://schemas.microsoft.com/office/drawing/2014/main" id="{774DB3BC-452D-4686-A7F8-2598F1EC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0386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38E1C2-8263-4762-BAA0-7E01F8F4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Unbound Media – Long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4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0DDEFE-B039-44E6-855A-FD1773BEB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Computer Networks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D6DA24A-5E70-4FDD-8ADA-6CD3ED6711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229600" cy="4495800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dirty="0"/>
              <a:t>Two or more computers connected so that they can communicate with each other and share information, software, peripheral devices, and/or processing power.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96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aa19472_cute02">
            <a:extLst>
              <a:ext uri="{FF2B5EF4-FFF2-40B4-BE49-F238E27FC236}">
                <a16:creationId xmlns:a16="http://schemas.microsoft.com/office/drawing/2014/main" id="{A704EF45-A0E5-420E-B19B-D5F8B64BC45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4368" y="5123166"/>
            <a:ext cx="2052074" cy="1688127"/>
          </a:xfrm>
          <a:noFill/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1B5EDBF4-F6E1-414E-A639-93811C1DA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Networking Components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2CDA0ED-F03B-45EB-9D23-5879E30CBC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92826"/>
            <a:ext cx="8305800" cy="427457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200" dirty="0"/>
              <a:t>Network interface card (NIC) - an expansion card or a PC Card that connects your computer to a network and provides the doorway for information to flow in and out.</a:t>
            </a:r>
          </a:p>
          <a:p>
            <a:pPr>
              <a:spcBef>
                <a:spcPts val="600"/>
              </a:spcBef>
            </a:pPr>
            <a:endParaRPr lang="en-US" altLang="en-US" sz="3200" dirty="0"/>
          </a:p>
          <a:p>
            <a:pPr>
              <a:spcBef>
                <a:spcPts val="600"/>
              </a:spcBef>
            </a:pPr>
            <a:r>
              <a:rPr lang="en-US" altLang="en-US" sz="3200" dirty="0"/>
              <a:t>Ethernet card - the most common type of network interface card.</a:t>
            </a:r>
          </a:p>
        </p:txBody>
      </p:sp>
    </p:spTree>
    <p:extLst>
      <p:ext uri="{BB962C8B-B14F-4D97-AF65-F5344CB8AC3E}">
        <p14:creationId xmlns:p14="http://schemas.microsoft.com/office/powerpoint/2010/main" val="337349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3F9D83C-7343-49AA-9CBC-BCDAF09FD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Networking Components</a:t>
            </a:r>
          </a:p>
        </p:txBody>
      </p:sp>
      <p:pic>
        <p:nvPicPr>
          <p:cNvPr id="20486" name="Picture 6" descr="Image result for network hub">
            <a:extLst>
              <a:ext uri="{FF2B5EF4-FFF2-40B4-BE49-F238E27FC236}">
                <a16:creationId xmlns:a16="http://schemas.microsoft.com/office/drawing/2014/main" id="{101DFE0C-41CA-4C58-9EF1-22A5EC5E7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494" y="1563332"/>
            <a:ext cx="3747319" cy="27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Image result for netgear network switch">
            <a:extLst>
              <a:ext uri="{FF2B5EF4-FFF2-40B4-BE49-F238E27FC236}">
                <a16:creationId xmlns:a16="http://schemas.microsoft.com/office/drawing/2014/main" id="{743ED8C9-012B-4E8A-A781-6123D3215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99155" y="1718190"/>
            <a:ext cx="4710915" cy="27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Related image">
            <a:extLst>
              <a:ext uri="{FF2B5EF4-FFF2-40B4-BE49-F238E27FC236}">
                <a16:creationId xmlns:a16="http://schemas.microsoft.com/office/drawing/2014/main" id="{2751B549-554C-4F50-A6CC-856E35E33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81" y="4498260"/>
            <a:ext cx="5016063" cy="231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32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3F9D83C-7343-49AA-9CBC-BCDAF09FD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Networking Components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C96D475-4E19-43D9-BC80-21BDB8A452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78077"/>
            <a:ext cx="8305800" cy="428932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200" dirty="0"/>
              <a:t>Network hub - a device that connects multiple computers into a network. </a:t>
            </a:r>
          </a:p>
          <a:p>
            <a:pPr>
              <a:spcBef>
                <a:spcPts val="600"/>
              </a:spcBef>
            </a:pPr>
            <a:r>
              <a:rPr lang="en-US" altLang="en-US" sz="3200" dirty="0"/>
              <a:t>Switch - a device that connects multiple computers into a network in which multiple communications links can be in operation simultaneously.</a:t>
            </a:r>
          </a:p>
          <a:p>
            <a:pPr>
              <a:spcBef>
                <a:spcPts val="600"/>
              </a:spcBef>
            </a:pPr>
            <a:r>
              <a:rPr lang="en-US" altLang="en-US" sz="3200" dirty="0"/>
              <a:t>Router - a device that acts as a smart hub connecting computers into a network, and it also separates your network from any other network it’s connected to.</a:t>
            </a:r>
          </a:p>
        </p:txBody>
      </p:sp>
    </p:spTree>
    <p:extLst>
      <p:ext uri="{BB962C8B-B14F-4D97-AF65-F5344CB8AC3E}">
        <p14:creationId xmlns:p14="http://schemas.microsoft.com/office/powerpoint/2010/main" val="181355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4901"/>
            <a:ext cx="8534400" cy="480969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/>
              <a:t>Telecommunications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/>
              <a:t>Channels, Protocols and Media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/>
              <a:t>Computer Networks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/>
              <a:t>Networking Components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/>
              <a:t>Network Classifications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/>
              <a:t>Network Topologies</a:t>
            </a:r>
          </a:p>
        </p:txBody>
      </p:sp>
    </p:spTree>
    <p:extLst>
      <p:ext uri="{BB962C8B-B14F-4D97-AF65-F5344CB8AC3E}">
        <p14:creationId xmlns:p14="http://schemas.microsoft.com/office/powerpoint/2010/main" val="1357999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B6585F3-8825-47CD-B588-2A77E861E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Networking Components</a:t>
            </a:r>
            <a:endParaRPr lang="en-US" altLang="en-US" sz="3200" i="1"/>
          </a:p>
        </p:txBody>
      </p:sp>
      <p:pic>
        <p:nvPicPr>
          <p:cNvPr id="24579" name="Picture 4" descr="haa19472_e01">
            <a:extLst>
              <a:ext uri="{FF2B5EF4-FFF2-40B4-BE49-F238E27FC236}">
                <a16:creationId xmlns:a16="http://schemas.microsoft.com/office/drawing/2014/main" id="{BB72E9AB-1DF7-4D3D-B243-39AAE60F569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8382000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146983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2E5B90A-F83E-44BD-B2F1-DA629D25F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Networking Components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08D54AE-C9D3-4131-9DBE-F3DE3753D5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89587"/>
            <a:ext cx="8153400" cy="47588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3200" dirty="0"/>
              <a:t>Firewall - software and/or hardware that protects a computer or network from intruders.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3200" dirty="0"/>
              <a:t>Cat 5, Cat 5e or Cat 6 cable - a better-constructed version of the phone twisted-pair cable.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3200" dirty="0"/>
              <a:t>Wireless network access point or wireless access point - a device that allows computers to access a wired network using radio waves. (</a:t>
            </a:r>
            <a:r>
              <a:rPr lang="en-US" altLang="en-US" sz="3200" dirty="0" err="1"/>
              <a:t>WiFi</a:t>
            </a:r>
            <a:r>
              <a:rPr lang="en-US" altLang="en-US" sz="3200" dirty="0"/>
              <a:t>, IEEE 802.11 (</a:t>
            </a:r>
            <a:r>
              <a:rPr lang="en-US" altLang="en-US" sz="3200" dirty="0" err="1"/>
              <a:t>a,b,g,n,a</a:t>
            </a:r>
            <a:r>
              <a:rPr lang="en-US" altLang="en-US" sz="3200" dirty="0"/>
              <a:t>/c), or Bluetooth)</a:t>
            </a:r>
          </a:p>
        </p:txBody>
      </p:sp>
    </p:spTree>
    <p:extLst>
      <p:ext uri="{BB962C8B-B14F-4D97-AF65-F5344CB8AC3E}">
        <p14:creationId xmlns:p14="http://schemas.microsoft.com/office/powerpoint/2010/main" val="1322089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5DD23E1-51A1-4ABA-8AD0-7B307814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Wireless Security Issues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E8BC9-808C-48DF-87E1-7596C01F7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200" dirty="0"/>
              <a:t>Your wireless signal reaches beyond your walls</a:t>
            </a:r>
          </a:p>
          <a:p>
            <a:pPr>
              <a:spcBef>
                <a:spcPts val="600"/>
              </a:spcBef>
            </a:pPr>
            <a:r>
              <a:rPr lang="en-US" altLang="en-US" sz="3200" dirty="0"/>
              <a:t>Many wireless networks are vulnerable to eavesdropping (sniffing)</a:t>
            </a:r>
          </a:p>
          <a:p>
            <a:pPr>
              <a:spcBef>
                <a:spcPts val="600"/>
              </a:spcBef>
            </a:pPr>
            <a:r>
              <a:rPr lang="en-US" altLang="en-US" sz="3200" dirty="0"/>
              <a:t>Not all security methods are robust</a:t>
            </a:r>
          </a:p>
          <a:p>
            <a:pPr>
              <a:spcBef>
                <a:spcPts val="600"/>
              </a:spcBef>
            </a:pPr>
            <a:r>
              <a:rPr lang="en-US" altLang="en-US" sz="3200" dirty="0"/>
              <a:t>Unauthorized internal access points</a:t>
            </a:r>
          </a:p>
          <a:p>
            <a:pPr>
              <a:spcBef>
                <a:spcPts val="600"/>
              </a:spcBef>
            </a:pPr>
            <a:r>
              <a:rPr lang="en-US" altLang="en-US" sz="3200" dirty="0"/>
              <a:t>Laptops may automatically connect to networks they previously connected to</a:t>
            </a:r>
          </a:p>
          <a:p>
            <a:pPr>
              <a:spcBef>
                <a:spcPts val="600"/>
              </a:spcBef>
            </a:pPr>
            <a:r>
              <a:rPr lang="en-US" altLang="en-US" sz="3200" dirty="0"/>
              <a:t>Rogue (evil twin) access points nearby</a:t>
            </a:r>
          </a:p>
        </p:txBody>
      </p:sp>
    </p:spTree>
    <p:extLst>
      <p:ext uri="{BB962C8B-B14F-4D97-AF65-F5344CB8AC3E}">
        <p14:creationId xmlns:p14="http://schemas.microsoft.com/office/powerpoint/2010/main" val="14063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61F28F5E-5C87-49F1-AB22-BEA5AF330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A1D939CE-C26C-4A6F-B6A3-8CFD955F1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wigle.net data</a:t>
            </a:r>
          </a:p>
        </p:txBody>
      </p:sp>
    </p:spTree>
    <p:extLst>
      <p:ext uri="{BB962C8B-B14F-4D97-AF65-F5344CB8AC3E}">
        <p14:creationId xmlns:p14="http://schemas.microsoft.com/office/powerpoint/2010/main" val="14237215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7A2F48F-06EE-4435-855F-F99FB0431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5B4694-DBE6-4ABE-B19C-1E110463B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48581"/>
            <a:ext cx="8458200" cy="469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altLang="en-US" dirty="0">
                <a:latin typeface="+mn-lt"/>
              </a:rPr>
              <a:t>Peer-to-peer network – most often a home network where a small number of computers share hardware, software and/or information.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endParaRPr lang="en-US" altLang="en-US" dirty="0">
              <a:latin typeface="+mn-lt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altLang="en-US" dirty="0">
                <a:latin typeface="+mn-lt"/>
              </a:rPr>
              <a:t>Client/Server Network – this configuration is most commonly used in businesses. One or more computers are servers which provide various services to the other networked computers which are called clients.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1953AADB-EC38-45E2-8CFE-B85162F45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Home and Business Networks</a:t>
            </a:r>
          </a:p>
        </p:txBody>
      </p:sp>
    </p:spTree>
    <p:extLst>
      <p:ext uri="{BB962C8B-B14F-4D97-AF65-F5344CB8AC3E}">
        <p14:creationId xmlns:p14="http://schemas.microsoft.com/office/powerpoint/2010/main" val="1138513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70AA169-E82A-46F1-B5BB-6C38DD3AC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Peer-to-Peer Network</a:t>
            </a:r>
            <a:endParaRPr lang="en-US" altLang="en-US" sz="3200" i="1"/>
          </a:p>
        </p:txBody>
      </p:sp>
      <p:pic>
        <p:nvPicPr>
          <p:cNvPr id="31747" name="Picture 5" descr="haa19472_e02">
            <a:extLst>
              <a:ext uri="{FF2B5EF4-FFF2-40B4-BE49-F238E27FC236}">
                <a16:creationId xmlns:a16="http://schemas.microsoft.com/office/drawing/2014/main" id="{B877AC66-0852-46DF-A59F-7435AFAE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1" y="1354497"/>
            <a:ext cx="7912509" cy="51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7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aa19472_e08">
            <a:extLst>
              <a:ext uri="{FF2B5EF4-FFF2-40B4-BE49-F238E27FC236}">
                <a16:creationId xmlns:a16="http://schemas.microsoft.com/office/drawing/2014/main" id="{0756FAE7-C490-410E-8AEB-9B04813199A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013" y="1380212"/>
            <a:ext cx="7049729" cy="5283578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7FE8E3-1727-46DF-A55E-B178B0B7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Client/Server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49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B14F48-0216-4C6D-8CC3-10909F75F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Classifications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2B6379F-B671-46FF-9ADF-67B4D0C9E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89587"/>
            <a:ext cx="8496300" cy="47969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3200" dirty="0"/>
              <a:t>Local area network (LAN) - covers a limited geographic distance, such as an office, building, or a group of buildings in close proximity to each other. </a:t>
            </a:r>
          </a:p>
          <a:p>
            <a:pPr marL="1200150" lvl="2">
              <a:lnSpc>
                <a:spcPct val="90000"/>
              </a:lnSpc>
              <a:spcBef>
                <a:spcPts val="600"/>
              </a:spcBef>
            </a:pPr>
            <a:endParaRPr lang="en-US" altLang="en-US" sz="32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3200" dirty="0"/>
              <a:t>Municipal area network (MAN) - covers a metropolitan area.</a:t>
            </a:r>
          </a:p>
          <a:p>
            <a:pPr marL="1200150" lvl="2">
              <a:lnSpc>
                <a:spcPct val="90000"/>
              </a:lnSpc>
              <a:spcBef>
                <a:spcPts val="600"/>
              </a:spcBef>
            </a:pPr>
            <a:endParaRPr lang="en-US" altLang="en-US" sz="32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3200" dirty="0"/>
              <a:t>Wide area network (WAN) - covers large geographic distances, such as a state, a country, or even the entire world.</a:t>
            </a:r>
          </a:p>
        </p:txBody>
      </p:sp>
    </p:spTree>
    <p:extLst>
      <p:ext uri="{BB962C8B-B14F-4D97-AF65-F5344CB8AC3E}">
        <p14:creationId xmlns:p14="http://schemas.microsoft.com/office/powerpoint/2010/main" val="3559905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D16FD94-7420-45BC-89C9-4D65372DD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Bus Topology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CCACFB3-545B-4F01-BC46-3C2724D42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sz="3200" dirty="0"/>
              <a:t>A network configuration in which all computers on the network are connected through a single circuit, such as twisted-pair cable.  Messages are transmitted to all computers on the network, although only the targeted device responds to the message.</a:t>
            </a:r>
          </a:p>
        </p:txBody>
      </p:sp>
    </p:spTree>
    <p:extLst>
      <p:ext uri="{BB962C8B-B14F-4D97-AF65-F5344CB8AC3E}">
        <p14:creationId xmlns:p14="http://schemas.microsoft.com/office/powerpoint/2010/main" val="239613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66C7486-D313-4EC8-B6D2-217DD0C4A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Bus Topology</a:t>
            </a:r>
          </a:p>
        </p:txBody>
      </p:sp>
      <p:grpSp>
        <p:nvGrpSpPr>
          <p:cNvPr id="35843" name="Group 6">
            <a:extLst>
              <a:ext uri="{FF2B5EF4-FFF2-40B4-BE49-F238E27FC236}">
                <a16:creationId xmlns:a16="http://schemas.microsoft.com/office/drawing/2014/main" id="{3C9CFE5D-6853-4A4C-AA1B-9578013C3222}"/>
              </a:ext>
            </a:extLst>
          </p:cNvPr>
          <p:cNvGrpSpPr>
            <a:grpSpLocks/>
          </p:cNvGrpSpPr>
          <p:nvPr/>
        </p:nvGrpSpPr>
        <p:grpSpPr bwMode="auto">
          <a:xfrm>
            <a:off x="553065" y="1681316"/>
            <a:ext cx="8185354" cy="4667865"/>
            <a:chOff x="1200" y="2880"/>
            <a:chExt cx="2688" cy="1104"/>
          </a:xfrm>
        </p:grpSpPr>
        <p:sp>
          <p:nvSpPr>
            <p:cNvPr id="35844" name="Line 7">
              <a:extLst>
                <a:ext uri="{FF2B5EF4-FFF2-40B4-BE49-F238E27FC236}">
                  <a16:creationId xmlns:a16="http://schemas.microsoft.com/office/drawing/2014/main" id="{D2AC3577-1D70-4CBD-AC33-0419CF7F1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360"/>
              <a:ext cx="26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45" name="Group 8">
              <a:extLst>
                <a:ext uri="{FF2B5EF4-FFF2-40B4-BE49-F238E27FC236}">
                  <a16:creationId xmlns:a16="http://schemas.microsoft.com/office/drawing/2014/main" id="{27D6E62F-E956-4BCF-AEB3-9C9BC0B7B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880"/>
              <a:ext cx="528" cy="480"/>
              <a:chOff x="2928" y="1104"/>
              <a:chExt cx="528" cy="480"/>
            </a:xfrm>
          </p:grpSpPr>
          <p:graphicFrame>
            <p:nvGraphicFramePr>
              <p:cNvPr id="35858" name="Object 9">
                <a:extLst>
                  <a:ext uri="{FF2B5EF4-FFF2-40B4-BE49-F238E27FC236}">
                    <a16:creationId xmlns:a16="http://schemas.microsoft.com/office/drawing/2014/main" id="{83135D09-C177-4C31-9EE9-E304A35175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" y="1104"/>
              <a:ext cx="528" cy="4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4" name="Clip" r:id="rId3" imgW="4183063" imgH="3216275" progId="MS_ClipArt_Gallery.2">
                      <p:embed/>
                    </p:oleObj>
                  </mc:Choice>
                  <mc:Fallback>
                    <p:oleObj name="Clip" r:id="rId3" imgW="4183063" imgH="3216275" progId="MS_ClipArt_Gallery.2">
                      <p:embed/>
                      <p:pic>
                        <p:nvPicPr>
                          <p:cNvPr id="35858" name="Object 9">
                            <a:extLst>
                              <a:ext uri="{FF2B5EF4-FFF2-40B4-BE49-F238E27FC236}">
                                <a16:creationId xmlns:a16="http://schemas.microsoft.com/office/drawing/2014/main" id="{83135D09-C177-4C31-9EE9-E304A351757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104"/>
                            <a:ext cx="528" cy="4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9" name="Line 10">
                <a:extLst>
                  <a:ext uri="{FF2B5EF4-FFF2-40B4-BE49-F238E27FC236}">
                    <a16:creationId xmlns:a16="http://schemas.microsoft.com/office/drawing/2014/main" id="{1B0879FE-92DA-4585-A3C5-F0277D824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11">
              <a:extLst>
                <a:ext uri="{FF2B5EF4-FFF2-40B4-BE49-F238E27FC236}">
                  <a16:creationId xmlns:a16="http://schemas.microsoft.com/office/drawing/2014/main" id="{6C0C274D-BD8D-4089-A6F2-2483107EB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6" y="2880"/>
              <a:ext cx="528" cy="480"/>
              <a:chOff x="3912" y="1104"/>
              <a:chExt cx="528" cy="480"/>
            </a:xfrm>
          </p:grpSpPr>
          <p:graphicFrame>
            <p:nvGraphicFramePr>
              <p:cNvPr id="35856" name="Object 12">
                <a:extLst>
                  <a:ext uri="{FF2B5EF4-FFF2-40B4-BE49-F238E27FC236}">
                    <a16:creationId xmlns:a16="http://schemas.microsoft.com/office/drawing/2014/main" id="{EF7C7FDB-215A-4AE0-811D-993389C51A5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12" y="1104"/>
              <a:ext cx="528" cy="4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Clip" r:id="rId5" imgW="4183063" imgH="3216275" progId="MS_ClipArt_Gallery.2">
                      <p:embed/>
                    </p:oleObj>
                  </mc:Choice>
                  <mc:Fallback>
                    <p:oleObj name="Clip" r:id="rId5" imgW="4183063" imgH="3216275" progId="MS_ClipArt_Gallery.2">
                      <p:embed/>
                      <p:pic>
                        <p:nvPicPr>
                          <p:cNvPr id="35856" name="Object 12">
                            <a:extLst>
                              <a:ext uri="{FF2B5EF4-FFF2-40B4-BE49-F238E27FC236}">
                                <a16:creationId xmlns:a16="http://schemas.microsoft.com/office/drawing/2014/main" id="{EF7C7FDB-215A-4AE0-811D-993389C51A5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2" y="1104"/>
                            <a:ext cx="528" cy="4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7" name="Line 13">
                <a:extLst>
                  <a:ext uri="{FF2B5EF4-FFF2-40B4-BE49-F238E27FC236}">
                    <a16:creationId xmlns:a16="http://schemas.microsoft.com/office/drawing/2014/main" id="{B6592FB3-891F-4D9A-9CCB-C9F38E76F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7" name="Group 14">
              <a:extLst>
                <a:ext uri="{FF2B5EF4-FFF2-40B4-BE49-F238E27FC236}">
                  <a16:creationId xmlns:a16="http://schemas.microsoft.com/office/drawing/2014/main" id="{4067A175-121A-45F0-A589-FC298A9F2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880"/>
              <a:ext cx="528" cy="480"/>
              <a:chOff x="4896" y="1104"/>
              <a:chExt cx="528" cy="480"/>
            </a:xfrm>
          </p:grpSpPr>
          <p:graphicFrame>
            <p:nvGraphicFramePr>
              <p:cNvPr id="35854" name="Object 15">
                <a:extLst>
                  <a:ext uri="{FF2B5EF4-FFF2-40B4-BE49-F238E27FC236}">
                    <a16:creationId xmlns:a16="http://schemas.microsoft.com/office/drawing/2014/main" id="{7E5FD0FC-6A4E-41DB-9A70-3E2ADDA23DC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96" y="1104"/>
              <a:ext cx="528" cy="4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6" name="Clip" r:id="rId6" imgW="4183063" imgH="3216275" progId="MS_ClipArt_Gallery.2">
                      <p:embed/>
                    </p:oleObj>
                  </mc:Choice>
                  <mc:Fallback>
                    <p:oleObj name="Clip" r:id="rId6" imgW="4183063" imgH="3216275" progId="MS_ClipArt_Gallery.2">
                      <p:embed/>
                      <p:pic>
                        <p:nvPicPr>
                          <p:cNvPr id="35854" name="Object 15">
                            <a:extLst>
                              <a:ext uri="{FF2B5EF4-FFF2-40B4-BE49-F238E27FC236}">
                                <a16:creationId xmlns:a16="http://schemas.microsoft.com/office/drawing/2014/main" id="{7E5FD0FC-6A4E-41DB-9A70-3E2ADDA23DC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6" y="1104"/>
                            <a:ext cx="528" cy="4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5" name="Line 16">
                <a:extLst>
                  <a:ext uri="{FF2B5EF4-FFF2-40B4-BE49-F238E27FC236}">
                    <a16:creationId xmlns:a16="http://schemas.microsoft.com/office/drawing/2014/main" id="{6B3132A1-C39B-4ED8-97CF-25B0A4425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36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8" name="Group 17">
              <a:extLst>
                <a:ext uri="{FF2B5EF4-FFF2-40B4-BE49-F238E27FC236}">
                  <a16:creationId xmlns:a16="http://schemas.microsoft.com/office/drawing/2014/main" id="{9E4A6143-2566-48F0-A893-445C3FAA7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2" y="3360"/>
              <a:ext cx="528" cy="502"/>
              <a:chOff x="3456" y="1584"/>
              <a:chExt cx="528" cy="502"/>
            </a:xfrm>
          </p:grpSpPr>
          <p:graphicFrame>
            <p:nvGraphicFramePr>
              <p:cNvPr id="35852" name="Object 18">
                <a:extLst>
                  <a:ext uri="{FF2B5EF4-FFF2-40B4-BE49-F238E27FC236}">
                    <a16:creationId xmlns:a16="http://schemas.microsoft.com/office/drawing/2014/main" id="{933A4ACD-7DDA-497B-BC9A-56F22B783C2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680"/>
              <a:ext cx="528" cy="4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7" name="Clip" r:id="rId7" imgW="4183063" imgH="3216275" progId="MS_ClipArt_Gallery.2">
                      <p:embed/>
                    </p:oleObj>
                  </mc:Choice>
                  <mc:Fallback>
                    <p:oleObj name="Clip" r:id="rId7" imgW="4183063" imgH="3216275" progId="MS_ClipArt_Gallery.2">
                      <p:embed/>
                      <p:pic>
                        <p:nvPicPr>
                          <p:cNvPr id="35852" name="Object 18">
                            <a:extLst>
                              <a:ext uri="{FF2B5EF4-FFF2-40B4-BE49-F238E27FC236}">
                                <a16:creationId xmlns:a16="http://schemas.microsoft.com/office/drawing/2014/main" id="{933A4ACD-7DDA-497B-BC9A-56F22B783C2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680"/>
                            <a:ext cx="528" cy="4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3" name="Line 19">
                <a:extLst>
                  <a:ext uri="{FF2B5EF4-FFF2-40B4-BE49-F238E27FC236}">
                    <a16:creationId xmlns:a16="http://schemas.microsoft.com/office/drawing/2014/main" id="{94B00D9C-65FF-476F-A594-A38CBF61A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15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9" name="Group 20">
              <a:extLst>
                <a:ext uri="{FF2B5EF4-FFF2-40B4-BE49-F238E27FC236}">
                  <a16:creationId xmlns:a16="http://schemas.microsoft.com/office/drawing/2014/main" id="{4726D330-71A6-407E-AD2C-D3BE425C5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" y="3360"/>
              <a:ext cx="600" cy="624"/>
              <a:chOff x="4560" y="1584"/>
              <a:chExt cx="600" cy="624"/>
            </a:xfrm>
          </p:grpSpPr>
          <p:graphicFrame>
            <p:nvGraphicFramePr>
              <p:cNvPr id="35850" name="Object 21">
                <a:extLst>
                  <a:ext uri="{FF2B5EF4-FFF2-40B4-BE49-F238E27FC236}">
                    <a16:creationId xmlns:a16="http://schemas.microsoft.com/office/drawing/2014/main" id="{E45B3C76-9599-46B0-82FD-AACBD734384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60" y="1650"/>
              <a:ext cx="600" cy="5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" name="Clip" r:id="rId8" imgW="952129" imgH="885714" progId="MS_ClipArt_Gallery.2">
                      <p:embed/>
                    </p:oleObj>
                  </mc:Choice>
                  <mc:Fallback>
                    <p:oleObj name="Clip" r:id="rId8" imgW="952129" imgH="885714" progId="MS_ClipArt_Gallery.2">
                      <p:embed/>
                      <p:pic>
                        <p:nvPicPr>
                          <p:cNvPr id="35850" name="Object 21">
                            <a:extLst>
                              <a:ext uri="{FF2B5EF4-FFF2-40B4-BE49-F238E27FC236}">
                                <a16:creationId xmlns:a16="http://schemas.microsoft.com/office/drawing/2014/main" id="{E45B3C76-9599-46B0-82FD-AACBD734384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0" y="1650"/>
                            <a:ext cx="600" cy="5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1" name="Line 22">
                <a:extLst>
                  <a:ext uri="{FF2B5EF4-FFF2-40B4-BE49-F238E27FC236}">
                    <a16:creationId xmlns:a16="http://schemas.microsoft.com/office/drawing/2014/main" id="{B19431C5-C4AB-497C-BEC3-EE356C332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0" y="15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727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FC165D2-1485-4E95-974D-E870C572B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Telecommunications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8CB39E4-A480-4DC2-A309-F1D348A81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63329"/>
            <a:ext cx="8362950" cy="45326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3600" dirty="0"/>
              <a:t>The transmission of different forms of data (such as text, audio, video, images, graphics) from one set of electronic devices over media to another set of geographically separated electronic devices.</a:t>
            </a:r>
          </a:p>
        </p:txBody>
      </p:sp>
    </p:spTree>
    <p:extLst>
      <p:ext uri="{BB962C8B-B14F-4D97-AF65-F5344CB8AC3E}">
        <p14:creationId xmlns:p14="http://schemas.microsoft.com/office/powerpoint/2010/main" val="1818771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781F208-B62C-4EF3-8E5A-77AAAC8E5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Ring Topology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AD463FF-07BA-4AC9-AC08-DD1535A72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70703"/>
            <a:ext cx="8362950" cy="450624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dirty="0"/>
              <a:t>A network configuration in which computers are arranged in the form of a ring using twisted-wire, coaxial cable, or fiber optics. Messages are transmitted in one direction to all devices between the sending node and the receiving node.</a:t>
            </a:r>
          </a:p>
        </p:txBody>
      </p:sp>
    </p:spTree>
    <p:extLst>
      <p:ext uri="{BB962C8B-B14F-4D97-AF65-F5344CB8AC3E}">
        <p14:creationId xmlns:p14="http://schemas.microsoft.com/office/powerpoint/2010/main" val="3736882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66F0093-241F-4CF9-B5D1-752392AB2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Ring Topology</a:t>
            </a:r>
          </a:p>
        </p:txBody>
      </p:sp>
      <p:grpSp>
        <p:nvGrpSpPr>
          <p:cNvPr id="37891" name="Group 3">
            <a:extLst>
              <a:ext uri="{FF2B5EF4-FFF2-40B4-BE49-F238E27FC236}">
                <a16:creationId xmlns:a16="http://schemas.microsoft.com/office/drawing/2014/main" id="{AB8A3C30-4015-4F1A-AD79-C7F8838A765B}"/>
              </a:ext>
            </a:extLst>
          </p:cNvPr>
          <p:cNvGrpSpPr>
            <a:grpSpLocks/>
          </p:cNvGrpSpPr>
          <p:nvPr/>
        </p:nvGrpSpPr>
        <p:grpSpPr bwMode="auto">
          <a:xfrm>
            <a:off x="1482213" y="1607574"/>
            <a:ext cx="5884606" cy="4675239"/>
            <a:chOff x="1392" y="1920"/>
            <a:chExt cx="2304" cy="2208"/>
          </a:xfrm>
        </p:grpSpPr>
        <p:graphicFrame>
          <p:nvGraphicFramePr>
            <p:cNvPr id="37892" name="Object 4">
              <a:extLst>
                <a:ext uri="{FF2B5EF4-FFF2-40B4-BE49-F238E27FC236}">
                  <a16:creationId xmlns:a16="http://schemas.microsoft.com/office/drawing/2014/main" id="{FFD97141-9F23-4DC6-B5EF-A7045A3617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1920"/>
            <a:ext cx="63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Clip" r:id="rId3" imgW="4183063" imgH="3216275" progId="MS_ClipArt_Gallery.2">
                    <p:embed/>
                  </p:oleObj>
                </mc:Choice>
                <mc:Fallback>
                  <p:oleObj name="Clip" r:id="rId3" imgW="4183063" imgH="3216275" progId="MS_ClipArt_Gallery.2">
                    <p:embed/>
                    <p:pic>
                      <p:nvPicPr>
                        <p:cNvPr id="37892" name="Object 4">
                          <a:extLst>
                            <a:ext uri="{FF2B5EF4-FFF2-40B4-BE49-F238E27FC236}">
                              <a16:creationId xmlns:a16="http://schemas.microsoft.com/office/drawing/2014/main" id="{FFD97141-9F23-4DC6-B5EF-A7045A3617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920"/>
                          <a:ext cx="63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3" name="Object 5">
              <a:extLst>
                <a:ext uri="{FF2B5EF4-FFF2-40B4-BE49-F238E27FC236}">
                  <a16:creationId xmlns:a16="http://schemas.microsoft.com/office/drawing/2014/main" id="{1B396D5A-322F-4A0F-B15B-5686E691F6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2707"/>
            <a:ext cx="634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Clip" r:id="rId5" imgW="4183063" imgH="3216275" progId="MS_ClipArt_Gallery.2">
                    <p:embed/>
                  </p:oleObj>
                </mc:Choice>
                <mc:Fallback>
                  <p:oleObj name="Clip" r:id="rId5" imgW="4183063" imgH="3216275" progId="MS_ClipArt_Gallery.2">
                    <p:embed/>
                    <p:pic>
                      <p:nvPicPr>
                        <p:cNvPr id="37893" name="Object 5">
                          <a:extLst>
                            <a:ext uri="{FF2B5EF4-FFF2-40B4-BE49-F238E27FC236}">
                              <a16:creationId xmlns:a16="http://schemas.microsoft.com/office/drawing/2014/main" id="{1B396D5A-322F-4A0F-B15B-5686E691F6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707"/>
                          <a:ext cx="634" cy="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4" name="Object 6">
              <a:extLst>
                <a:ext uri="{FF2B5EF4-FFF2-40B4-BE49-F238E27FC236}">
                  <a16:creationId xmlns:a16="http://schemas.microsoft.com/office/drawing/2014/main" id="{50CA2A95-1C3B-4D3E-8ABD-C8BFF2D2FC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8" y="3616"/>
            <a:ext cx="633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Clip" r:id="rId6" imgW="4183063" imgH="3216275" progId="MS_ClipArt_Gallery.2">
                    <p:embed/>
                  </p:oleObj>
                </mc:Choice>
                <mc:Fallback>
                  <p:oleObj name="Clip" r:id="rId6" imgW="4183063" imgH="3216275" progId="MS_ClipArt_Gallery.2">
                    <p:embed/>
                    <p:pic>
                      <p:nvPicPr>
                        <p:cNvPr id="37894" name="Object 6">
                          <a:extLst>
                            <a:ext uri="{FF2B5EF4-FFF2-40B4-BE49-F238E27FC236}">
                              <a16:creationId xmlns:a16="http://schemas.microsoft.com/office/drawing/2014/main" id="{50CA2A95-1C3B-4D3E-8ABD-C8BFF2D2FC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" y="3616"/>
                          <a:ext cx="633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5" name="Object 7">
              <a:extLst>
                <a:ext uri="{FF2B5EF4-FFF2-40B4-BE49-F238E27FC236}">
                  <a16:creationId xmlns:a16="http://schemas.microsoft.com/office/drawing/2014/main" id="{0A3E12B8-3605-42A6-BF3B-24693A5E3C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2" y="3616"/>
            <a:ext cx="63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Clip" r:id="rId7" imgW="4183063" imgH="3216275" progId="MS_ClipArt_Gallery.2">
                    <p:embed/>
                  </p:oleObj>
                </mc:Choice>
                <mc:Fallback>
                  <p:oleObj name="Clip" r:id="rId7" imgW="4183063" imgH="3216275" progId="MS_ClipArt_Gallery.2">
                    <p:embed/>
                    <p:pic>
                      <p:nvPicPr>
                        <p:cNvPr id="37895" name="Object 7">
                          <a:extLst>
                            <a:ext uri="{FF2B5EF4-FFF2-40B4-BE49-F238E27FC236}">
                              <a16:creationId xmlns:a16="http://schemas.microsoft.com/office/drawing/2014/main" id="{0A3E12B8-3605-42A6-BF3B-24693A5E3C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616"/>
                          <a:ext cx="63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6" name="Object 8">
              <a:extLst>
                <a:ext uri="{FF2B5EF4-FFF2-40B4-BE49-F238E27FC236}">
                  <a16:creationId xmlns:a16="http://schemas.microsoft.com/office/drawing/2014/main" id="{160F2F6A-5179-4DDC-934A-921DBB6FF4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62" y="2707"/>
            <a:ext cx="634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Clip" r:id="rId8" imgW="4183063" imgH="3216275" progId="MS_ClipArt_Gallery.2">
                    <p:embed/>
                  </p:oleObj>
                </mc:Choice>
                <mc:Fallback>
                  <p:oleObj name="Clip" r:id="rId8" imgW="4183063" imgH="3216275" progId="MS_ClipArt_Gallery.2">
                    <p:embed/>
                    <p:pic>
                      <p:nvPicPr>
                        <p:cNvPr id="37896" name="Object 8">
                          <a:extLst>
                            <a:ext uri="{FF2B5EF4-FFF2-40B4-BE49-F238E27FC236}">
                              <a16:creationId xmlns:a16="http://schemas.microsoft.com/office/drawing/2014/main" id="{160F2F6A-5179-4DDC-934A-921DBB6FF4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2" y="2707"/>
                          <a:ext cx="634" cy="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7" name="Line 9">
              <a:extLst>
                <a:ext uri="{FF2B5EF4-FFF2-40B4-BE49-F238E27FC236}">
                  <a16:creationId xmlns:a16="http://schemas.microsoft.com/office/drawing/2014/main" id="{215CFFFD-C0DA-43DD-BD0A-4373A7CC4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5" y="2223"/>
              <a:ext cx="461" cy="36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10">
              <a:extLst>
                <a:ext uri="{FF2B5EF4-FFF2-40B4-BE49-F238E27FC236}">
                  <a16:creationId xmlns:a16="http://schemas.microsoft.com/office/drawing/2014/main" id="{0D8B3C39-60FD-49C9-B51F-49520BED3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223"/>
              <a:ext cx="403" cy="36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Line 11">
              <a:extLst>
                <a:ext uri="{FF2B5EF4-FFF2-40B4-BE49-F238E27FC236}">
                  <a16:creationId xmlns:a16="http://schemas.microsoft.com/office/drawing/2014/main" id="{0F5B542D-B058-40B5-964B-D559501B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8" y="3313"/>
              <a:ext cx="172" cy="24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Line 12">
              <a:extLst>
                <a:ext uri="{FF2B5EF4-FFF2-40B4-BE49-F238E27FC236}">
                  <a16:creationId xmlns:a16="http://schemas.microsoft.com/office/drawing/2014/main" id="{FB93BA6F-177C-4D3B-AFFC-9DE033031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252"/>
              <a:ext cx="173" cy="30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Line 13">
              <a:extLst>
                <a:ext uri="{FF2B5EF4-FFF2-40B4-BE49-F238E27FC236}">
                  <a16:creationId xmlns:a16="http://schemas.microsoft.com/office/drawing/2014/main" id="{B8346D9E-4025-4DB7-A879-E5DA7DD63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" y="3858"/>
              <a:ext cx="46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300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FF6A59F6-FA5B-40E4-9D0E-F4B3898F3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 Topology</a:t>
            </a:r>
          </a:p>
        </p:txBody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1F3D451A-D94A-4ED0-A23A-A6D44044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22323"/>
            <a:ext cx="8229600" cy="447367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dirty="0"/>
              <a:t>A topology in which a central host computer receives all messages and then forwards the message to the appropriate computer on the network.</a:t>
            </a:r>
          </a:p>
        </p:txBody>
      </p:sp>
    </p:spTree>
    <p:extLst>
      <p:ext uri="{BB962C8B-B14F-4D97-AF65-F5344CB8AC3E}">
        <p14:creationId xmlns:p14="http://schemas.microsoft.com/office/powerpoint/2010/main" val="704379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B8506D9-7549-4EB8-A886-9B9EEE160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 Topology</a:t>
            </a:r>
          </a:p>
        </p:txBody>
      </p:sp>
      <p:grpSp>
        <p:nvGrpSpPr>
          <p:cNvPr id="39939" name="Group 3">
            <a:extLst>
              <a:ext uri="{FF2B5EF4-FFF2-40B4-BE49-F238E27FC236}">
                <a16:creationId xmlns:a16="http://schemas.microsoft.com/office/drawing/2014/main" id="{B18626D1-DA84-466E-9D4C-6624804A24B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05000"/>
            <a:ext cx="7010400" cy="4264025"/>
            <a:chOff x="1248" y="2114"/>
            <a:chExt cx="3216" cy="1822"/>
          </a:xfrm>
        </p:grpSpPr>
        <p:graphicFrame>
          <p:nvGraphicFramePr>
            <p:cNvPr id="39941" name="Object 4">
              <a:extLst>
                <a:ext uri="{FF2B5EF4-FFF2-40B4-BE49-F238E27FC236}">
                  <a16:creationId xmlns:a16="http://schemas.microsoft.com/office/drawing/2014/main" id="{67F50EFD-E007-49E9-B5BA-BCE79C31E5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114"/>
            <a:ext cx="737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Clip" r:id="rId3" imgW="4183063" imgH="3216275" progId="MS_ClipArt_Gallery.2">
                    <p:embed/>
                  </p:oleObj>
                </mc:Choice>
                <mc:Fallback>
                  <p:oleObj name="Clip" r:id="rId3" imgW="4183063" imgH="3216275" progId="MS_ClipArt_Gallery.2">
                    <p:embed/>
                    <p:pic>
                      <p:nvPicPr>
                        <p:cNvPr id="39941" name="Object 4">
                          <a:extLst>
                            <a:ext uri="{FF2B5EF4-FFF2-40B4-BE49-F238E27FC236}">
                              <a16:creationId xmlns:a16="http://schemas.microsoft.com/office/drawing/2014/main" id="{67F50EFD-E007-49E9-B5BA-BCE79C31E5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114"/>
                          <a:ext cx="737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2" name="Object 5">
              <a:extLst>
                <a:ext uri="{FF2B5EF4-FFF2-40B4-BE49-F238E27FC236}">
                  <a16:creationId xmlns:a16="http://schemas.microsoft.com/office/drawing/2014/main" id="{577E271B-56F5-482D-BF45-92CC44B60F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3043"/>
            <a:ext cx="737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Clip" r:id="rId5" imgW="4183063" imgH="3216275" progId="MS_ClipArt_Gallery.2">
                    <p:embed/>
                  </p:oleObj>
                </mc:Choice>
                <mc:Fallback>
                  <p:oleObj name="Clip" r:id="rId5" imgW="4183063" imgH="3216275" progId="MS_ClipArt_Gallery.2">
                    <p:embed/>
                    <p:pic>
                      <p:nvPicPr>
                        <p:cNvPr id="39942" name="Object 5">
                          <a:extLst>
                            <a:ext uri="{FF2B5EF4-FFF2-40B4-BE49-F238E27FC236}">
                              <a16:creationId xmlns:a16="http://schemas.microsoft.com/office/drawing/2014/main" id="{577E271B-56F5-482D-BF45-92CC44B60F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043"/>
                          <a:ext cx="737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3" name="Object 6">
              <a:extLst>
                <a:ext uri="{FF2B5EF4-FFF2-40B4-BE49-F238E27FC236}">
                  <a16:creationId xmlns:a16="http://schemas.microsoft.com/office/drawing/2014/main" id="{00D4AE8D-5A2E-4CFE-8CA3-19BF126E1A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27" y="2114"/>
            <a:ext cx="737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Clip" r:id="rId6" imgW="4183063" imgH="3216275" progId="MS_ClipArt_Gallery.2">
                    <p:embed/>
                  </p:oleObj>
                </mc:Choice>
                <mc:Fallback>
                  <p:oleObj name="Clip" r:id="rId6" imgW="4183063" imgH="3216275" progId="MS_ClipArt_Gallery.2">
                    <p:embed/>
                    <p:pic>
                      <p:nvPicPr>
                        <p:cNvPr id="39943" name="Object 6">
                          <a:extLst>
                            <a:ext uri="{FF2B5EF4-FFF2-40B4-BE49-F238E27FC236}">
                              <a16:creationId xmlns:a16="http://schemas.microsoft.com/office/drawing/2014/main" id="{00D4AE8D-5A2E-4CFE-8CA3-19BF126E1A7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7" y="2114"/>
                          <a:ext cx="737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4" name="Object 8">
              <a:extLst>
                <a:ext uri="{FF2B5EF4-FFF2-40B4-BE49-F238E27FC236}">
                  <a16:creationId xmlns:a16="http://schemas.microsoft.com/office/drawing/2014/main" id="{6694F111-C074-4CF7-839C-39E324BBF1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93" y="3000"/>
            <a:ext cx="838" cy="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Clip" r:id="rId7" imgW="952129" imgH="885714" progId="MS_ClipArt_Gallery.2">
                    <p:embed/>
                  </p:oleObj>
                </mc:Choice>
                <mc:Fallback>
                  <p:oleObj name="Clip" r:id="rId7" imgW="952129" imgH="885714" progId="MS_ClipArt_Gallery.2">
                    <p:embed/>
                    <p:pic>
                      <p:nvPicPr>
                        <p:cNvPr id="39944" name="Object 8">
                          <a:extLst>
                            <a:ext uri="{FF2B5EF4-FFF2-40B4-BE49-F238E27FC236}">
                              <a16:creationId xmlns:a16="http://schemas.microsoft.com/office/drawing/2014/main" id="{6694F111-C074-4CF7-839C-39E324BBF1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3" y="3000"/>
                          <a:ext cx="838" cy="9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5" name="Line 9">
              <a:extLst>
                <a:ext uri="{FF2B5EF4-FFF2-40B4-BE49-F238E27FC236}">
                  <a16:creationId xmlns:a16="http://schemas.microsoft.com/office/drawing/2014/main" id="{6BAFA08E-41A6-4013-A047-CDB90AB7F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355"/>
              <a:ext cx="588" cy="46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Line 10">
              <a:extLst>
                <a:ext uri="{FF2B5EF4-FFF2-40B4-BE49-F238E27FC236}">
                  <a16:creationId xmlns:a16="http://schemas.microsoft.com/office/drawing/2014/main" id="{D5EEF088-5084-4DBC-B334-7E64D5955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5" y="3161"/>
              <a:ext cx="469" cy="24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Line 11">
              <a:extLst>
                <a:ext uri="{FF2B5EF4-FFF2-40B4-BE49-F238E27FC236}">
                  <a16:creationId xmlns:a16="http://schemas.microsoft.com/office/drawing/2014/main" id="{0C31AEEE-6CB0-4B23-951A-EE82DD3F5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6" y="2407"/>
              <a:ext cx="674" cy="40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Line 12">
              <a:extLst>
                <a:ext uri="{FF2B5EF4-FFF2-40B4-BE49-F238E27FC236}">
                  <a16:creationId xmlns:a16="http://schemas.microsoft.com/office/drawing/2014/main" id="{2D03D70F-77CD-48E0-9730-3395658CF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3161"/>
              <a:ext cx="457" cy="40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40" name="Picture 16" descr="http://www.clker.com/cliparts/0/3/1/d/1194983902637558515switch_cisco_nico_.svg.hi.png">
            <a:extLst>
              <a:ext uri="{FF2B5EF4-FFF2-40B4-BE49-F238E27FC236}">
                <a16:creationId xmlns:a16="http://schemas.microsoft.com/office/drawing/2014/main" id="{F0498F4B-F3A0-4FC9-AC75-047DB1D6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b="42484"/>
          <a:stretch>
            <a:fillRect/>
          </a:stretch>
        </p:blipFill>
        <p:spPr bwMode="auto">
          <a:xfrm>
            <a:off x="3109913" y="3695700"/>
            <a:ext cx="2784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25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4DB4A34-4729-4FA7-85CB-B10F89A4A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 Switching</a:t>
            </a:r>
          </a:p>
        </p:txBody>
      </p:sp>
      <p:pic>
        <p:nvPicPr>
          <p:cNvPr id="40965" name="Picture 15" descr="laudonf08-09">
            <a:extLst>
              <a:ext uri="{FF2B5EF4-FFF2-40B4-BE49-F238E27FC236}">
                <a16:creationId xmlns:a16="http://schemas.microsoft.com/office/drawing/2014/main" id="{52A17F0B-B0E1-4A50-AECB-4065A9F8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38"/>
            <a:ext cx="8457642" cy="48487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7A80979-27EE-4AC3-A7C6-29D0032C2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Components of Communications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541CE94-DC92-4AAF-BA56-D9208F5B6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92826"/>
            <a:ext cx="8362950" cy="48079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600" dirty="0"/>
              <a:t>Sender: Person or device sending the message</a:t>
            </a:r>
          </a:p>
          <a:p>
            <a:pPr>
              <a:lnSpc>
                <a:spcPct val="120000"/>
              </a:lnSpc>
            </a:pPr>
            <a:r>
              <a:rPr lang="en-US" altLang="en-US" sz="3600" dirty="0"/>
              <a:t>Receiver: Person or device receiving the message</a:t>
            </a:r>
          </a:p>
          <a:p>
            <a:pPr>
              <a:lnSpc>
                <a:spcPct val="120000"/>
              </a:lnSpc>
            </a:pPr>
            <a:r>
              <a:rPr lang="en-US" altLang="en-US" sz="3600" dirty="0"/>
              <a:t>Medium: What carries the message from sender to receiver</a:t>
            </a:r>
          </a:p>
        </p:txBody>
      </p:sp>
    </p:spTree>
    <p:extLst>
      <p:ext uri="{BB962C8B-B14F-4D97-AF65-F5344CB8AC3E}">
        <p14:creationId xmlns:p14="http://schemas.microsoft.com/office/powerpoint/2010/main" val="95060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>
            <a:extLst>
              <a:ext uri="{FF2B5EF4-FFF2-40B4-BE49-F238E27FC236}">
                <a16:creationId xmlns:a16="http://schemas.microsoft.com/office/drawing/2014/main" id="{9DB3E281-5B06-4F7F-9331-58E762B1B9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590800"/>
          <a:ext cx="3535363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3" imgW="5851525" imgH="3519488" progId="MS_ClipArt_Gallery.2">
                  <p:embed/>
                </p:oleObj>
              </mc:Choice>
              <mc:Fallback>
                <p:oleObj name="Clip" r:id="rId3" imgW="5851525" imgH="3519488" progId="MS_ClipArt_Gallery.2">
                  <p:embed/>
                  <p:pic>
                    <p:nvPicPr>
                      <p:cNvPr id="10242" name="Object 3">
                        <a:extLst>
                          <a:ext uri="{FF2B5EF4-FFF2-40B4-BE49-F238E27FC236}">
                            <a16:creationId xmlns:a16="http://schemas.microsoft.com/office/drawing/2014/main" id="{9DB3E281-5B06-4F7F-9331-58E762B1B9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3535363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>
            <a:extLst>
              <a:ext uri="{FF2B5EF4-FFF2-40B4-BE49-F238E27FC236}">
                <a16:creationId xmlns:a16="http://schemas.microsoft.com/office/drawing/2014/main" id="{15514E99-C6BC-459F-A2C5-0019DE6622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590800"/>
          <a:ext cx="19812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5" imgW="2712985" imgH="3310923" progId="MS_ClipArt_Gallery.2">
                  <p:embed/>
                </p:oleObj>
              </mc:Choice>
              <mc:Fallback>
                <p:oleObj name="Clip" r:id="rId5" imgW="2712985" imgH="3310923" progId="MS_ClipArt_Gallery.2">
                  <p:embed/>
                  <p:pic>
                    <p:nvPicPr>
                      <p:cNvPr id="10243" name="Object 4">
                        <a:extLst>
                          <a:ext uri="{FF2B5EF4-FFF2-40B4-BE49-F238E27FC236}">
                            <a16:creationId xmlns:a16="http://schemas.microsoft.com/office/drawing/2014/main" id="{15514E99-C6BC-459F-A2C5-0019DE6622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1981200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>
            <a:extLst>
              <a:ext uri="{FF2B5EF4-FFF2-40B4-BE49-F238E27FC236}">
                <a16:creationId xmlns:a16="http://schemas.microsoft.com/office/drawing/2014/main" id="{CBA6717F-5D12-4DFF-B911-F0C9C4E81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667000"/>
          <a:ext cx="22637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7" imgW="3092450" imgH="3282950" progId="MS_ClipArt_Gallery.2">
                  <p:embed/>
                </p:oleObj>
              </mc:Choice>
              <mc:Fallback>
                <p:oleObj name="Clip" r:id="rId7" imgW="3092450" imgH="3282950" progId="MS_ClipArt_Gallery.2">
                  <p:embed/>
                  <p:pic>
                    <p:nvPicPr>
                      <p:cNvPr id="10244" name="Object 5">
                        <a:extLst>
                          <a:ext uri="{FF2B5EF4-FFF2-40B4-BE49-F238E27FC236}">
                            <a16:creationId xmlns:a16="http://schemas.microsoft.com/office/drawing/2014/main" id="{CBA6717F-5D12-4DFF-B911-F0C9C4E817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22637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6">
            <a:extLst>
              <a:ext uri="{FF2B5EF4-FFF2-40B4-BE49-F238E27FC236}">
                <a16:creationId xmlns:a16="http://schemas.microsoft.com/office/drawing/2014/main" id="{16383784-2757-47CD-9805-DD1D32E5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Sender</a:t>
            </a:r>
            <a:r>
              <a:rPr lang="en-US" altLang="en-US" sz="2000" b="1" u="sng">
                <a:latin typeface="Tahoma" panose="020B0604030504040204" pitchFamily="34" charset="0"/>
              </a:rPr>
              <a:t> </a:t>
            </a:r>
            <a:r>
              <a:rPr lang="en-US" altLang="en-US" sz="2000" b="1">
                <a:solidFill>
                  <a:srgbClr val="CC0000"/>
                </a:solidFill>
                <a:latin typeface="Tahoma" panose="020B0604030504040204" pitchFamily="34" charset="0"/>
              </a:rPr>
              <a:t>Person</a:t>
            </a:r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AE78D796-0921-46CD-973A-9F0B01896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054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Receiver</a:t>
            </a:r>
            <a:r>
              <a:rPr lang="en-US" altLang="en-US" sz="2000" b="1" u="sng">
                <a:latin typeface="Tahoma" panose="020B0604030504040204" pitchFamily="34" charset="0"/>
              </a:rPr>
              <a:t> </a:t>
            </a:r>
            <a:r>
              <a:rPr lang="en-US" altLang="en-US" sz="2000" b="1">
                <a:solidFill>
                  <a:srgbClr val="CC0000"/>
                </a:solidFill>
                <a:latin typeface="Tahoma" panose="020B0604030504040204" pitchFamily="34" charset="0"/>
              </a:rPr>
              <a:t>Person</a:t>
            </a: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id="{A0130CF3-49B7-4EE4-831A-61522704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648200"/>
            <a:ext cx="312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Channel/Medium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Tahoma" panose="020B0604030504040204" pitchFamily="34" charset="0"/>
              </a:rPr>
              <a:t>A short distance of air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7B4EE35D-E14F-496A-9323-EB39EB32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76400"/>
            <a:ext cx="312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Message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Tahoma" panose="020B0604030504040204" pitchFamily="34" charset="0"/>
              </a:rPr>
              <a:t>Voice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947E5EE-4628-49DD-8D59-2672091AEFAB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88900"/>
            <a:ext cx="83058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Face-to-face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22149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D632851A-9174-47E2-9224-5DEB350616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598738"/>
          <a:ext cx="3535363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lip" r:id="rId3" imgW="5851525" imgH="3519488" progId="MS_ClipArt_Gallery.2">
                  <p:embed/>
                </p:oleObj>
              </mc:Choice>
              <mc:Fallback>
                <p:oleObj name="Clip" r:id="rId3" imgW="5851525" imgH="3519488" progId="MS_ClipArt_Gallery.2">
                  <p:embed/>
                  <p:pic>
                    <p:nvPicPr>
                      <p:cNvPr id="11266" name="Object 2">
                        <a:extLst>
                          <a:ext uri="{FF2B5EF4-FFF2-40B4-BE49-F238E27FC236}">
                            <a16:creationId xmlns:a16="http://schemas.microsoft.com/office/drawing/2014/main" id="{D632851A-9174-47E2-9224-5DEB35061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8738"/>
                        <a:ext cx="3535363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>
            <a:extLst>
              <a:ext uri="{FF2B5EF4-FFF2-40B4-BE49-F238E27FC236}">
                <a16:creationId xmlns:a16="http://schemas.microsoft.com/office/drawing/2014/main" id="{F4F35397-B4E2-4C65-A4A7-3AB6C6C071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2286000"/>
          <a:ext cx="14097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5" imgW="3886200" imgH="2743200" progId="MS_ClipArt_Gallery.2">
                  <p:embed/>
                </p:oleObj>
              </mc:Choice>
              <mc:Fallback>
                <p:oleObj name="Clip" r:id="rId5" imgW="3886200" imgH="2743200" progId="MS_ClipArt_Gallery.2">
                  <p:embed/>
                  <p:pic>
                    <p:nvPicPr>
                      <p:cNvPr id="11269" name="Object 6">
                        <a:extLst>
                          <a:ext uri="{FF2B5EF4-FFF2-40B4-BE49-F238E27FC236}">
                            <a16:creationId xmlns:a16="http://schemas.microsoft.com/office/drawing/2014/main" id="{F4F35397-B4E2-4C65-A4A7-3AB6C6C071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14097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7">
            <a:extLst>
              <a:ext uri="{FF2B5EF4-FFF2-40B4-BE49-F238E27FC236}">
                <a16:creationId xmlns:a16="http://schemas.microsoft.com/office/drawing/2014/main" id="{AE823DFA-9748-4885-B7FD-D9C93747E1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8900" y="2286000"/>
          <a:ext cx="14097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7" imgW="3886200" imgH="2743200" progId="MS_ClipArt_Gallery.2">
                  <p:embed/>
                </p:oleObj>
              </mc:Choice>
              <mc:Fallback>
                <p:oleObj name="Clip" r:id="rId7" imgW="3886200" imgH="2743200" progId="MS_ClipArt_Gallery.2">
                  <p:embed/>
                  <p:pic>
                    <p:nvPicPr>
                      <p:cNvPr id="11270" name="Object 7">
                        <a:extLst>
                          <a:ext uri="{FF2B5EF4-FFF2-40B4-BE49-F238E27FC236}">
                            <a16:creationId xmlns:a16="http://schemas.microsoft.com/office/drawing/2014/main" id="{AE823DFA-9748-4885-B7FD-D9C93747E1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286000"/>
                        <a:ext cx="14097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">
            <a:extLst>
              <a:ext uri="{FF2B5EF4-FFF2-40B4-BE49-F238E27FC236}">
                <a16:creationId xmlns:a16="http://schemas.microsoft.com/office/drawing/2014/main" id="{2147C2AF-3060-4C2E-947D-8B266707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Sender</a:t>
            </a:r>
            <a:r>
              <a:rPr lang="en-US" altLang="en-US" sz="2000" b="1" u="sng">
                <a:latin typeface="Tahoma" panose="020B0604030504040204" pitchFamily="34" charset="0"/>
              </a:rPr>
              <a:t> </a:t>
            </a:r>
            <a:r>
              <a:rPr lang="en-US" altLang="en-US" sz="2000" b="1">
                <a:solidFill>
                  <a:srgbClr val="CC0000"/>
                </a:solidFill>
                <a:latin typeface="Tahoma" panose="020B0604030504040204" pitchFamily="34" charset="0"/>
              </a:rPr>
              <a:t>Telephone, Computer, Video Conferencing</a:t>
            </a:r>
          </a:p>
        </p:txBody>
      </p:sp>
      <p:sp>
        <p:nvSpPr>
          <p:cNvPr id="11274" name="Text Box 11">
            <a:extLst>
              <a:ext uri="{FF2B5EF4-FFF2-40B4-BE49-F238E27FC236}">
                <a16:creationId xmlns:a16="http://schemas.microsoft.com/office/drawing/2014/main" id="{CBC13453-9387-440D-B54B-FA0E81795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530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Channel/Medium</a:t>
            </a:r>
            <a:r>
              <a:rPr lang="en-US" altLang="en-US" sz="2000" b="1" u="sng">
                <a:latin typeface="Tahoma" panose="020B0604030504040204" pitchFamily="34" charset="0"/>
              </a:rPr>
              <a:t> </a:t>
            </a:r>
            <a:r>
              <a:rPr lang="en-US" altLang="en-US" sz="2000" b="1">
                <a:solidFill>
                  <a:srgbClr val="CC0000"/>
                </a:solidFill>
                <a:latin typeface="Tahoma" panose="020B0604030504040204" pitchFamily="34" charset="0"/>
              </a:rPr>
              <a:t>Various Types of Electronic Media</a:t>
            </a:r>
          </a:p>
        </p:txBody>
      </p:sp>
      <p:sp>
        <p:nvSpPr>
          <p:cNvPr id="11275" name="Text Box 12">
            <a:extLst>
              <a:ext uri="{FF2B5EF4-FFF2-40B4-BE49-F238E27FC236}">
                <a16:creationId xmlns:a16="http://schemas.microsoft.com/office/drawing/2014/main" id="{6724641B-21E6-4488-9A57-70D2ED1E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47800"/>
            <a:ext cx="2209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Message </a:t>
            </a:r>
            <a:r>
              <a:rPr lang="en-US" altLang="en-US" sz="2400" b="1">
                <a:solidFill>
                  <a:srgbClr val="CC0000"/>
                </a:solidFill>
                <a:latin typeface="Tahoma" panose="020B0604030504040204" pitchFamily="34" charset="0"/>
              </a:rPr>
              <a:t>Voice, Data Video, etc.</a:t>
            </a:r>
            <a:endParaRPr lang="en-US" altLang="en-US" sz="2000" b="1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1276" name="Text Box 13">
            <a:extLst>
              <a:ext uri="{FF2B5EF4-FFF2-40B4-BE49-F238E27FC236}">
                <a16:creationId xmlns:a16="http://schemas.microsoft.com/office/drawing/2014/main" id="{8BD10912-C3FB-4109-8CE0-EBBA30826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Receiver</a:t>
            </a:r>
            <a:r>
              <a:rPr lang="en-US" altLang="en-US" sz="2000" b="1" u="sng">
                <a:latin typeface="Tahoma" panose="020B0604030504040204" pitchFamily="34" charset="0"/>
              </a:rPr>
              <a:t> </a:t>
            </a:r>
            <a:r>
              <a:rPr lang="en-US" altLang="en-US" sz="2000" b="1">
                <a:solidFill>
                  <a:srgbClr val="CC0000"/>
                </a:solidFill>
                <a:latin typeface="Tahoma" panose="020B0604030504040204" pitchFamily="34" charset="0"/>
              </a:rPr>
              <a:t>Telephone, Computer, Video Conferencing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2A6B733-2B44-4AB3-94C5-91571FFEE446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88900"/>
            <a:ext cx="83058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Telecommunications</a:t>
            </a:r>
          </a:p>
        </p:txBody>
      </p:sp>
      <p:pic>
        <p:nvPicPr>
          <p:cNvPr id="2058" name="Picture 10" descr="Image result for cell phone">
            <a:extLst>
              <a:ext uri="{FF2B5EF4-FFF2-40B4-BE49-F238E27FC236}">
                <a16:creationId xmlns:a16="http://schemas.microsoft.com/office/drawing/2014/main" id="{5101A0E5-3031-48AE-BFA7-74DB6215F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1566"/>
            <a:ext cx="1123334" cy="11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cell phone">
            <a:extLst>
              <a:ext uri="{FF2B5EF4-FFF2-40B4-BE49-F238E27FC236}">
                <a16:creationId xmlns:a16="http://schemas.microsoft.com/office/drawing/2014/main" id="{6DAA55EF-9319-425A-87D1-D936B07EF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251566"/>
            <a:ext cx="1123334" cy="11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video conference icon">
            <a:extLst>
              <a:ext uri="{FF2B5EF4-FFF2-40B4-BE49-F238E27FC236}">
                <a16:creationId xmlns:a16="http://schemas.microsoft.com/office/drawing/2014/main" id="{60B8AFD5-EDB0-44C1-9DA9-7E243D23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80" y="3481130"/>
            <a:ext cx="1471870" cy="14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 result for video conference icon">
            <a:extLst>
              <a:ext uri="{FF2B5EF4-FFF2-40B4-BE49-F238E27FC236}">
                <a16:creationId xmlns:a16="http://schemas.microsoft.com/office/drawing/2014/main" id="{4CE24A69-3216-428C-899F-15DED97A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509140"/>
            <a:ext cx="1471870" cy="14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4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3DB0E09-8B2B-4CB0-900F-FF94F2EA3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Channels</a:t>
            </a: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324A47B2-1914-436C-8D37-0B6D49825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020531"/>
            <a:ext cx="8458200" cy="0"/>
          </a:xfrm>
          <a:prstGeom prst="line">
            <a:avLst/>
          </a:prstGeom>
          <a:noFill/>
          <a:ln w="19050">
            <a:solidFill>
              <a:srgbClr val="F2D2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846D3627-DA6E-4934-9A7A-1250E398B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144231"/>
            <a:ext cx="0" cy="4876800"/>
          </a:xfrm>
          <a:prstGeom prst="line">
            <a:avLst/>
          </a:prstGeom>
          <a:noFill/>
          <a:ln w="19050">
            <a:solidFill>
              <a:srgbClr val="F2D2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F8C69D6F-945A-4031-BAEA-1D19B03E3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526819"/>
            <a:ext cx="241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Characteristics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A2FC98F2-7CE4-4571-B906-E4683CE0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1507769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Description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64025D68-D18C-423C-AE94-54ADD779B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304694"/>
            <a:ext cx="2212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Transmission rate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B022FEF3-A2FD-416F-81C9-F4784C7F1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2287231"/>
            <a:ext cx="51625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Rate at which channel carries data from one computer to another (bps, kbps, </a:t>
            </a:r>
            <a:r>
              <a:rPr lang="en-US" altLang="en-US" sz="2000" dirty="0" err="1"/>
              <a:t>Mbps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Gbps</a:t>
            </a:r>
            <a:r>
              <a:rPr lang="en-US" altLang="en-US" sz="2000" dirty="0"/>
              <a:t>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Volume or capacity of data that a channel can carry.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Ways by which data are transmitted. Two ways include asynchronous (one byte at a time) and synchronous (blocks of bytes).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Three directions for transmitting data include simplex, half duplex, and full duplex.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Information travels as analog or digital signals.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E43B0C1B-5EA2-46CE-8585-FF0DE247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99152"/>
            <a:ext cx="1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Bandwidth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2AEC152C-6CAF-4548-88C3-E3300777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21823"/>
            <a:ext cx="24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Transmission mode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BE7F99A4-8E11-4489-886C-6F60E3492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77559"/>
            <a:ext cx="2741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Transmission direction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501A8761-658E-4C18-87D3-5D049098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27216"/>
            <a:ext cx="2571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Transmission signals</a:t>
            </a:r>
          </a:p>
        </p:txBody>
      </p:sp>
    </p:spTree>
    <p:extLst>
      <p:ext uri="{BB962C8B-B14F-4D97-AF65-F5344CB8AC3E}">
        <p14:creationId xmlns:p14="http://schemas.microsoft.com/office/powerpoint/2010/main" val="411062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333E3F2-DCB1-4555-A088-B01DFFE55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Signals</a:t>
            </a:r>
          </a:p>
        </p:txBody>
      </p:sp>
      <p:pic>
        <p:nvPicPr>
          <p:cNvPr id="13317" name="Picture 16" descr="laudonf08-02">
            <a:extLst>
              <a:ext uri="{FF2B5EF4-FFF2-40B4-BE49-F238E27FC236}">
                <a16:creationId xmlns:a16="http://schemas.microsoft.com/office/drawing/2014/main" id="{79FE14B2-9B7B-4D44-9151-958EB71E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2757948"/>
            <a:ext cx="8592390" cy="117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9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CD56F2D-65CF-4663-A23A-AE87DB84F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Telecommunication Protocols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66D422-075E-462F-9FB1-2E64549DE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55955"/>
            <a:ext cx="8229600" cy="4692445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 sz="3200" dirty="0"/>
              <a:t>Rules and formats that ensure efficient and error-free electronic communications between computers.</a:t>
            </a:r>
          </a:p>
          <a:p>
            <a:pPr>
              <a:lnSpc>
                <a:spcPct val="135000"/>
              </a:lnSpc>
            </a:pPr>
            <a:r>
              <a:rPr lang="en-US" altLang="en-US" sz="3200" dirty="0"/>
              <a:t>TCP/IP, IPv6, 802.11g, 802.11b</a:t>
            </a:r>
          </a:p>
          <a:p>
            <a:pPr>
              <a:lnSpc>
                <a:spcPct val="135000"/>
              </a:lnSpc>
            </a:pPr>
            <a:r>
              <a:rPr lang="en-US" altLang="en-US" sz="3200" dirty="0"/>
              <a:t>Vary on reliability, speed and ease of use</a:t>
            </a:r>
          </a:p>
        </p:txBody>
      </p:sp>
    </p:spTree>
    <p:extLst>
      <p:ext uri="{BB962C8B-B14F-4D97-AF65-F5344CB8AC3E}">
        <p14:creationId xmlns:p14="http://schemas.microsoft.com/office/powerpoint/2010/main" val="36259229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Office\Templates\Blank Presentation.pot</Template>
  <TotalTime>0</TotalTime>
  <Words>979</Words>
  <Application>Microsoft Office PowerPoint</Application>
  <PresentationFormat>On-screen Show (4:3)</PresentationFormat>
  <Paragraphs>126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Monotype Sorts</vt:lpstr>
      <vt:lpstr>Tahoma</vt:lpstr>
      <vt:lpstr>Times New Roman</vt:lpstr>
      <vt:lpstr>Wingdings</vt:lpstr>
      <vt:lpstr>Blank Presentation</vt:lpstr>
      <vt:lpstr>Microsoft Clip Gallery</vt:lpstr>
      <vt:lpstr>Intro to MIS - MGS351</vt:lpstr>
      <vt:lpstr>Overview</vt:lpstr>
      <vt:lpstr>Telecommunications</vt:lpstr>
      <vt:lpstr>Basic Components of Communications</vt:lpstr>
      <vt:lpstr>PowerPoint Presentation</vt:lpstr>
      <vt:lpstr>PowerPoint Presentation</vt:lpstr>
      <vt:lpstr>Characteristics of Channels</vt:lpstr>
      <vt:lpstr>Transmission Signals</vt:lpstr>
      <vt:lpstr>Telecommunication Protocols</vt:lpstr>
      <vt:lpstr>Telecommunication Protocols</vt:lpstr>
      <vt:lpstr>Telecommunications Media</vt:lpstr>
      <vt:lpstr>Telecommunications Media</vt:lpstr>
      <vt:lpstr>Telecommunications Media</vt:lpstr>
      <vt:lpstr>Unbound Media – Medium Distance</vt:lpstr>
      <vt:lpstr>Unbound Media – Long Distance</vt:lpstr>
      <vt:lpstr>Computer Networks</vt:lpstr>
      <vt:lpstr>Networking Components</vt:lpstr>
      <vt:lpstr>Networking Components</vt:lpstr>
      <vt:lpstr>Networking Components</vt:lpstr>
      <vt:lpstr>Networking Components</vt:lpstr>
      <vt:lpstr>Networking Components</vt:lpstr>
      <vt:lpstr>Wireless Security Issues</vt:lpstr>
      <vt:lpstr>wigle.net data</vt:lpstr>
      <vt:lpstr>Home and Business Networks</vt:lpstr>
      <vt:lpstr>Peer-to-Peer Network</vt:lpstr>
      <vt:lpstr>Client/Server Network</vt:lpstr>
      <vt:lpstr>Network Classifications</vt:lpstr>
      <vt:lpstr>Bus Topology</vt:lpstr>
      <vt:lpstr>Bus Topology</vt:lpstr>
      <vt:lpstr>Ring Topology</vt:lpstr>
      <vt:lpstr>Ring Topology</vt:lpstr>
      <vt:lpstr>Star Topology</vt:lpstr>
      <vt:lpstr>Star Topology</vt:lpstr>
      <vt:lpstr>Packet Switching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2018-01-13T02:26:20Z</dcterms:created>
  <dcterms:modified xsi:type="dcterms:W3CDTF">2018-04-10T06:27:31Z</dcterms:modified>
</cp:coreProperties>
</file>