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619" r:id="rId2"/>
    <p:sldId id="652" r:id="rId3"/>
    <p:sldId id="771" r:id="rId4"/>
    <p:sldId id="772" r:id="rId5"/>
    <p:sldId id="679" r:id="rId6"/>
    <p:sldId id="769" r:id="rId7"/>
    <p:sldId id="675" r:id="rId8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08080"/>
    <a:srgbClr val="CCECFF"/>
    <a:srgbClr val="FFFFCC"/>
    <a:srgbClr val="66FFCC"/>
    <a:srgbClr val="CCFFFF"/>
    <a:srgbClr val="FF0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83209" autoAdjust="0"/>
  </p:normalViewPr>
  <p:slideViewPr>
    <p:cSldViewPr snapToGrid="0">
      <p:cViewPr>
        <p:scale>
          <a:sx n="100" d="100"/>
          <a:sy n="100" d="100"/>
        </p:scale>
        <p:origin x="1914" y="174"/>
      </p:cViewPr>
      <p:guideLst>
        <p:guide orient="horz" pos="216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03" d="100"/>
          <a:sy n="103" d="100"/>
        </p:scale>
        <p:origin x="-2514" y="-84"/>
      </p:cViewPr>
      <p:guideLst>
        <p:guide orient="horz" pos="287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8E90B2-7FC4-4896-8617-23D9992C4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44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6BCFC9-3494-43C9-BDC6-E2B0004A9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75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7898B-A80B-452D-A283-CEE48A1EA7E2}" type="slidenum">
              <a:rPr lang="en-US" smtClean="0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49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5772BC-130E-4BA7-926D-8754147A7E7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930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65738E9-61D9-4D37-93F8-F18FACFA29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DC714B-B7F4-4C3C-B2AE-2C51E09F4B4D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AA6B9D6-7AD6-4244-A91A-CD36D20188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3888259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65738E9-61D9-4D37-93F8-F18FACFA29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DC714B-B7F4-4C3C-B2AE-2C51E09F4B4D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AA6B9D6-7AD6-4244-A91A-CD36D20188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3561148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6BCFC9-3494-43C9-BDC6-E2B0004A9C4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969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7898B-A80B-452D-A283-CEE48A1EA7E2}" type="slidenum">
              <a:rPr lang="en-US" smtClean="0">
                <a:latin typeface="Arial" pitchFamily="34" charset="0"/>
              </a:rPr>
              <a:pPr/>
              <a:t>6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932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7898B-A80B-452D-A283-CEE48A1EA7E2}" type="slidenum">
              <a:rPr lang="en-US" smtClean="0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934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3FDFD3B-99A3-4DAE-9FE7-E6247F727F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F4A18791-FC75-44CA-945F-6E0C193E2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88900"/>
            <a:ext cx="2076450" cy="622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8900"/>
            <a:ext cx="6076950" cy="6223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A08D03CA-4B2F-4FB2-9C5F-D2D9B2D26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0BEC39B-7CBB-44B4-B537-C4133E537E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EA18B4B9-F708-4F6E-AED7-A0272BCD67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660FC66E-602B-49F2-A8F0-E3B10850C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08D6C1C1-8414-4248-A471-6E7EDA6CA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9E7B3C56-F787-447F-B464-8D7509A82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8CE6381-5DF8-4387-997B-DB5B6D681A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A8C3D30-F0FC-4D6E-A0BD-67F90ABE9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7A8BC03F-1004-4240-9ACC-7AE7677185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3647E637-ADEF-4697-8E9A-BC30D72806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1206500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333399">
                  <a:gamma/>
                  <a:shade val="0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89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460500"/>
            <a:ext cx="8293100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5905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EF4F7DA-5373-4A24-B1F2-0D43075110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0" y="1131888"/>
            <a:ext cx="9144000" cy="7461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1371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828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4pPr>
      <a:lvl5pPr marL="22860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7432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6pPr>
      <a:lvl7pPr marL="3200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7pPr>
      <a:lvl8pPr marL="3657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8pPr>
      <a:lvl9pPr marL="4114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 to MIS - MGS351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en-US" sz="3200" b="1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Build </a:t>
            </a:r>
            <a:r>
              <a:rPr lang="en-US" sz="3600"/>
              <a:t>User-Friendly 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3600"/>
              <a:t>Information Systems</a:t>
            </a:r>
            <a:endParaRPr lang="en-US" sz="3600" dirty="0"/>
          </a:p>
          <a:p>
            <a:pPr algn="ctr" eaLnBrk="1" hangingPunct="1">
              <a:buFont typeface="Arial" pitchFamily="34" charset="0"/>
              <a:buNone/>
            </a:pPr>
            <a:endParaRPr lang="en-US" sz="3600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44396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Chapter Overview</a:t>
            </a:r>
          </a:p>
        </p:txBody>
      </p:sp>
      <p:sp>
        <p:nvSpPr>
          <p:cNvPr id="614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81000" y="1555845"/>
            <a:ext cx="8534400" cy="431155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4000" dirty="0">
                <a:latin typeface="Arial" panose="020B0604020202020204" pitchFamily="34" charset="0"/>
              </a:rPr>
              <a:t>Implementing ERDs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Creating Objects &amp; Record Names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Adding Relationships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4000" dirty="0">
                <a:latin typeface="Arial" panose="020B0604020202020204" pitchFamily="34" charset="0"/>
              </a:rPr>
              <a:t>Creating Apps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Custom Navigation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Custom Home Page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4000" dirty="0">
                <a:latin typeface="Arial" panose="020B0604020202020204" pitchFamily="34" charset="0"/>
              </a:rPr>
              <a:t>Global Actions</a:t>
            </a:r>
          </a:p>
        </p:txBody>
      </p:sp>
    </p:spTree>
    <p:extLst>
      <p:ext uri="{BB962C8B-B14F-4D97-AF65-F5344CB8AC3E}">
        <p14:creationId xmlns:p14="http://schemas.microsoft.com/office/powerpoint/2010/main" val="2496273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D7846B84-1680-4407-BBCA-E20F93D75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78077"/>
            <a:ext cx="8534400" cy="428932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Create an object for each entity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Salesforce automatically creates a hidden primary key for you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The Record Name is used as a lookup for related foreign keys </a:t>
            </a:r>
          </a:p>
          <a:p>
            <a:pPr lvl="1"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Auto Number or text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822B71-D8C2-425A-A908-5DF2D7057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ERDs</a:t>
            </a:r>
          </a:p>
        </p:txBody>
      </p:sp>
    </p:spTree>
    <p:extLst>
      <p:ext uri="{BB962C8B-B14F-4D97-AF65-F5344CB8AC3E}">
        <p14:creationId xmlns:p14="http://schemas.microsoft.com/office/powerpoint/2010/main" val="1026693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D7846B84-1680-4407-BBCA-E20F93D75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78077"/>
            <a:ext cx="8534400" cy="428932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Add a relationship to create a foreign key field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Always done on child object which is the many side of a relationship</a:t>
            </a:r>
          </a:p>
          <a:p>
            <a:pPr lvl="1"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Lookup</a:t>
            </a:r>
          </a:p>
          <a:p>
            <a:pPr lvl="1"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Master-Detail (value is required)</a:t>
            </a:r>
          </a:p>
          <a:p>
            <a:pPr lvl="1"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External Lookup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822B71-D8C2-425A-A908-5DF2D7057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</a:t>
            </a:r>
          </a:p>
        </p:txBody>
      </p:sp>
    </p:spTree>
    <p:extLst>
      <p:ext uri="{BB962C8B-B14F-4D97-AF65-F5344CB8AC3E}">
        <p14:creationId xmlns:p14="http://schemas.microsoft.com/office/powerpoint/2010/main" val="2755451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71A037E-1834-443B-B978-FFC94D7E7C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656"/>
          <a:stretch/>
        </p:blipFill>
        <p:spPr>
          <a:xfrm>
            <a:off x="0" y="1197803"/>
            <a:ext cx="9144000" cy="5612301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88900"/>
            <a:ext cx="8571411" cy="914400"/>
          </a:xfrm>
          <a:noFill/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Creating Apps - Navigation and Home Page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24F25E0-A98A-4399-B463-BF5466640E03}"/>
              </a:ext>
            </a:extLst>
          </p:cNvPr>
          <p:cNvSpPr/>
          <p:nvPr/>
        </p:nvSpPr>
        <p:spPr bwMode="auto">
          <a:xfrm>
            <a:off x="461963" y="1552935"/>
            <a:ext cx="8081146" cy="298423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4BE3615-64C0-421E-980F-847173002AFB}"/>
              </a:ext>
            </a:extLst>
          </p:cNvPr>
          <p:cNvSpPr txBox="1"/>
          <p:nvPr/>
        </p:nvSpPr>
        <p:spPr>
          <a:xfrm>
            <a:off x="2078167" y="2309223"/>
            <a:ext cx="3755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B050"/>
                </a:solidFill>
                <a:latin typeface="+mn-lt"/>
                <a:cs typeface="Calibri" panose="020F0502020204030204" pitchFamily="34" charset="0"/>
              </a:rPr>
              <a:t>Sales App Navigation</a:t>
            </a:r>
          </a:p>
        </p:txBody>
      </p:sp>
      <p:sp>
        <p:nvSpPr>
          <p:cNvPr id="25" name="Graphic 13" descr="Arrow: Clockwise curve">
            <a:extLst>
              <a:ext uri="{FF2B5EF4-FFF2-40B4-BE49-F238E27FC236}">
                <a16:creationId xmlns:a16="http://schemas.microsoft.com/office/drawing/2014/main" id="{EAF1D853-4DF3-42E2-A7E4-FD037F83C4CC}"/>
              </a:ext>
            </a:extLst>
          </p:cNvPr>
          <p:cNvSpPr/>
          <p:nvPr/>
        </p:nvSpPr>
        <p:spPr>
          <a:xfrm rot="18800103">
            <a:off x="1911969" y="1708401"/>
            <a:ext cx="453678" cy="1135046"/>
          </a:xfrm>
          <a:custGeom>
            <a:avLst/>
            <a:gdLst>
              <a:gd name="connsiteX0" fmla="*/ 450614 w 453678"/>
              <a:gd name="connsiteY0" fmla="*/ 710606 h 714375"/>
              <a:gd name="connsiteX1" fmla="*/ 266067 w 453678"/>
              <a:gd name="connsiteY1" fmla="*/ 234356 h 714375"/>
              <a:gd name="connsiteX2" fmla="*/ 373720 w 453678"/>
              <a:gd name="connsiteY2" fmla="*/ 234356 h 714375"/>
              <a:gd name="connsiteX3" fmla="*/ 189173 w 453678"/>
              <a:gd name="connsiteY3" fmla="*/ 5756 h 714375"/>
              <a:gd name="connsiteX4" fmla="*/ 4626 w 453678"/>
              <a:gd name="connsiteY4" fmla="*/ 234356 h 714375"/>
              <a:gd name="connsiteX5" fmla="*/ 104589 w 453678"/>
              <a:gd name="connsiteY5" fmla="*/ 234356 h 714375"/>
              <a:gd name="connsiteX6" fmla="*/ 450614 w 453678"/>
              <a:gd name="connsiteY6" fmla="*/ 710606 h 71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3678" h="714375">
                <a:moveTo>
                  <a:pt x="450614" y="710606"/>
                </a:moveTo>
                <a:cubicBezTo>
                  <a:pt x="450614" y="710606"/>
                  <a:pt x="266067" y="639169"/>
                  <a:pt x="266067" y="234356"/>
                </a:cubicBezTo>
                <a:lnTo>
                  <a:pt x="373720" y="234356"/>
                </a:lnTo>
                <a:lnTo>
                  <a:pt x="189173" y="5756"/>
                </a:lnTo>
                <a:cubicBezTo>
                  <a:pt x="189173" y="2899"/>
                  <a:pt x="4626" y="234356"/>
                  <a:pt x="4626" y="234356"/>
                </a:cubicBezTo>
                <a:lnTo>
                  <a:pt x="104589" y="234356"/>
                </a:lnTo>
                <a:cubicBezTo>
                  <a:pt x="104589" y="235309"/>
                  <a:pt x="133040" y="621071"/>
                  <a:pt x="450614" y="710606"/>
                </a:cubicBezTo>
                <a:close/>
              </a:path>
            </a:pathLst>
          </a:custGeom>
          <a:solidFill>
            <a:srgbClr val="000000"/>
          </a:solidFill>
          <a:ln w="7640" cap="flat">
            <a:noFill/>
            <a:prstDash val="solid"/>
            <a:miter/>
          </a:ln>
          <a:effectLst>
            <a:outerShdw blurRad="50800" dist="50800" dir="5400000" algn="ctr" rotWithShape="0">
              <a:srgbClr val="00B050"/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Graphic 13" descr="Arrow: Clockwise curve">
            <a:extLst>
              <a:ext uri="{FF2B5EF4-FFF2-40B4-BE49-F238E27FC236}">
                <a16:creationId xmlns:a16="http://schemas.microsoft.com/office/drawing/2014/main" id="{CD5DF8A9-5FC0-44BF-8160-B68B8E73E4B7}"/>
              </a:ext>
            </a:extLst>
          </p:cNvPr>
          <p:cNvSpPr/>
          <p:nvPr/>
        </p:nvSpPr>
        <p:spPr>
          <a:xfrm rot="2603072" flipH="1">
            <a:off x="5580085" y="1723261"/>
            <a:ext cx="389739" cy="1107849"/>
          </a:xfrm>
          <a:custGeom>
            <a:avLst/>
            <a:gdLst>
              <a:gd name="connsiteX0" fmla="*/ 450614 w 453678"/>
              <a:gd name="connsiteY0" fmla="*/ 710606 h 714375"/>
              <a:gd name="connsiteX1" fmla="*/ 266067 w 453678"/>
              <a:gd name="connsiteY1" fmla="*/ 234356 h 714375"/>
              <a:gd name="connsiteX2" fmla="*/ 373720 w 453678"/>
              <a:gd name="connsiteY2" fmla="*/ 234356 h 714375"/>
              <a:gd name="connsiteX3" fmla="*/ 189173 w 453678"/>
              <a:gd name="connsiteY3" fmla="*/ 5756 h 714375"/>
              <a:gd name="connsiteX4" fmla="*/ 4626 w 453678"/>
              <a:gd name="connsiteY4" fmla="*/ 234356 h 714375"/>
              <a:gd name="connsiteX5" fmla="*/ 104589 w 453678"/>
              <a:gd name="connsiteY5" fmla="*/ 234356 h 714375"/>
              <a:gd name="connsiteX6" fmla="*/ 450614 w 453678"/>
              <a:gd name="connsiteY6" fmla="*/ 710606 h 71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3678" h="714375">
                <a:moveTo>
                  <a:pt x="450614" y="710606"/>
                </a:moveTo>
                <a:cubicBezTo>
                  <a:pt x="450614" y="710606"/>
                  <a:pt x="266067" y="639169"/>
                  <a:pt x="266067" y="234356"/>
                </a:cubicBezTo>
                <a:lnTo>
                  <a:pt x="373720" y="234356"/>
                </a:lnTo>
                <a:lnTo>
                  <a:pt x="189173" y="5756"/>
                </a:lnTo>
                <a:cubicBezTo>
                  <a:pt x="189173" y="2899"/>
                  <a:pt x="4626" y="234356"/>
                  <a:pt x="4626" y="234356"/>
                </a:cubicBezTo>
                <a:lnTo>
                  <a:pt x="104589" y="234356"/>
                </a:lnTo>
                <a:cubicBezTo>
                  <a:pt x="104589" y="235309"/>
                  <a:pt x="133040" y="621071"/>
                  <a:pt x="450614" y="710606"/>
                </a:cubicBezTo>
                <a:close/>
              </a:path>
            </a:pathLst>
          </a:custGeom>
          <a:solidFill>
            <a:srgbClr val="000000"/>
          </a:solidFill>
          <a:ln w="7640" cap="flat">
            <a:noFill/>
            <a:prstDash val="solid"/>
            <a:miter/>
          </a:ln>
          <a:effectLst>
            <a:outerShdw blurRad="50800" dist="50800" dir="5400000" algn="ctr" rotWithShape="0">
              <a:srgbClr val="00B050"/>
            </a:outerShdw>
          </a:effectLst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30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en-US" sz="3200" b="1" dirty="0"/>
          </a:p>
          <a:p>
            <a:pPr algn="ctr" eaLnBrk="1" hangingPunct="1">
              <a:buFont typeface="Arial" pitchFamily="34" charset="0"/>
              <a:buNone/>
            </a:pPr>
            <a:endParaRPr lang="en-US" sz="3600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Creating and Customizing an App 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using the App Manager</a:t>
            </a:r>
          </a:p>
        </p:txBody>
      </p:sp>
    </p:spTree>
    <p:extLst>
      <p:ext uri="{BB962C8B-B14F-4D97-AF65-F5344CB8AC3E}">
        <p14:creationId xmlns:p14="http://schemas.microsoft.com/office/powerpoint/2010/main" val="2905425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en-US" sz="3200" b="1" dirty="0"/>
          </a:p>
          <a:p>
            <a:pPr algn="ctr" eaLnBrk="1" hangingPunct="1">
              <a:buFont typeface="Arial" pitchFamily="34" charset="0"/>
              <a:buNone/>
            </a:pPr>
            <a:endParaRPr lang="en-US" sz="3600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Global Action Example</a:t>
            </a:r>
          </a:p>
        </p:txBody>
      </p:sp>
    </p:spTree>
    <p:extLst>
      <p:ext uri="{BB962C8B-B14F-4D97-AF65-F5344CB8AC3E}">
        <p14:creationId xmlns:p14="http://schemas.microsoft.com/office/powerpoint/2010/main" val="160643963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Office\Templates\Blank Presentation.pot</Template>
  <TotalTime>0</TotalTime>
  <Words>125</Words>
  <Application>Microsoft Office PowerPoint</Application>
  <PresentationFormat>On-screen Show (4:3)</PresentationFormat>
  <Paragraphs>41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Blank Presentation</vt:lpstr>
      <vt:lpstr>Intro to MIS - MGS351</vt:lpstr>
      <vt:lpstr>Chapter Overview</vt:lpstr>
      <vt:lpstr>Implementing ERDs</vt:lpstr>
      <vt:lpstr>Relationships</vt:lpstr>
      <vt:lpstr>Creating Apps - Navigation and Home Page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2018-01-13T02:26:20Z</dcterms:created>
  <dcterms:modified xsi:type="dcterms:W3CDTF">2020-01-17T02:00:51Z</dcterms:modified>
</cp:coreProperties>
</file>