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19" r:id="rId2"/>
    <p:sldId id="652" r:id="rId3"/>
    <p:sldId id="675" r:id="rId4"/>
    <p:sldId id="679" r:id="rId5"/>
    <p:sldId id="684" r:id="rId6"/>
    <p:sldId id="792" r:id="rId7"/>
    <p:sldId id="793" r:id="rId8"/>
    <p:sldId id="794" r:id="rId9"/>
    <p:sldId id="795" r:id="rId10"/>
    <p:sldId id="796" r:id="rId11"/>
    <p:sldId id="660" r:id="rId12"/>
    <p:sldId id="690" r:id="rId13"/>
    <p:sldId id="779" r:id="rId14"/>
    <p:sldId id="780" r:id="rId15"/>
    <p:sldId id="782" r:id="rId16"/>
    <p:sldId id="680" r:id="rId17"/>
    <p:sldId id="688" r:id="rId18"/>
    <p:sldId id="689" r:id="rId19"/>
    <p:sldId id="682" r:id="rId20"/>
    <p:sldId id="783" r:id="rId21"/>
    <p:sldId id="771" r:id="rId22"/>
    <p:sldId id="772" r:id="rId23"/>
    <p:sldId id="777" r:id="rId24"/>
    <p:sldId id="785" r:id="rId25"/>
    <p:sldId id="786" r:id="rId26"/>
    <p:sldId id="787" r:id="rId27"/>
    <p:sldId id="788" r:id="rId28"/>
    <p:sldId id="789" r:id="rId29"/>
    <p:sldId id="790" r:id="rId30"/>
    <p:sldId id="791" r:id="rId31"/>
    <p:sldId id="797" r:id="rId32"/>
    <p:sldId id="798" r:id="rId33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8080"/>
    <a:srgbClr val="66FFCC"/>
    <a:srgbClr val="66CCFF"/>
    <a:srgbClr val="FF0000"/>
    <a:srgbClr val="CCECFF"/>
    <a:srgbClr val="FFFFCC"/>
    <a:srgbClr val="CCFF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10" autoAdjust="0"/>
  </p:normalViewPr>
  <p:slideViewPr>
    <p:cSldViewPr snapToGrid="0">
      <p:cViewPr>
        <p:scale>
          <a:sx n="110" d="100"/>
          <a:sy n="110" d="100"/>
        </p:scale>
        <p:origin x="597" y="154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10152"/>
    </p:cViewPr>
  </p:sorterViewPr>
  <p:notesViewPr>
    <p:cSldViewPr snapToGrid="0">
      <p:cViewPr varScale="1">
        <p:scale>
          <a:sx n="103" d="100"/>
          <a:sy n="103" d="100"/>
        </p:scale>
        <p:origin x="-2514" y="-84"/>
      </p:cViewPr>
      <p:guideLst>
        <p:guide orient="horz" pos="287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8E90B2-7FC4-4896-8617-23D9992C4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4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6BCFC9-3494-43C9-BDC6-E2B0004A9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5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7898B-A80B-452D-A283-CEE48A1EA7E2}" type="slidenum">
              <a:rPr lang="en-US" smtClean="0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4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8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AB3DEC-00BB-499A-ADB4-C8EBD17BDF1F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2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494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Custom Objects: API name always includes “__c” suffix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364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96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135D4A-F700-4C28-AC50-0EBF7D3BB18A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Primary key is a record ID automatically assigned by Salesforce and stored “behind the scenes”.  Can see the assigned value in the URL next to the object name</a:t>
            </a:r>
          </a:p>
          <a:p>
            <a:r>
              <a:rPr lang="en-US" altLang="en-US" dirty="0"/>
              <a:t>As explained later, this impacts how we implement relationships in Salesforce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993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135D4A-F700-4C28-AC50-0EBF7D3BB18A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823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135D4A-F700-4C28-AC50-0EBF7D3BB18A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509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010BF8-F66E-4DDD-8DA5-98241C579722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406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749114-D514-4B8F-8088-27B4EFF1D5D3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89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5772BC-130E-4BA7-926D-8754147A7E77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30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34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5738E9-61D9-4D37-93F8-F18FACFA2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C714B-B7F4-4C3C-B2AE-2C51E09F4B4D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AA6B9D6-7AD6-4244-A91A-CD36D2018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888259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5738E9-61D9-4D37-93F8-F18FACFA2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C714B-B7F4-4C3C-B2AE-2C51E09F4B4D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AA6B9D6-7AD6-4244-A91A-CD36D2018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61148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993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5738E9-61D9-4D37-93F8-F18FACFA2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C714B-B7F4-4C3C-B2AE-2C51E09F4B4D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AA6B9D6-7AD6-4244-A91A-CD36D2018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5829DF9-0C80-42A0-A389-48CF9C10E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“MGS_” as a prefix for the object name if it already exists as a Standard object</a:t>
            </a:r>
          </a:p>
        </p:txBody>
      </p:sp>
    </p:spTree>
    <p:extLst>
      <p:ext uri="{BB962C8B-B14F-4D97-AF65-F5344CB8AC3E}">
        <p14:creationId xmlns:p14="http://schemas.microsoft.com/office/powerpoint/2010/main" val="2988052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5738E9-61D9-4D37-93F8-F18FACFA2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C714B-B7F4-4C3C-B2AE-2C51E09F4B4D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AA6B9D6-7AD6-4244-A91A-CD36D2018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840765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5738E9-61D9-4D37-93F8-F18FACFA2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C714B-B7F4-4C3C-B2AE-2C51E09F4B4D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AA6B9D6-7AD6-4244-A91A-CD36D2018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77426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5738E9-61D9-4D37-93F8-F18FACFA2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C714B-B7F4-4C3C-B2AE-2C51E09F4B4D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AA6B9D6-7AD6-4244-A91A-CD36D2018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63860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422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98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CACB8E-815E-4DBF-AB7C-05FE2FBFC702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80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187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007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5738E9-61D9-4D37-93F8-F18FACFA2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C714B-B7F4-4C3C-B2AE-2C51E09F4B4D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AA6B9D6-7AD6-4244-A91A-CD36D2018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89732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96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07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5738E9-61D9-4D37-93F8-F18FACFA2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C714B-B7F4-4C3C-B2AE-2C51E09F4B4D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AA6B9D6-7AD6-4244-A91A-CD36D2018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95DB0F4-EADF-45D0-A5C2-EA771E68A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73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51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04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BCFC9-3494-43C9-BDC6-E2B0004A9C4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43FDFD3B-99A3-4DAE-9FE7-E6247F727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F4A18791-FC75-44CA-945F-6E0C193E2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88900"/>
            <a:ext cx="2076450" cy="622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88900"/>
            <a:ext cx="6076950" cy="622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A08D03CA-4B2F-4FB2-9C5F-D2D9B2D26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89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460500"/>
            <a:ext cx="407035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460500"/>
            <a:ext cx="407035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80BEC39B-7CBB-44B4-B537-C4133E537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EA18B4B9-F708-4F6E-AED7-A0272BCD6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660FC66E-602B-49F2-A8F0-E3B10850C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60500"/>
            <a:ext cx="40703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460500"/>
            <a:ext cx="40703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08D6C1C1-8414-4248-A471-6E7EDA6CA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9E7B3C56-F787-447F-B464-8D7509A82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88CE6381-5DF8-4387-997B-DB5B6D681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4A8C3D30-F0FC-4D6E-A0BD-67F90ABE9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7A8BC03F-1004-4240-9ACC-7AE767718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3647E637-ADEF-4697-8E9A-BC30D7280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12065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333399">
                  <a:gamma/>
                  <a:shade val="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89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460500"/>
            <a:ext cx="82931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5905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v.1 </a:t>
            </a:r>
          </a:p>
          <a:p>
            <a:pPr>
              <a:defRPr/>
            </a:pPr>
            <a:fld id="{8EF4F7DA-5373-4A24-B1F2-0D4307511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0" y="1131888"/>
            <a:ext cx="9144000" cy="7461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3716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8288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22860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7432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1" charset="2"/>
        <a:buChar char="l"/>
        <a:defRPr sz="2400">
          <a:solidFill>
            <a:schemeClr val="tx1"/>
          </a:solidFill>
          <a:latin typeface="+mn-lt"/>
        </a:defRPr>
      </a:lvl6pPr>
      <a:lvl7pPr marL="32004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1" charset="2"/>
        <a:buChar char="l"/>
        <a:defRPr sz="2400">
          <a:solidFill>
            <a:schemeClr val="tx1"/>
          </a:solidFill>
          <a:latin typeface="+mn-lt"/>
        </a:defRPr>
      </a:lvl7pPr>
      <a:lvl8pPr marL="36576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1" charset="2"/>
        <a:buChar char="l"/>
        <a:defRPr sz="2400">
          <a:solidFill>
            <a:schemeClr val="tx1"/>
          </a:solidFill>
          <a:latin typeface="+mn-lt"/>
        </a:defRPr>
      </a:lvl8pPr>
      <a:lvl9pPr marL="4114800" indent="-342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pitchFamily="1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 to MIS - MGS351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US" sz="3200" b="1" dirty="0"/>
          </a:p>
          <a:p>
            <a:pPr algn="ctr" eaLnBrk="1" hangingPunct="1">
              <a:buFont typeface="Arial" pitchFamily="34" charset="0"/>
              <a:buNone/>
            </a:pPr>
            <a:r>
              <a:rPr lang="en-US" sz="3600" dirty="0"/>
              <a:t>Design and Create Objects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3600" dirty="0"/>
              <a:t>to Store Data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3600" dirty="0"/>
          </a:p>
          <a:p>
            <a:pPr algn="ctr" eaLnBrk="1" hangingPunct="1">
              <a:buFont typeface="Arial" pitchFamily="34" charset="0"/>
              <a:buNone/>
            </a:pPr>
            <a:r>
              <a:rPr lang="en-US" sz="3600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4439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88900"/>
            <a:ext cx="8571411" cy="914400"/>
          </a:xfrm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Salesforce Apps and Navigation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F039E-2A06-4A11-9752-9C055ADA9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9069"/>
            <a:ext cx="9144000" cy="5486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035742-10FA-407B-B7BD-894C56A852C0}"/>
              </a:ext>
            </a:extLst>
          </p:cNvPr>
          <p:cNvSpPr/>
          <p:nvPr/>
        </p:nvSpPr>
        <p:spPr bwMode="auto">
          <a:xfrm>
            <a:off x="1605886" y="1724261"/>
            <a:ext cx="5591034" cy="31680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E835D4-A08D-4BE4-9321-966B90AEA7D9}"/>
              </a:ext>
            </a:extLst>
          </p:cNvPr>
          <p:cNvSpPr/>
          <p:nvPr/>
        </p:nvSpPr>
        <p:spPr bwMode="auto">
          <a:xfrm>
            <a:off x="482353" y="1724261"/>
            <a:ext cx="1031378" cy="3168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E2F4DE-A346-486E-A5AD-89B5D64B7C09}"/>
              </a:ext>
            </a:extLst>
          </p:cNvPr>
          <p:cNvCxnSpPr>
            <a:cxnSpLocks/>
          </p:cNvCxnSpPr>
          <p:nvPr/>
        </p:nvCxnSpPr>
        <p:spPr bwMode="auto">
          <a:xfrm flipH="1">
            <a:off x="1197665" y="606287"/>
            <a:ext cx="1654865" cy="10684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E3C0B0-A827-4246-9318-078521046063}"/>
              </a:ext>
            </a:extLst>
          </p:cNvPr>
          <p:cNvCxnSpPr>
            <a:cxnSpLocks/>
          </p:cNvCxnSpPr>
          <p:nvPr/>
        </p:nvCxnSpPr>
        <p:spPr bwMode="auto">
          <a:xfrm>
            <a:off x="5655365" y="720587"/>
            <a:ext cx="0" cy="89949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75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Objects (Tables)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7606"/>
            <a:ext cx="8534400" cy="514179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Store the data in a database – similar to a spreadsheet, but more organized.  Contains records (rows) and fields (columns).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Standard Objects - Contacts, Leads Opportunities, Accounts and many more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Custom Objects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Object Manager configures objects.</a:t>
            </a:r>
          </a:p>
        </p:txBody>
      </p:sp>
    </p:spTree>
    <p:extLst>
      <p:ext uri="{BB962C8B-B14F-4D97-AF65-F5344CB8AC3E}">
        <p14:creationId xmlns:p14="http://schemas.microsoft.com/office/powerpoint/2010/main" val="404906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F0140-4360-488E-8829-0BC09EC93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308"/>
            <a:ext cx="9144000" cy="4816247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Salesforce Setup Menu - Object Manager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E02AC-B6E1-4E0D-8623-51C161A37ADA}"/>
              </a:ext>
            </a:extLst>
          </p:cNvPr>
          <p:cNvSpPr/>
          <p:nvPr/>
        </p:nvSpPr>
        <p:spPr bwMode="auto">
          <a:xfrm>
            <a:off x="1566879" y="2027855"/>
            <a:ext cx="1124070" cy="3180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D2538D-8A82-46CC-B02B-101370D59605}"/>
              </a:ext>
            </a:extLst>
          </p:cNvPr>
          <p:cNvSpPr/>
          <p:nvPr/>
        </p:nvSpPr>
        <p:spPr bwMode="auto">
          <a:xfrm>
            <a:off x="1" y="2423471"/>
            <a:ext cx="1654628" cy="3516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0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Object Manager - Custom and Standard Objects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13067-9722-4D34-A34F-EEC056364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65853"/>
            <a:ext cx="6857999" cy="5458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B95740-13AC-4FEE-8082-C9C68E949BF6}"/>
              </a:ext>
            </a:extLst>
          </p:cNvPr>
          <p:cNvSpPr/>
          <p:nvPr/>
        </p:nvSpPr>
        <p:spPr bwMode="auto">
          <a:xfrm>
            <a:off x="4533900" y="6238914"/>
            <a:ext cx="1066800" cy="3516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4AC2C-74BA-4C24-990D-511BCBB1755B}"/>
              </a:ext>
            </a:extLst>
          </p:cNvPr>
          <p:cNvSpPr/>
          <p:nvPr/>
        </p:nvSpPr>
        <p:spPr bwMode="auto">
          <a:xfrm>
            <a:off x="4533900" y="4328471"/>
            <a:ext cx="1066800" cy="3516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3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88900"/>
            <a:ext cx="8571411" cy="914400"/>
          </a:xfrm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Fields and Relationships - Standard Fields and Record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9AA69-193F-4FAD-BC2D-951409859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" y="1284248"/>
            <a:ext cx="9081897" cy="524965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A9C7299-04E4-458F-81F0-689804DD350D}"/>
              </a:ext>
            </a:extLst>
          </p:cNvPr>
          <p:cNvSpPr/>
          <p:nvPr/>
        </p:nvSpPr>
        <p:spPr bwMode="auto">
          <a:xfrm>
            <a:off x="3030416" y="4680030"/>
            <a:ext cx="3722618" cy="31948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37F20-1AA8-4AE8-A2C3-8942708408FE}"/>
              </a:ext>
            </a:extLst>
          </p:cNvPr>
          <p:cNvSpPr/>
          <p:nvPr/>
        </p:nvSpPr>
        <p:spPr bwMode="auto">
          <a:xfrm>
            <a:off x="3031970" y="4677062"/>
            <a:ext cx="3722618" cy="3194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D7295-787B-43AA-BCD0-91AA3D52E88A}"/>
              </a:ext>
            </a:extLst>
          </p:cNvPr>
          <p:cNvSpPr/>
          <p:nvPr/>
        </p:nvSpPr>
        <p:spPr bwMode="auto">
          <a:xfrm>
            <a:off x="3031969" y="5656776"/>
            <a:ext cx="3722618" cy="31948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53718-2B32-4DCB-983F-3178AE48D446}"/>
              </a:ext>
            </a:extLst>
          </p:cNvPr>
          <p:cNvSpPr/>
          <p:nvPr/>
        </p:nvSpPr>
        <p:spPr bwMode="auto">
          <a:xfrm>
            <a:off x="3031969" y="4119419"/>
            <a:ext cx="3722618" cy="31948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EC445-0529-447A-AF0F-D1ADF3810FD5}"/>
              </a:ext>
            </a:extLst>
          </p:cNvPr>
          <p:cNvSpPr/>
          <p:nvPr/>
        </p:nvSpPr>
        <p:spPr bwMode="auto">
          <a:xfrm>
            <a:off x="3031969" y="5166919"/>
            <a:ext cx="3722618" cy="31948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3581EA-1132-4D53-8B3F-7883D394A6E3}"/>
              </a:ext>
            </a:extLst>
          </p:cNvPr>
          <p:cNvCxnSpPr>
            <a:cxnSpLocks/>
          </p:cNvCxnSpPr>
          <p:nvPr/>
        </p:nvCxnSpPr>
        <p:spPr bwMode="auto">
          <a:xfrm>
            <a:off x="6614020" y="702626"/>
            <a:ext cx="0" cy="33359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9BE40F-10E9-4948-807E-61BB2E302009}"/>
              </a:ext>
            </a:extLst>
          </p:cNvPr>
          <p:cNvCxnSpPr>
            <a:cxnSpLocks/>
          </p:cNvCxnSpPr>
          <p:nvPr/>
        </p:nvCxnSpPr>
        <p:spPr bwMode="auto">
          <a:xfrm>
            <a:off x="2051957" y="1208314"/>
            <a:ext cx="936172" cy="34687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9858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Primary Key / Record ID</a:t>
            </a:r>
            <a:endParaRPr lang="en-US" altLang="en-US" sz="60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6A47C-90C9-4784-B81D-277F34F2D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1" y="1444567"/>
            <a:ext cx="9052265" cy="49990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4A8C13-E70A-4793-AB30-EAD2D865B2FF}"/>
              </a:ext>
            </a:extLst>
          </p:cNvPr>
          <p:cNvSpPr/>
          <p:nvPr/>
        </p:nvSpPr>
        <p:spPr bwMode="auto">
          <a:xfrm>
            <a:off x="267380" y="4340180"/>
            <a:ext cx="1176409" cy="4189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F2B903-B4CA-44E3-8555-053F6F589A91}"/>
              </a:ext>
            </a:extLst>
          </p:cNvPr>
          <p:cNvSpPr/>
          <p:nvPr/>
        </p:nvSpPr>
        <p:spPr bwMode="auto">
          <a:xfrm>
            <a:off x="6811811" y="1478123"/>
            <a:ext cx="1594378" cy="31948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A6125-FE47-4A75-A0C2-1720C71DC645}"/>
              </a:ext>
            </a:extLst>
          </p:cNvPr>
          <p:cNvSpPr/>
          <p:nvPr/>
        </p:nvSpPr>
        <p:spPr bwMode="auto">
          <a:xfrm>
            <a:off x="267380" y="5921482"/>
            <a:ext cx="2769925" cy="418980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EC11A-CC70-40CC-91D3-DBEE8F4D88C3}"/>
              </a:ext>
            </a:extLst>
          </p:cNvPr>
          <p:cNvSpPr/>
          <p:nvPr/>
        </p:nvSpPr>
        <p:spPr bwMode="auto">
          <a:xfrm>
            <a:off x="3644243" y="5921482"/>
            <a:ext cx="2769925" cy="418980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13C0B1-0884-44FB-B004-87C30B02F6B1}"/>
              </a:ext>
            </a:extLst>
          </p:cNvPr>
          <p:cNvSpPr/>
          <p:nvPr/>
        </p:nvSpPr>
        <p:spPr bwMode="auto">
          <a:xfrm>
            <a:off x="3671889" y="4340180"/>
            <a:ext cx="2769925" cy="418980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4C495F-4848-4889-B8F4-15F9E99C9A9C}"/>
              </a:ext>
            </a:extLst>
          </p:cNvPr>
          <p:cNvCxnSpPr>
            <a:cxnSpLocks/>
          </p:cNvCxnSpPr>
          <p:nvPr/>
        </p:nvCxnSpPr>
        <p:spPr bwMode="auto">
          <a:xfrm>
            <a:off x="5173317" y="452230"/>
            <a:ext cx="1994023" cy="9563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8434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Field Data Types</a:t>
            </a:r>
            <a:endParaRPr lang="en-US" altLang="en-US" sz="6000">
              <a:latin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1486402"/>
            <a:ext cx="3879424" cy="4879810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</a:rPr>
              <a:t>Auto Number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Formula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Checkbox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Currency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Date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Date / Time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Email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Geolocation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57701" y="1498848"/>
            <a:ext cx="4610100" cy="4543272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</a:rPr>
              <a:t>Number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Percent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Phone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Picklist (multi)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Text</a:t>
            </a:r>
          </a:p>
          <a:p>
            <a:r>
              <a:rPr lang="en-US" altLang="en-US" sz="3600" dirty="0" err="1">
                <a:latin typeface="Arial" panose="020B0604020202020204" pitchFamily="34" charset="0"/>
              </a:rPr>
              <a:t>Textarea</a:t>
            </a:r>
            <a:r>
              <a:rPr lang="en-US" altLang="en-US" sz="3600" dirty="0">
                <a:latin typeface="Arial" panose="020B0604020202020204" pitchFamily="34" charset="0"/>
              </a:rPr>
              <a:t> (long/rich)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Time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URL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8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Field Data Types (cont.)</a:t>
            </a:r>
            <a:endParaRPr lang="en-US" altLang="en-US" sz="6000" dirty="0">
              <a:latin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86402"/>
            <a:ext cx="8134349" cy="48798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Lookup Relationship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Master-Detail Relationship - used to create relationships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External Lookup Relationship</a:t>
            </a:r>
          </a:p>
        </p:txBody>
      </p:sp>
    </p:spTree>
    <p:extLst>
      <p:ext uri="{BB962C8B-B14F-4D97-AF65-F5344CB8AC3E}">
        <p14:creationId xmlns:p14="http://schemas.microsoft.com/office/powerpoint/2010/main" val="28860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Field Properties</a:t>
            </a:r>
            <a:endParaRPr lang="en-US" altLang="en-US" sz="6000"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4211"/>
            <a:ext cx="4114800" cy="3420979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</a:rPr>
              <a:t>Field Label</a:t>
            </a:r>
          </a:p>
          <a:p>
            <a:r>
              <a:rPr lang="en-US" altLang="en-US" sz="4000" dirty="0">
                <a:latin typeface="Arial" panose="020B0604020202020204" pitchFamily="34" charset="0"/>
              </a:rPr>
              <a:t>Length</a:t>
            </a:r>
          </a:p>
          <a:p>
            <a:r>
              <a:rPr lang="en-US" altLang="en-US" sz="4000" dirty="0">
                <a:latin typeface="Arial" panose="020B0604020202020204" pitchFamily="34" charset="0"/>
              </a:rPr>
              <a:t>Description</a:t>
            </a:r>
          </a:p>
          <a:p>
            <a:r>
              <a:rPr lang="en-US" altLang="en-US" sz="4000" dirty="0">
                <a:latin typeface="Arial" panose="020B0604020202020204" pitchFamily="34" charset="0"/>
              </a:rPr>
              <a:t>Help Text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5761"/>
            <a:ext cx="4114800" cy="3343229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</a:rPr>
              <a:t>Validation Rule</a:t>
            </a:r>
          </a:p>
          <a:p>
            <a:r>
              <a:rPr lang="en-US" altLang="en-US" sz="4000" dirty="0">
                <a:latin typeface="Arial" panose="020B0604020202020204" pitchFamily="34" charset="0"/>
              </a:rPr>
              <a:t>Required</a:t>
            </a:r>
          </a:p>
          <a:p>
            <a:r>
              <a:rPr lang="en-US" altLang="en-US" sz="4000" dirty="0">
                <a:latin typeface="Arial" panose="020B0604020202020204" pitchFamily="34" charset="0"/>
              </a:rPr>
              <a:t>Unique</a:t>
            </a:r>
          </a:p>
          <a:p>
            <a:r>
              <a:rPr lang="en-US" altLang="en-US" sz="4000" dirty="0">
                <a:latin typeface="Arial" panose="020B0604020202020204" pitchFamily="34" charset="0"/>
              </a:rPr>
              <a:t>Default Value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838200" y="54864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These help to prevent GIGO</a:t>
            </a:r>
          </a:p>
        </p:txBody>
      </p:sp>
    </p:spTree>
    <p:extLst>
      <p:ext uri="{BB962C8B-B14F-4D97-AF65-F5344CB8AC3E}">
        <p14:creationId xmlns:p14="http://schemas.microsoft.com/office/powerpoint/2010/main" val="145017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Questions &amp; Requested Updates from HR Users</a:t>
            </a:r>
            <a:endParaRPr lang="en-US" altLang="en-US" dirty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507957"/>
            <a:ext cx="8382000" cy="508534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Bad data appears in </a:t>
            </a:r>
            <a:r>
              <a:rPr lang="en-US" altLang="en-US" sz="3200" dirty="0" err="1">
                <a:latin typeface="Arial" panose="020B0604020202020204" pitchFamily="34" charset="0"/>
              </a:rPr>
              <a:t>AssessmentScore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Need email address of every applicant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Want option to store 9 digit zip code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>
                <a:latin typeface="Arial" panose="020B0604020202020204" pitchFamily="34" charset="0"/>
              </a:rPr>
              <a:t>Need </a:t>
            </a:r>
            <a:r>
              <a:rPr lang="en-US" altLang="en-US" sz="3200" dirty="0">
                <a:latin typeface="Arial" panose="020B0604020202020204" pitchFamily="34" charset="0"/>
              </a:rPr>
              <a:t>to track the HR employee assigned to each candidate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Data entry and editing is not user-friendly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Chapter Overview</a:t>
            </a:r>
          </a:p>
        </p:txBody>
      </p:sp>
      <p:sp>
        <p:nvSpPr>
          <p:cNvPr id="614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555845"/>
            <a:ext cx="8534400" cy="431155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4000" dirty="0">
                <a:latin typeface="Arial" panose="020B0604020202020204" pitchFamily="34" charset="0"/>
              </a:rPr>
              <a:t>Salesforce Apps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Structure and Creation</a:t>
            </a:r>
          </a:p>
          <a:p>
            <a:pPr>
              <a:lnSpc>
                <a:spcPct val="110000"/>
              </a:lnSpc>
            </a:pPr>
            <a:r>
              <a:rPr lang="en-US" altLang="en-US" sz="4000" dirty="0">
                <a:latin typeface="Arial" panose="020B0604020202020204" pitchFamily="34" charset="0"/>
              </a:rPr>
              <a:t>Salesforce Objects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Field Data Types and Properties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latin typeface="Arial" panose="020B0604020202020204" pitchFamily="34" charset="0"/>
              </a:rPr>
              <a:t>Implementing ERDs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Arial" panose="020B0604020202020204" pitchFamily="34" charset="0"/>
              </a:rPr>
              <a:t>Creating Objects &amp; Record Names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Arial" panose="020B0604020202020204" pitchFamily="34" charset="0"/>
              </a:rPr>
              <a:t>Adding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49627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88900"/>
            <a:ext cx="8571411" cy="914400"/>
          </a:xfrm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Implementing ERDs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A1230-5435-4F04-B4C5-C3DB1C72E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2" b="8153"/>
          <a:stretch/>
        </p:blipFill>
        <p:spPr>
          <a:xfrm>
            <a:off x="0" y="1213853"/>
            <a:ext cx="9144000" cy="2828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1E13A7-7053-4656-88D1-B0D0F14090C9}"/>
              </a:ext>
            </a:extLst>
          </p:cNvPr>
          <p:cNvSpPr txBox="1"/>
          <p:nvPr/>
        </p:nvSpPr>
        <p:spPr>
          <a:xfrm>
            <a:off x="203752" y="4036775"/>
            <a:ext cx="8806070" cy="280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r>
              <a:rPr lang="en-US" sz="3200" dirty="0">
                <a:latin typeface="Arial" panose="020B0604020202020204" pitchFamily="34" charset="0"/>
              </a:rPr>
              <a:t>Compared to Access, Salesforce has a fundamentally different paradigm for setting primary keys and relationships</a:t>
            </a:r>
          </a:p>
          <a:p>
            <a:pPr marL="457200" indent="-45720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r>
              <a:rPr lang="en-US" sz="3200" dirty="0">
                <a:latin typeface="Arial" panose="020B0604020202020204" pitchFamily="34" charset="0"/>
              </a:rPr>
              <a:t>Salesforce abstracts away some complexity to make it more user friendly</a:t>
            </a:r>
          </a:p>
        </p:txBody>
      </p:sp>
    </p:spTree>
    <p:extLst>
      <p:ext uri="{BB962C8B-B14F-4D97-AF65-F5344CB8AC3E}">
        <p14:creationId xmlns:p14="http://schemas.microsoft.com/office/powerpoint/2010/main" val="2180504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D7846B84-1680-4407-BBCA-E20F93D75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82487"/>
            <a:ext cx="8534400" cy="448491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4000" dirty="0">
                <a:latin typeface="Arial" panose="020B0604020202020204" pitchFamily="34" charset="0"/>
              </a:rPr>
              <a:t>Create an uniquely named custom object for each entity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Can prefix objects with “MGS_”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Salesforce automatically creates a “hidden” primary key for you</a:t>
            </a:r>
          </a:p>
          <a:p>
            <a:pPr>
              <a:lnSpc>
                <a:spcPct val="110000"/>
              </a:lnSpc>
            </a:pPr>
            <a:r>
              <a:rPr lang="en-US" altLang="en-US" sz="4000" dirty="0">
                <a:latin typeface="Arial" panose="020B0604020202020204" pitchFamily="34" charset="0"/>
              </a:rPr>
              <a:t>The Record Name field is used as a lookup for related foreign keys 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Auto Number or Text option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822B71-D8C2-425A-A908-5DF2D705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ERDs</a:t>
            </a:r>
          </a:p>
        </p:txBody>
      </p:sp>
    </p:spTree>
    <p:extLst>
      <p:ext uri="{BB962C8B-B14F-4D97-AF65-F5344CB8AC3E}">
        <p14:creationId xmlns:p14="http://schemas.microsoft.com/office/powerpoint/2010/main" val="1026693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D7846B84-1680-4407-BBCA-E20F93D75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78077"/>
            <a:ext cx="8534400" cy="428932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4000" dirty="0">
                <a:latin typeface="Arial" panose="020B0604020202020204" pitchFamily="34" charset="0"/>
              </a:rPr>
              <a:t>Add a foreign key field to create a relationship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Lookup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Master-Detail (value is required)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External Lookup</a:t>
            </a:r>
          </a:p>
          <a:p>
            <a:pPr>
              <a:lnSpc>
                <a:spcPct val="110000"/>
              </a:lnSpc>
            </a:pPr>
            <a:r>
              <a:rPr lang="en-US" altLang="en-US" sz="4000" dirty="0">
                <a:latin typeface="Arial" panose="020B0604020202020204" pitchFamily="34" charset="0"/>
              </a:rPr>
              <a:t>Always done on child object which is the many side of a relationship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822B71-D8C2-425A-A908-5DF2D705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ERDs (cont.)</a:t>
            </a:r>
          </a:p>
        </p:txBody>
      </p:sp>
    </p:spTree>
    <p:extLst>
      <p:ext uri="{BB962C8B-B14F-4D97-AF65-F5344CB8AC3E}">
        <p14:creationId xmlns:p14="http://schemas.microsoft.com/office/powerpoint/2010/main" val="275545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88900"/>
            <a:ext cx="8571411" cy="914400"/>
          </a:xfrm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Relationships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A1230-5435-4F04-B4C5-C3DB1C72E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2" b="8153"/>
          <a:stretch/>
        </p:blipFill>
        <p:spPr>
          <a:xfrm>
            <a:off x="0" y="1213853"/>
            <a:ext cx="9144000" cy="2828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F2EF1-F226-4C8D-8543-22B3A2CFF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25640"/>
            <a:ext cx="9144000" cy="28279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B9C7FA-4E6B-4AB1-AA21-57A10C407105}"/>
              </a:ext>
            </a:extLst>
          </p:cNvPr>
          <p:cNvSpPr/>
          <p:nvPr/>
        </p:nvSpPr>
        <p:spPr bwMode="auto">
          <a:xfrm>
            <a:off x="380998" y="5268286"/>
            <a:ext cx="2223783" cy="2432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69C54-FE68-475D-AEBB-AC515997C317}"/>
              </a:ext>
            </a:extLst>
          </p:cNvPr>
          <p:cNvSpPr/>
          <p:nvPr/>
        </p:nvSpPr>
        <p:spPr bwMode="auto">
          <a:xfrm>
            <a:off x="696985" y="1737919"/>
            <a:ext cx="1015768" cy="2432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53B75-82C5-4593-AFF4-65C26BE961D8}"/>
              </a:ext>
            </a:extLst>
          </p:cNvPr>
          <p:cNvSpPr/>
          <p:nvPr/>
        </p:nvSpPr>
        <p:spPr bwMode="auto">
          <a:xfrm>
            <a:off x="3957506" y="1789652"/>
            <a:ext cx="614494" cy="24328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9B35A-76E1-4B78-9F42-C959010336BC}"/>
              </a:ext>
            </a:extLst>
          </p:cNvPr>
          <p:cNvSpPr/>
          <p:nvPr/>
        </p:nvSpPr>
        <p:spPr bwMode="auto">
          <a:xfrm>
            <a:off x="3593983" y="5616428"/>
            <a:ext cx="2202810" cy="24328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8602E4-1B8B-476C-924D-196132B0459E}"/>
              </a:ext>
            </a:extLst>
          </p:cNvPr>
          <p:cNvSpPr/>
          <p:nvPr/>
        </p:nvSpPr>
        <p:spPr bwMode="auto">
          <a:xfrm>
            <a:off x="7138331" y="2208543"/>
            <a:ext cx="915099" cy="24328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B3B48C-C207-4ED6-97D0-8CC22F9B7667}"/>
              </a:ext>
            </a:extLst>
          </p:cNvPr>
          <p:cNvSpPr/>
          <p:nvPr/>
        </p:nvSpPr>
        <p:spPr bwMode="auto">
          <a:xfrm>
            <a:off x="6690921" y="5868605"/>
            <a:ext cx="2202810" cy="24328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E67AA-F86F-4D94-A4C1-F5E30561AFAF}"/>
              </a:ext>
            </a:extLst>
          </p:cNvPr>
          <p:cNvSpPr/>
          <p:nvPr/>
        </p:nvSpPr>
        <p:spPr bwMode="auto">
          <a:xfrm>
            <a:off x="3593983" y="5884714"/>
            <a:ext cx="2223783" cy="3079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A7B0CA-135D-4965-AB46-58C4EFD963D4}"/>
              </a:ext>
            </a:extLst>
          </p:cNvPr>
          <p:cNvSpPr/>
          <p:nvPr/>
        </p:nvSpPr>
        <p:spPr bwMode="auto">
          <a:xfrm>
            <a:off x="6690921" y="5591407"/>
            <a:ext cx="2202810" cy="24328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9CA5E1-395B-4C13-B216-F8570B44534D}"/>
              </a:ext>
            </a:extLst>
          </p:cNvPr>
          <p:cNvSpPr/>
          <p:nvPr/>
        </p:nvSpPr>
        <p:spPr bwMode="auto">
          <a:xfrm>
            <a:off x="3957506" y="3485108"/>
            <a:ext cx="1015768" cy="2432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F09AF-6B36-4F2D-B1EC-C77B17096CAE}"/>
              </a:ext>
            </a:extLst>
          </p:cNvPr>
          <p:cNvSpPr/>
          <p:nvPr/>
        </p:nvSpPr>
        <p:spPr bwMode="auto">
          <a:xfrm>
            <a:off x="7138331" y="2485741"/>
            <a:ext cx="614494" cy="24328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22B71-D8C2-425A-A908-5DF2D705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Uniquely Named Custom Object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311A4-09A4-48E4-AD89-A523FDE7A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90" y="1292919"/>
            <a:ext cx="7623619" cy="537774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F6EAB0-EEB1-4CA7-BCCC-F5F92058862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62943" y="5459186"/>
            <a:ext cx="2476500" cy="2993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D3DB20-E099-4273-8AC0-A1E477C4CE3D}"/>
              </a:ext>
            </a:extLst>
          </p:cNvPr>
          <p:cNvSpPr txBox="1"/>
          <p:nvPr/>
        </p:nvSpPr>
        <p:spPr>
          <a:xfrm>
            <a:off x="5509147" y="4444453"/>
            <a:ext cx="283418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Prefix Object Name (MGS_) if it already exists as a Standard Object</a:t>
            </a:r>
          </a:p>
        </p:txBody>
      </p:sp>
    </p:spTree>
    <p:extLst>
      <p:ext uri="{BB962C8B-B14F-4D97-AF65-F5344CB8AC3E}">
        <p14:creationId xmlns:p14="http://schemas.microsoft.com/office/powerpoint/2010/main" val="3891830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22B71-D8C2-425A-A908-5DF2D705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Custom Object - Select Record Name Data Type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716B2-2A24-4A28-8042-883E2A466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11" y="1319789"/>
            <a:ext cx="7573578" cy="53629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38D4F0-BFE1-43B8-AB5E-A038371E0EA1}"/>
              </a:ext>
            </a:extLst>
          </p:cNvPr>
          <p:cNvSpPr/>
          <p:nvPr/>
        </p:nvSpPr>
        <p:spPr bwMode="auto">
          <a:xfrm>
            <a:off x="991737" y="5627677"/>
            <a:ext cx="1160060" cy="418281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E19167-7AE7-4A37-A4B6-20EB5EF9E6EB}"/>
              </a:ext>
            </a:extLst>
          </p:cNvPr>
          <p:cNvCxnSpPr>
            <a:cxnSpLocks/>
          </p:cNvCxnSpPr>
          <p:nvPr/>
        </p:nvCxnSpPr>
        <p:spPr bwMode="auto">
          <a:xfrm flipH="1">
            <a:off x="2219305" y="5850769"/>
            <a:ext cx="100156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EE33859-057B-446E-9DED-308334941D41}"/>
              </a:ext>
            </a:extLst>
          </p:cNvPr>
          <p:cNvSpPr txBox="1"/>
          <p:nvPr/>
        </p:nvSpPr>
        <p:spPr>
          <a:xfrm>
            <a:off x="3326408" y="5619936"/>
            <a:ext cx="456654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Make sure to check these items!</a:t>
            </a:r>
          </a:p>
        </p:txBody>
      </p:sp>
    </p:spTree>
    <p:extLst>
      <p:ext uri="{BB962C8B-B14F-4D97-AF65-F5344CB8AC3E}">
        <p14:creationId xmlns:p14="http://schemas.microsoft.com/office/powerpoint/2010/main" val="2789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22B71-D8C2-425A-A908-5DF2D705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Custom Object - Other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57094-819C-4A39-A829-5E979F95E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25" y="1314326"/>
            <a:ext cx="7714149" cy="52638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2E510C-3190-45CA-BF23-23658740883C}"/>
              </a:ext>
            </a:extLst>
          </p:cNvPr>
          <p:cNvSpPr/>
          <p:nvPr/>
        </p:nvSpPr>
        <p:spPr bwMode="auto">
          <a:xfrm>
            <a:off x="991736" y="5627677"/>
            <a:ext cx="3516573" cy="236311"/>
          </a:xfrm>
          <a:prstGeom prst="rect">
            <a:avLst/>
          </a:prstGeom>
          <a:noFill/>
          <a:ln w="28575" cap="flat" cmpd="sng" algn="ctr">
            <a:solidFill>
              <a:srgbClr val="66FFC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900842-E5A5-47A1-87DE-F88AA08412D7}"/>
              </a:ext>
            </a:extLst>
          </p:cNvPr>
          <p:cNvCxnSpPr>
            <a:cxnSpLocks/>
          </p:cNvCxnSpPr>
          <p:nvPr/>
        </p:nvCxnSpPr>
        <p:spPr bwMode="auto">
          <a:xfrm flipH="1">
            <a:off x="1232848" y="5055153"/>
            <a:ext cx="3731292" cy="6223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CF8BA2-8907-49F5-9A19-CFDAEBE1AFFF}"/>
              </a:ext>
            </a:extLst>
          </p:cNvPr>
          <p:cNvSpPr txBox="1"/>
          <p:nvPr/>
        </p:nvSpPr>
        <p:spPr>
          <a:xfrm>
            <a:off x="5014181" y="4537214"/>
            <a:ext cx="280143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Select if you have an Attachment field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F0BD4C-A811-4858-9243-89ED459AB7D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82806" y="6055057"/>
            <a:ext cx="3721499" cy="19493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3FF591-9345-41C1-A048-97ECC3046739}"/>
              </a:ext>
            </a:extLst>
          </p:cNvPr>
          <p:cNvSpPr txBox="1"/>
          <p:nvPr/>
        </p:nvSpPr>
        <p:spPr>
          <a:xfrm>
            <a:off x="4904305" y="6169285"/>
            <a:ext cx="352476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Make sure to check this!</a:t>
            </a:r>
          </a:p>
        </p:txBody>
      </p:sp>
    </p:spTree>
    <p:extLst>
      <p:ext uri="{BB962C8B-B14F-4D97-AF65-F5344CB8AC3E}">
        <p14:creationId xmlns:p14="http://schemas.microsoft.com/office/powerpoint/2010/main" val="73034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22B71-D8C2-425A-A908-5DF2D705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Custom Object - Custom Tab Wizard (3 Steps)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7B9328F-1FDC-4C3E-B308-93DD6AC10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44386"/>
            <a:ext cx="8534400" cy="529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3716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8288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4pPr>
            <a:lvl5pPr marL="22860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7432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1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32004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1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6576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1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41148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1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en-US" sz="4000" kern="0" dirty="0">
                <a:latin typeface="Arial" panose="020B0604020202020204" pitchFamily="34" charset="0"/>
              </a:rPr>
              <a:t>1) Select any Tab Style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sz="40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4000" kern="0" dirty="0">
                <a:latin typeface="Arial" panose="020B0604020202020204" pitchFamily="34" charset="0"/>
              </a:rPr>
              <a:t>2) Set “Default On” for System Administrator Profile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sz="40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4000" kern="0" dirty="0">
                <a:latin typeface="Arial" panose="020B0604020202020204" pitchFamily="34" charset="0"/>
              </a:rPr>
              <a:t>3) Only select your Custom App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7F3FD-EBB7-49F5-96CA-0D92C7084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91"/>
          <a:stretch/>
        </p:blipFill>
        <p:spPr>
          <a:xfrm>
            <a:off x="1894292" y="2035629"/>
            <a:ext cx="5355416" cy="751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8BAE4D-37F4-4241-B337-081E98F1F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813" y="4316188"/>
            <a:ext cx="6478173" cy="4231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A5147A-7E46-461F-B5BA-834BF473C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68" y="5662384"/>
            <a:ext cx="5675463" cy="11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20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88900"/>
            <a:ext cx="8571411" cy="914400"/>
          </a:xfrm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Add Foreign Key to Create Relationship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A1230-5435-4F04-B4C5-C3DB1C72E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2" b="8153"/>
          <a:stretch/>
        </p:blipFill>
        <p:spPr>
          <a:xfrm>
            <a:off x="0" y="1213853"/>
            <a:ext cx="9144000" cy="2828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F2EF1-F226-4C8D-8543-22B3A2CFF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25640"/>
            <a:ext cx="9144000" cy="28279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953B75-82C5-4593-AFF4-65C26BE961D8}"/>
              </a:ext>
            </a:extLst>
          </p:cNvPr>
          <p:cNvSpPr/>
          <p:nvPr/>
        </p:nvSpPr>
        <p:spPr bwMode="auto">
          <a:xfrm>
            <a:off x="3957506" y="1789652"/>
            <a:ext cx="614494" cy="24328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9B35A-76E1-4B78-9F42-C959010336BC}"/>
              </a:ext>
            </a:extLst>
          </p:cNvPr>
          <p:cNvSpPr/>
          <p:nvPr/>
        </p:nvSpPr>
        <p:spPr bwMode="auto">
          <a:xfrm>
            <a:off x="3593983" y="5616428"/>
            <a:ext cx="2202810" cy="24328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A7B0CA-135D-4965-AB46-58C4EFD963D4}"/>
              </a:ext>
            </a:extLst>
          </p:cNvPr>
          <p:cNvSpPr/>
          <p:nvPr/>
        </p:nvSpPr>
        <p:spPr bwMode="auto">
          <a:xfrm>
            <a:off x="6690921" y="5623250"/>
            <a:ext cx="2202810" cy="24328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F09AF-6B36-4F2D-B1EC-C77B17096CAE}"/>
              </a:ext>
            </a:extLst>
          </p:cNvPr>
          <p:cNvSpPr/>
          <p:nvPr/>
        </p:nvSpPr>
        <p:spPr bwMode="auto">
          <a:xfrm>
            <a:off x="7138331" y="2485741"/>
            <a:ext cx="614494" cy="24328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93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88900"/>
            <a:ext cx="8571411" cy="914400"/>
          </a:xfrm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Add Foreign Key to Create Relationship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28F2C7-B449-4051-AB47-C82432CE0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" y="1376076"/>
            <a:ext cx="3946071" cy="4475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A6BCE-96C7-4190-AEDB-EA7BD9C50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881" y="1376076"/>
            <a:ext cx="4893529" cy="2567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D8315B-5EFB-4F8B-9299-0EBDDAF2BE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190"/>
          <a:stretch/>
        </p:blipFill>
        <p:spPr>
          <a:xfrm>
            <a:off x="4155793" y="4201887"/>
            <a:ext cx="4988207" cy="24176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4594C9-22FF-473E-9740-BAA0AD75C38D}"/>
              </a:ext>
            </a:extLst>
          </p:cNvPr>
          <p:cNvSpPr/>
          <p:nvPr/>
        </p:nvSpPr>
        <p:spPr bwMode="auto">
          <a:xfrm>
            <a:off x="7046717" y="5591176"/>
            <a:ext cx="1950326" cy="200705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C03A7D-655C-4375-91AD-2B6D38B0E90E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2001" y="3429000"/>
            <a:ext cx="517073" cy="8654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330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8"/>
          <p:cNvSpPr>
            <a:spLocks noChangeArrowheads="1"/>
          </p:cNvSpPr>
          <p:nvPr/>
        </p:nvSpPr>
        <p:spPr bwMode="auto">
          <a:xfrm>
            <a:off x="680112" y="2142541"/>
            <a:ext cx="2306638" cy="990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Input</a:t>
            </a:r>
            <a:endParaRPr lang="en-US" altLang="en-US" sz="28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(Data)</a:t>
            </a:r>
            <a:endParaRPr lang="en-US" altLang="en-US" sz="2800"/>
          </a:p>
        </p:txBody>
      </p:sp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3440775" y="2142541"/>
            <a:ext cx="2306637" cy="990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en-US" altLang="en-US" sz="2400"/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6222075" y="2142541"/>
            <a:ext cx="2306637" cy="990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Output</a:t>
            </a:r>
            <a:endParaRPr lang="en-US" altLang="en-US" sz="28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(Information)</a:t>
            </a:r>
            <a:endParaRPr lang="en-US" altLang="en-US" sz="2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198" name="Right Arrow 8"/>
          <p:cNvSpPr>
            <a:spLocks noChangeArrowheads="1"/>
          </p:cNvSpPr>
          <p:nvPr/>
        </p:nvSpPr>
        <p:spPr bwMode="auto">
          <a:xfrm>
            <a:off x="3042312" y="2371141"/>
            <a:ext cx="3810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199" name="Right Arrow 9"/>
          <p:cNvSpPr>
            <a:spLocks noChangeArrowheads="1"/>
          </p:cNvSpPr>
          <p:nvPr/>
        </p:nvSpPr>
        <p:spPr bwMode="auto">
          <a:xfrm>
            <a:off x="5785512" y="2371141"/>
            <a:ext cx="3810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527712" y="3285541"/>
            <a:ext cx="82296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Input in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Page Layouts	 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Handled by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Queries	   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Output to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Stored in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 and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List Views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   Supports Decision 							Making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Salesforce Org contains many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Apps that may all share common data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381000" y="889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</a:rPr>
              <a:t>Salesforce Apps and Decision Making</a:t>
            </a:r>
            <a:endParaRPr lang="en-US" altLang="en-US" kern="0" dirty="0">
              <a:latin typeface="Arial" panose="020B0604020202020204" pitchFamily="34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C0D675DD-4A73-4E7F-BBAF-06E355846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99" y="1347858"/>
            <a:ext cx="8414657" cy="3093513"/>
          </a:xfrm>
          <a:prstGeom prst="flowChartProcess">
            <a:avLst/>
          </a:prstGeom>
          <a:noFill/>
          <a:ln w="349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35000"/>
              <a:buFont typeface="Monotype Sorts" pitchFamily="2" charset="2"/>
              <a:buChar char="m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Salesforce App Structure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28758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88900"/>
            <a:ext cx="8571411" cy="914400"/>
          </a:xfrm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Add Foreign Key to Create Relationship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218A5-19BC-4B2F-824C-76E0A66D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9" y="1261684"/>
            <a:ext cx="7964107" cy="5507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FE99C-279D-4956-A9EE-14294AE2122A}"/>
              </a:ext>
            </a:extLst>
          </p:cNvPr>
          <p:cNvSpPr txBox="1"/>
          <p:nvPr/>
        </p:nvSpPr>
        <p:spPr>
          <a:xfrm>
            <a:off x="5883729" y="5938103"/>
            <a:ext cx="306868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Click Next or Save button for steps 4-6</a:t>
            </a:r>
          </a:p>
        </p:txBody>
      </p:sp>
    </p:spTree>
    <p:extLst>
      <p:ext uri="{BB962C8B-B14F-4D97-AF65-F5344CB8AC3E}">
        <p14:creationId xmlns:p14="http://schemas.microsoft.com/office/powerpoint/2010/main" val="837536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88900"/>
            <a:ext cx="8571411" cy="914400"/>
          </a:xfrm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Salesforce Relationships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EE6E8A-1ECE-4D0F-BF53-065457A2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3" y="1305882"/>
            <a:ext cx="8858833" cy="5144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37F20-1AA8-4AE8-A2C3-8942708408FE}"/>
              </a:ext>
            </a:extLst>
          </p:cNvPr>
          <p:cNvSpPr/>
          <p:nvPr/>
        </p:nvSpPr>
        <p:spPr bwMode="auto">
          <a:xfrm>
            <a:off x="2843125" y="4791362"/>
            <a:ext cx="5967914" cy="3194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90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D7846B84-1680-4407-BBCA-E20F93D75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82487"/>
            <a:ext cx="8534400" cy="448491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4000" dirty="0">
                <a:latin typeface="Arial" panose="020B0604020202020204" pitchFamily="34" charset="0"/>
              </a:rPr>
              <a:t>Create an uniquely named custom object for each entity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Can prefix objects with “MGS_”</a:t>
            </a:r>
          </a:p>
          <a:p>
            <a:pPr>
              <a:lnSpc>
                <a:spcPct val="110000"/>
              </a:lnSpc>
            </a:pPr>
            <a:r>
              <a:rPr lang="en-US" altLang="en-US" sz="4000">
                <a:latin typeface="Arial" panose="020B0604020202020204" pitchFamily="34" charset="0"/>
              </a:rPr>
              <a:t>Select </a:t>
            </a:r>
            <a:r>
              <a:rPr lang="en-US" altLang="en-US" sz="4000" dirty="0">
                <a:latin typeface="Arial" panose="020B0604020202020204" pitchFamily="34" charset="0"/>
              </a:rPr>
              <a:t>Auto Number or Text data type for the Record Name field</a:t>
            </a:r>
          </a:p>
          <a:p>
            <a:pPr>
              <a:lnSpc>
                <a:spcPct val="110000"/>
              </a:lnSpc>
            </a:pPr>
            <a:r>
              <a:rPr lang="en-US" altLang="en-US" sz="4000" dirty="0">
                <a:latin typeface="Arial" panose="020B0604020202020204" pitchFamily="34" charset="0"/>
              </a:rPr>
              <a:t>Add a foreign key with a Master-Detail data type to set relationship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822B71-D8C2-425A-A908-5DF2D705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ERDs Summary</a:t>
            </a:r>
          </a:p>
        </p:txBody>
      </p:sp>
    </p:spTree>
    <p:extLst>
      <p:ext uri="{BB962C8B-B14F-4D97-AF65-F5344CB8AC3E}">
        <p14:creationId xmlns:p14="http://schemas.microsoft.com/office/powerpoint/2010/main" val="382628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952675-9A50-4378-B2BE-39764ED9F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904"/>
            <a:ext cx="9144000" cy="5521191"/>
          </a:xfrm>
          <a:prstGeom prst="rect">
            <a:avLst/>
          </a:prstGeom>
        </p:spPr>
      </p:pic>
      <p:pic>
        <p:nvPicPr>
          <p:cNvPr id="21" name="Graphic 20" descr="Arrow: Clockwise curve">
            <a:extLst>
              <a:ext uri="{FF2B5EF4-FFF2-40B4-BE49-F238E27FC236}">
                <a16:creationId xmlns:a16="http://schemas.microsoft.com/office/drawing/2014/main" id="{A393C63E-50C6-4C9A-A0D4-2ADA82376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62659" flipH="1" flipV="1">
            <a:off x="6195379" y="1860138"/>
            <a:ext cx="1111668" cy="1584371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Salesforce Apps and Navigation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E02AC-B6E1-4E0D-8623-51C161A37ADA}"/>
              </a:ext>
            </a:extLst>
          </p:cNvPr>
          <p:cNvSpPr/>
          <p:nvPr/>
        </p:nvSpPr>
        <p:spPr bwMode="auto">
          <a:xfrm>
            <a:off x="8210550" y="1238995"/>
            <a:ext cx="314325" cy="2564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14124-C289-408D-BB15-AAD08FA6D22A}"/>
              </a:ext>
            </a:extLst>
          </p:cNvPr>
          <p:cNvSpPr/>
          <p:nvPr/>
        </p:nvSpPr>
        <p:spPr bwMode="auto">
          <a:xfrm>
            <a:off x="7231380" y="1609724"/>
            <a:ext cx="1312545" cy="5112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D2538D-8A82-46CC-B02B-101370D59605}"/>
              </a:ext>
            </a:extLst>
          </p:cNvPr>
          <p:cNvSpPr/>
          <p:nvPr/>
        </p:nvSpPr>
        <p:spPr bwMode="auto">
          <a:xfrm>
            <a:off x="76200" y="1562099"/>
            <a:ext cx="333375" cy="298423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59709-67F4-416C-BFE6-AB8E2FA1652F}"/>
              </a:ext>
            </a:extLst>
          </p:cNvPr>
          <p:cNvSpPr txBox="1"/>
          <p:nvPr/>
        </p:nvSpPr>
        <p:spPr>
          <a:xfrm>
            <a:off x="533400" y="2575289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App Launcher for users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28A1E-372D-4422-ABF4-3F379BAB203C}"/>
              </a:ext>
            </a:extLst>
          </p:cNvPr>
          <p:cNvSpPr txBox="1"/>
          <p:nvPr/>
        </p:nvSpPr>
        <p:spPr>
          <a:xfrm>
            <a:off x="6115051" y="3339954"/>
            <a:ext cx="272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Setup Menu for setting things up behind the scenes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4F25E0-A98A-4399-B463-BF5466640E03}"/>
              </a:ext>
            </a:extLst>
          </p:cNvPr>
          <p:cNvSpPr/>
          <p:nvPr/>
        </p:nvSpPr>
        <p:spPr bwMode="auto">
          <a:xfrm>
            <a:off x="461963" y="1561644"/>
            <a:ext cx="6281737" cy="29842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BE3615-64C0-421E-980F-847173002AFB}"/>
              </a:ext>
            </a:extLst>
          </p:cNvPr>
          <p:cNvSpPr txBox="1"/>
          <p:nvPr/>
        </p:nvSpPr>
        <p:spPr>
          <a:xfrm>
            <a:off x="1477285" y="1882502"/>
            <a:ext cx="375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Standard Sales App Navigation</a:t>
            </a:r>
          </a:p>
        </p:txBody>
      </p:sp>
      <p:sp>
        <p:nvSpPr>
          <p:cNvPr id="19" name="Graphic 13" descr="Arrow: Clockwise curve">
            <a:extLst>
              <a:ext uri="{FF2B5EF4-FFF2-40B4-BE49-F238E27FC236}">
                <a16:creationId xmlns:a16="http://schemas.microsoft.com/office/drawing/2014/main" id="{53247275-0117-4C06-87CD-F4F945739A44}"/>
              </a:ext>
            </a:extLst>
          </p:cNvPr>
          <p:cNvSpPr/>
          <p:nvPr/>
        </p:nvSpPr>
        <p:spPr>
          <a:xfrm>
            <a:off x="74799" y="1930966"/>
            <a:ext cx="525276" cy="869384"/>
          </a:xfrm>
          <a:custGeom>
            <a:avLst/>
            <a:gdLst>
              <a:gd name="connsiteX0" fmla="*/ 450614 w 453678"/>
              <a:gd name="connsiteY0" fmla="*/ 710606 h 714375"/>
              <a:gd name="connsiteX1" fmla="*/ 266067 w 453678"/>
              <a:gd name="connsiteY1" fmla="*/ 234356 h 714375"/>
              <a:gd name="connsiteX2" fmla="*/ 373720 w 453678"/>
              <a:gd name="connsiteY2" fmla="*/ 234356 h 714375"/>
              <a:gd name="connsiteX3" fmla="*/ 189173 w 453678"/>
              <a:gd name="connsiteY3" fmla="*/ 5756 h 714375"/>
              <a:gd name="connsiteX4" fmla="*/ 4626 w 453678"/>
              <a:gd name="connsiteY4" fmla="*/ 234356 h 714375"/>
              <a:gd name="connsiteX5" fmla="*/ 104589 w 453678"/>
              <a:gd name="connsiteY5" fmla="*/ 234356 h 714375"/>
              <a:gd name="connsiteX6" fmla="*/ 450614 w 453678"/>
              <a:gd name="connsiteY6" fmla="*/ 710606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78" h="714375">
                <a:moveTo>
                  <a:pt x="450614" y="710606"/>
                </a:moveTo>
                <a:cubicBezTo>
                  <a:pt x="450614" y="710606"/>
                  <a:pt x="266067" y="639169"/>
                  <a:pt x="266067" y="234356"/>
                </a:cubicBezTo>
                <a:lnTo>
                  <a:pt x="373720" y="234356"/>
                </a:lnTo>
                <a:lnTo>
                  <a:pt x="189173" y="5756"/>
                </a:lnTo>
                <a:cubicBezTo>
                  <a:pt x="189173" y="2899"/>
                  <a:pt x="4626" y="234356"/>
                  <a:pt x="4626" y="234356"/>
                </a:cubicBezTo>
                <a:lnTo>
                  <a:pt x="104589" y="234356"/>
                </a:lnTo>
                <a:cubicBezTo>
                  <a:pt x="104589" y="235309"/>
                  <a:pt x="133040" y="621071"/>
                  <a:pt x="450614" y="710606"/>
                </a:cubicBezTo>
                <a:close/>
              </a:path>
            </a:pathLst>
          </a:custGeom>
          <a:solidFill>
            <a:srgbClr val="000000"/>
          </a:solidFill>
          <a:ln w="7640" cap="flat">
            <a:noFill/>
            <a:prstDash val="solid"/>
            <a:miter/>
          </a:ln>
          <a:effectLst>
            <a:outerShdw blurRad="50800" dist="50800" dir="5400000" algn="ctr" rotWithShape="0">
              <a:srgbClr val="FFC000"/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Graphic 13" descr="Arrow: Clockwise curve">
            <a:extLst>
              <a:ext uri="{FF2B5EF4-FFF2-40B4-BE49-F238E27FC236}">
                <a16:creationId xmlns:a16="http://schemas.microsoft.com/office/drawing/2014/main" id="{EAF1D853-4DF3-42E2-A7E4-FD037F83C4CC}"/>
              </a:ext>
            </a:extLst>
          </p:cNvPr>
          <p:cNvSpPr/>
          <p:nvPr/>
        </p:nvSpPr>
        <p:spPr>
          <a:xfrm rot="18800103">
            <a:off x="898020" y="1636360"/>
            <a:ext cx="453678" cy="714375"/>
          </a:xfrm>
          <a:custGeom>
            <a:avLst/>
            <a:gdLst>
              <a:gd name="connsiteX0" fmla="*/ 450614 w 453678"/>
              <a:gd name="connsiteY0" fmla="*/ 710606 h 714375"/>
              <a:gd name="connsiteX1" fmla="*/ 266067 w 453678"/>
              <a:gd name="connsiteY1" fmla="*/ 234356 h 714375"/>
              <a:gd name="connsiteX2" fmla="*/ 373720 w 453678"/>
              <a:gd name="connsiteY2" fmla="*/ 234356 h 714375"/>
              <a:gd name="connsiteX3" fmla="*/ 189173 w 453678"/>
              <a:gd name="connsiteY3" fmla="*/ 5756 h 714375"/>
              <a:gd name="connsiteX4" fmla="*/ 4626 w 453678"/>
              <a:gd name="connsiteY4" fmla="*/ 234356 h 714375"/>
              <a:gd name="connsiteX5" fmla="*/ 104589 w 453678"/>
              <a:gd name="connsiteY5" fmla="*/ 234356 h 714375"/>
              <a:gd name="connsiteX6" fmla="*/ 450614 w 453678"/>
              <a:gd name="connsiteY6" fmla="*/ 710606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78" h="714375">
                <a:moveTo>
                  <a:pt x="450614" y="710606"/>
                </a:moveTo>
                <a:cubicBezTo>
                  <a:pt x="450614" y="710606"/>
                  <a:pt x="266067" y="639169"/>
                  <a:pt x="266067" y="234356"/>
                </a:cubicBezTo>
                <a:lnTo>
                  <a:pt x="373720" y="234356"/>
                </a:lnTo>
                <a:lnTo>
                  <a:pt x="189173" y="5756"/>
                </a:lnTo>
                <a:cubicBezTo>
                  <a:pt x="189173" y="2899"/>
                  <a:pt x="4626" y="234356"/>
                  <a:pt x="4626" y="234356"/>
                </a:cubicBezTo>
                <a:lnTo>
                  <a:pt x="104589" y="234356"/>
                </a:lnTo>
                <a:cubicBezTo>
                  <a:pt x="104589" y="235309"/>
                  <a:pt x="133040" y="621071"/>
                  <a:pt x="450614" y="710606"/>
                </a:cubicBezTo>
                <a:close/>
              </a:path>
            </a:pathLst>
          </a:custGeom>
          <a:solidFill>
            <a:srgbClr val="000000"/>
          </a:solidFill>
          <a:ln w="7640" cap="flat">
            <a:noFill/>
            <a:prstDash val="solid"/>
            <a:miter/>
          </a:ln>
          <a:effectLst>
            <a:outerShdw blurRad="50800" dist="50800" dir="5400000" algn="ctr" rotWithShape="0">
              <a:srgbClr val="00B050"/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3" descr="Arrow: Clockwise curve">
            <a:extLst>
              <a:ext uri="{FF2B5EF4-FFF2-40B4-BE49-F238E27FC236}">
                <a16:creationId xmlns:a16="http://schemas.microsoft.com/office/drawing/2014/main" id="{CD5DF8A9-5FC0-44BF-8160-B68B8E73E4B7}"/>
              </a:ext>
            </a:extLst>
          </p:cNvPr>
          <p:cNvSpPr/>
          <p:nvPr/>
        </p:nvSpPr>
        <p:spPr>
          <a:xfrm rot="2603072" flipH="1">
            <a:off x="5323046" y="1636258"/>
            <a:ext cx="389739" cy="714375"/>
          </a:xfrm>
          <a:custGeom>
            <a:avLst/>
            <a:gdLst>
              <a:gd name="connsiteX0" fmla="*/ 450614 w 453678"/>
              <a:gd name="connsiteY0" fmla="*/ 710606 h 714375"/>
              <a:gd name="connsiteX1" fmla="*/ 266067 w 453678"/>
              <a:gd name="connsiteY1" fmla="*/ 234356 h 714375"/>
              <a:gd name="connsiteX2" fmla="*/ 373720 w 453678"/>
              <a:gd name="connsiteY2" fmla="*/ 234356 h 714375"/>
              <a:gd name="connsiteX3" fmla="*/ 189173 w 453678"/>
              <a:gd name="connsiteY3" fmla="*/ 5756 h 714375"/>
              <a:gd name="connsiteX4" fmla="*/ 4626 w 453678"/>
              <a:gd name="connsiteY4" fmla="*/ 234356 h 714375"/>
              <a:gd name="connsiteX5" fmla="*/ 104589 w 453678"/>
              <a:gd name="connsiteY5" fmla="*/ 234356 h 714375"/>
              <a:gd name="connsiteX6" fmla="*/ 450614 w 453678"/>
              <a:gd name="connsiteY6" fmla="*/ 710606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78" h="714375">
                <a:moveTo>
                  <a:pt x="450614" y="710606"/>
                </a:moveTo>
                <a:cubicBezTo>
                  <a:pt x="450614" y="710606"/>
                  <a:pt x="266067" y="639169"/>
                  <a:pt x="266067" y="234356"/>
                </a:cubicBezTo>
                <a:lnTo>
                  <a:pt x="373720" y="234356"/>
                </a:lnTo>
                <a:lnTo>
                  <a:pt x="189173" y="5756"/>
                </a:lnTo>
                <a:cubicBezTo>
                  <a:pt x="189173" y="2899"/>
                  <a:pt x="4626" y="234356"/>
                  <a:pt x="4626" y="234356"/>
                </a:cubicBezTo>
                <a:lnTo>
                  <a:pt x="104589" y="234356"/>
                </a:lnTo>
                <a:cubicBezTo>
                  <a:pt x="104589" y="235309"/>
                  <a:pt x="133040" y="621071"/>
                  <a:pt x="450614" y="710606"/>
                </a:cubicBezTo>
                <a:close/>
              </a:path>
            </a:pathLst>
          </a:custGeom>
          <a:solidFill>
            <a:srgbClr val="000000"/>
          </a:solidFill>
          <a:ln w="7640" cap="flat">
            <a:noFill/>
            <a:prstDash val="solid"/>
            <a:miter/>
          </a:ln>
          <a:effectLst>
            <a:outerShdw blurRad="50800" dist="50800" dir="5400000" algn="ctr" rotWithShape="0">
              <a:srgbClr val="00B050"/>
            </a:outerShdw>
          </a:effectLst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Salesforce App Launcher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135A6-E2A7-4FF3-A37C-BCEBB49F4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763"/>
            <a:ext cx="9144000" cy="57846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FE02AC-B6E1-4E0D-8623-51C161A37ADA}"/>
              </a:ext>
            </a:extLst>
          </p:cNvPr>
          <p:cNvSpPr/>
          <p:nvPr/>
        </p:nvSpPr>
        <p:spPr bwMode="auto">
          <a:xfrm>
            <a:off x="7808181" y="1105231"/>
            <a:ext cx="1272209" cy="3180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14124-C289-408D-BB15-AAD08FA6D22A}"/>
              </a:ext>
            </a:extLst>
          </p:cNvPr>
          <p:cNvSpPr/>
          <p:nvPr/>
        </p:nvSpPr>
        <p:spPr bwMode="auto">
          <a:xfrm>
            <a:off x="6131781" y="4916747"/>
            <a:ext cx="2829339" cy="8534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D2538D-8A82-46CC-B02B-101370D59605}"/>
              </a:ext>
            </a:extLst>
          </p:cNvPr>
          <p:cNvSpPr/>
          <p:nvPr/>
        </p:nvSpPr>
        <p:spPr bwMode="auto">
          <a:xfrm>
            <a:off x="169627" y="3978302"/>
            <a:ext cx="2829339" cy="8534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9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D7846B84-1680-4407-BBCA-E20F93D75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752" y="1230086"/>
            <a:ext cx="8711648" cy="4637315"/>
          </a:xfrm>
        </p:spPr>
        <p:txBody>
          <a:bodyPr/>
          <a:lstStyle/>
          <a:p>
            <a:pPr marL="742950" indent="-742950">
              <a:lnSpc>
                <a:spcPct val="110000"/>
              </a:lnSpc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Search for “App Manager” in the Setup window</a:t>
            </a:r>
          </a:p>
          <a:p>
            <a:pPr marL="742950" indent="-742950">
              <a:lnSpc>
                <a:spcPct val="110000"/>
              </a:lnSpc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Click “New Lightning App” button</a:t>
            </a:r>
          </a:p>
          <a:p>
            <a:pPr marL="742950" indent="-742950">
              <a:lnSpc>
                <a:spcPct val="110000"/>
              </a:lnSpc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Add App Name and Branding</a:t>
            </a:r>
          </a:p>
          <a:p>
            <a:pPr marL="742950" indent="-742950">
              <a:lnSpc>
                <a:spcPct val="110000"/>
              </a:lnSpc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Add Dashboard, Reports and *Custom Objects to Navigation</a:t>
            </a:r>
          </a:p>
          <a:p>
            <a:pPr marL="742950" indent="-742950">
              <a:lnSpc>
                <a:spcPct val="110000"/>
              </a:lnSpc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Add permissions for “System Administrator” profile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822B71-D8C2-425A-A908-5DF2D705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Salesforce App</a:t>
            </a:r>
          </a:p>
        </p:txBody>
      </p:sp>
    </p:spTree>
    <p:extLst>
      <p:ext uri="{BB962C8B-B14F-4D97-AF65-F5344CB8AC3E}">
        <p14:creationId xmlns:p14="http://schemas.microsoft.com/office/powerpoint/2010/main" val="320422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88900"/>
            <a:ext cx="8571411" cy="914400"/>
          </a:xfrm>
          <a:noFill/>
        </p:spPr>
        <p:txBody>
          <a:bodyPr/>
          <a:lstStyle/>
          <a:p>
            <a:r>
              <a:rPr lang="en-US" dirty="0"/>
              <a:t>Creating a New Salesforce App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6A8EC-E914-4B52-A637-843E6E05F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7" y="1282871"/>
            <a:ext cx="7967446" cy="5399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A1C126-E297-42FD-AD83-2AC03FD171C3}"/>
              </a:ext>
            </a:extLst>
          </p:cNvPr>
          <p:cNvSpPr txBox="1"/>
          <p:nvPr/>
        </p:nvSpPr>
        <p:spPr>
          <a:xfrm>
            <a:off x="5845630" y="5355717"/>
            <a:ext cx="324349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Click Next until Navigation Items page</a:t>
            </a:r>
          </a:p>
        </p:txBody>
      </p:sp>
    </p:spTree>
    <p:extLst>
      <p:ext uri="{BB962C8B-B14F-4D97-AF65-F5344CB8AC3E}">
        <p14:creationId xmlns:p14="http://schemas.microsoft.com/office/powerpoint/2010/main" val="119059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88900"/>
            <a:ext cx="8571411" cy="914400"/>
          </a:xfrm>
          <a:noFill/>
        </p:spPr>
        <p:txBody>
          <a:bodyPr/>
          <a:lstStyle/>
          <a:p>
            <a:r>
              <a:rPr lang="en-US" dirty="0"/>
              <a:t>Creating a New Salesforce App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100D6-A66A-4FE2-A839-A0DEBC60A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20" y="1256518"/>
            <a:ext cx="7297168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88900"/>
            <a:ext cx="8571411" cy="914400"/>
          </a:xfrm>
          <a:noFill/>
        </p:spPr>
        <p:txBody>
          <a:bodyPr/>
          <a:lstStyle/>
          <a:p>
            <a:r>
              <a:rPr lang="en-US" dirty="0"/>
              <a:t>Creating a New Salesforce App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22EB2-8E08-4D52-AF13-2C0621C30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969" y="1310513"/>
            <a:ext cx="5992061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568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Office\Templates\Blank Presentation.pot</Template>
  <TotalTime>0</TotalTime>
  <Words>763</Words>
  <Application>Microsoft Office PowerPoint</Application>
  <PresentationFormat>On-screen Show (4:3)</PresentationFormat>
  <Paragraphs>165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Blank Presentation</vt:lpstr>
      <vt:lpstr>Intro to MIS - MGS351</vt:lpstr>
      <vt:lpstr>Chapter Overview</vt:lpstr>
      <vt:lpstr>PowerPoint Presentation</vt:lpstr>
      <vt:lpstr>Salesforce Apps and Navigation</vt:lpstr>
      <vt:lpstr>Salesforce App Launcher</vt:lpstr>
      <vt:lpstr>Creating a New Salesforce App</vt:lpstr>
      <vt:lpstr>Creating a New Salesforce App</vt:lpstr>
      <vt:lpstr>Creating a New Salesforce App</vt:lpstr>
      <vt:lpstr>Creating a New Salesforce App</vt:lpstr>
      <vt:lpstr>Salesforce Apps and Navigation</vt:lpstr>
      <vt:lpstr>Objects (Tables)</vt:lpstr>
      <vt:lpstr>Salesforce Setup Menu - Object Manager</vt:lpstr>
      <vt:lpstr>Object Manager - Custom and Standard Objects</vt:lpstr>
      <vt:lpstr>Fields and Relationships - Standard Fields and Record Name</vt:lpstr>
      <vt:lpstr>Primary Key / Record ID</vt:lpstr>
      <vt:lpstr>Field Data Types</vt:lpstr>
      <vt:lpstr>Field Data Types (cont.)</vt:lpstr>
      <vt:lpstr>Field Properties</vt:lpstr>
      <vt:lpstr>Questions &amp; Requested Updates from HR Users</vt:lpstr>
      <vt:lpstr>Implementing ERDs</vt:lpstr>
      <vt:lpstr>Implementing ERDs</vt:lpstr>
      <vt:lpstr>Implementing ERDs (cont.)</vt:lpstr>
      <vt:lpstr>Relationships Example</vt:lpstr>
      <vt:lpstr>Create a Uniquely Named Custom Object</vt:lpstr>
      <vt:lpstr>Create a Custom Object - Select Record Name Data Type</vt:lpstr>
      <vt:lpstr>Create a Custom Object - Other Settings</vt:lpstr>
      <vt:lpstr>Create a Custom Object - Custom Tab Wizard (3 Steps)</vt:lpstr>
      <vt:lpstr>Add Foreign Key to Create Relationship</vt:lpstr>
      <vt:lpstr>Add Foreign Key to Create Relationship</vt:lpstr>
      <vt:lpstr>Add Foreign Key to Create Relationship</vt:lpstr>
      <vt:lpstr>Salesforce Relationships Example</vt:lpstr>
      <vt:lpstr>Implementing ERDs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2018-01-13T02:26:20Z</dcterms:created>
  <dcterms:modified xsi:type="dcterms:W3CDTF">2024-11-03T04:04:00Z</dcterms:modified>
</cp:coreProperties>
</file>