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94639" autoAdjust="0"/>
  </p:normalViewPr>
  <p:slideViewPr>
    <p:cSldViewPr snapToGrid="0">
      <p:cViewPr varScale="1">
        <p:scale>
          <a:sx n="115" d="100"/>
          <a:sy n="115" d="100"/>
        </p:scale>
        <p:origin x="333" y="62"/>
      </p:cViewPr>
      <p:guideLst/>
    </p:cSldViewPr>
  </p:slideViewPr>
  <p:outlineViewPr>
    <p:cViewPr>
      <p:scale>
        <a:sx n="33" d="100"/>
        <a:sy n="33" d="100"/>
      </p:scale>
      <p:origin x="0" y="-1460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Homework 5 Hints</a:t>
            </a:r>
          </a:p>
        </p:txBody>
      </p:sp>
      <p:sp>
        <p:nvSpPr>
          <p:cNvPr id="95" name="Subtitle 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7 Applied Exercise</a:t>
            </a:r>
          </a:p>
        </p:txBody>
      </p:sp>
      <p:sp>
        <p:nvSpPr>
          <p:cNvPr id="12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noProof="1"/>
              <a:t>Step 1: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Refer to Chapter 7 GE Step #’s 6-11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Very similar to “CustomerOrders” Query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REMEMBER TO ADD your new “ProductOrders” Query as a subform to “CustomerOrders” FORM</a:t>
            </a:r>
          </a:p>
          <a:p>
            <a:pPr marL="1143000" lvl="2" indent="-228600">
              <a:lnSpc>
                <a:spcPct val="90000"/>
              </a:lnSpc>
              <a:spcBef>
                <a:spcPts val="500"/>
              </a:spcBef>
              <a:defRPr sz="2400"/>
            </a:pPr>
            <a:r>
              <a:rPr lang="en-US" noProof="1"/>
              <a:t>Chapter 6 GE step #’s 34-39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PAY ATTENTION to HIDING “OrderID” field in Subform </a:t>
            </a:r>
          </a:p>
          <a:p>
            <a:pPr marL="1181100" lvl="2" indent="-266700">
              <a:lnSpc>
                <a:spcPct val="90000"/>
              </a:lnSpc>
              <a:spcBef>
                <a:spcPts val="500"/>
              </a:spcBef>
              <a:defRPr sz="2400"/>
            </a:pPr>
            <a:r>
              <a:rPr lang="en-US" sz="2800" noProof="1"/>
              <a:t>HINT IN STEP: </a:t>
            </a:r>
            <a:r>
              <a:rPr lang="en-US" noProof="1"/>
              <a:t>be sure to drag the control width to ZERO in FORM VIEW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2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noProof="1"/>
              <a:t>Step 2: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Scroll over using record navigation </a:t>
            </a:r>
          </a:p>
          <a:p>
            <a:pPr marL="0" lvl="1" indent="457200">
              <a:lnSpc>
                <a:spcPct val="90000"/>
              </a:lnSpc>
              <a:spcBef>
                <a:spcPts val="600"/>
              </a:spcBef>
              <a:buSzTx/>
              <a:buNone/>
              <a:defRPr sz="2800"/>
            </a:pPr>
            <a:r>
              <a:rPr lang="en-US" noProof="1"/>
              <a:t>Buttons at bottom left of screen to </a:t>
            </a:r>
          </a:p>
          <a:p>
            <a:pPr marL="0" lvl="1" indent="457200">
              <a:lnSpc>
                <a:spcPct val="90000"/>
              </a:lnSpc>
              <a:spcBef>
                <a:spcPts val="600"/>
              </a:spcBef>
              <a:buSzTx/>
              <a:buNone/>
              <a:defRPr sz="2800"/>
            </a:pPr>
            <a:r>
              <a:rPr lang="en-US" noProof="1"/>
              <a:t>TA’s record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Insert details in the SUBFORM</a:t>
            </a:r>
          </a:p>
          <a:p>
            <a:pPr>
              <a:lnSpc>
                <a:spcPct val="90000"/>
              </a:lnSpc>
            </a:pPr>
            <a:r>
              <a:rPr lang="en-US" noProof="1"/>
              <a:t>Step 3: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Scroll over to YOUR Student record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Insert next set of details in YOUR</a:t>
            </a:r>
          </a:p>
          <a:p>
            <a:pPr marL="0" lvl="1" indent="457200">
              <a:lnSpc>
                <a:spcPct val="90000"/>
              </a:lnSpc>
              <a:spcBef>
                <a:spcPts val="600"/>
              </a:spcBef>
              <a:buSzTx/>
              <a:buNone/>
              <a:defRPr sz="2800"/>
            </a:pPr>
            <a:r>
              <a:rPr lang="en-US" noProof="1"/>
              <a:t>STUDENT record</a:t>
            </a:r>
          </a:p>
        </p:txBody>
      </p:sp>
      <p:pic>
        <p:nvPicPr>
          <p:cNvPr id="126" name="Picture 2" descr="Screenshot of Customer Orders form and Product Orders subform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524625" y="914400"/>
            <a:ext cx="2619375" cy="50577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2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4:  Completely Re-Designing Switchboard</a:t>
            </a:r>
            <a:endParaRPr lang="en-US" sz="2800" noProof="1"/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You will NOT use a Navigation Form/Forms for this step (they will be removed).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Make sure you understand these steps: you will use this for your Final Database Project 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Search “Switchboard Manager” in the search bar</a:t>
            </a:r>
          </a:p>
          <a:p>
            <a:pPr marL="971550" lvl="1" indent="-514350">
              <a:spcBef>
                <a:spcPts val="600"/>
              </a:spcBef>
              <a:buFontTx/>
              <a:buAutoNum type="arabicPeriod"/>
              <a:defRPr sz="2600"/>
            </a:pPr>
            <a:r>
              <a:rPr lang="en-US" noProof="1"/>
              <a:t>Add additional  NEW menus: Forms Menu and Reports Menu</a:t>
            </a:r>
          </a:p>
          <a:p>
            <a:pPr marL="934810" lvl="1" indent="-477610">
              <a:spcBef>
                <a:spcPts val="600"/>
              </a:spcBef>
              <a:buFontTx/>
              <a:buAutoNum type="arabicPeriod"/>
              <a:defRPr sz="2800"/>
            </a:pPr>
            <a:r>
              <a:rPr lang="en-US" sz="2600" noProof="1"/>
              <a:t>Double Click on “Forms Menu</a:t>
            </a:r>
            <a:r>
              <a:rPr lang="en-US" noProof="1"/>
              <a:t>”</a:t>
            </a:r>
          </a:p>
        </p:txBody>
      </p:sp>
      <p:pic>
        <p:nvPicPr>
          <p:cNvPr id="130" name="Picture 2" descr="Screenshot of Switchboard Manager with three switchboard pages: Switchboard (Default), Forms Menu and Reports Menu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85904" y="4661853"/>
            <a:ext cx="3214228" cy="21453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3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4 continued </a:t>
            </a:r>
          </a:p>
          <a:p>
            <a:r>
              <a:rPr lang="en-US" noProof="1"/>
              <a:t>Add “NEW” Items</a:t>
            </a:r>
          </a:p>
          <a:p>
            <a:pPr marL="0" indent="0">
              <a:buSzTx/>
              <a:buNone/>
            </a:pPr>
            <a:r>
              <a:rPr lang="en-US" noProof="1"/>
              <a:t>-See CH 7 GE step #’s 13-22</a:t>
            </a:r>
          </a:p>
          <a:p>
            <a:pPr marL="514350" indent="-514350">
              <a:buFontTx/>
              <a:buAutoNum type="arabicPeriod" startAt="4"/>
            </a:pPr>
            <a:r>
              <a:rPr lang="en-US" noProof="1"/>
              <a:t>Make sure to give the proper commands to open the proper forms/return to the main (default switchboard)</a:t>
            </a:r>
          </a:p>
          <a:p>
            <a:pPr marL="514350" indent="-514350">
              <a:buFontTx/>
              <a:buAutoNum type="arabicPeriod" startAt="4"/>
            </a:pPr>
            <a:r>
              <a:rPr lang="en-US" noProof="1"/>
              <a:t>“Close” and go back to Main Switchboard Manager</a:t>
            </a:r>
          </a:p>
        </p:txBody>
      </p:sp>
      <p:pic>
        <p:nvPicPr>
          <p:cNvPr id="134" name="Picture 2" descr="Screenshot of Edit Switchboard Page for the Forms Menu Switchboard.  Items include Open Customers, Open Products, Open Customer Orders and Return to Main Menu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58352" y="1234627"/>
            <a:ext cx="3642748" cy="22020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3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910604"/>
            <a:ext cx="8229600" cy="45259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rPr lang="en-US" noProof="1"/>
              <a:t>Step 4 continued 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defRPr sz="2500"/>
            </a:pPr>
            <a:r>
              <a:rPr lang="en-US" noProof="1"/>
              <a:t>Do the same for the “Reports Menu” but with report commands listed in the textbook</a:t>
            </a:r>
          </a:p>
          <a:p>
            <a:pPr marL="514350" indent="-514350">
              <a:lnSpc>
                <a:spcPct val="80000"/>
              </a:lnSpc>
              <a:spcBef>
                <a:spcPts val="600"/>
              </a:spcBef>
              <a:buFontTx/>
              <a:buAutoNum type="arabicPeriod"/>
              <a:defRPr sz="2500"/>
            </a:pPr>
            <a:r>
              <a:rPr lang="en-US" noProof="1"/>
              <a:t>Click on the “Switchboard (Default)” and add the appropriate items:</a:t>
            </a:r>
          </a:p>
          <a:p>
            <a:pPr marL="514350" indent="-514350">
              <a:lnSpc>
                <a:spcPct val="80000"/>
              </a:lnSpc>
              <a:spcBef>
                <a:spcPts val="600"/>
              </a:spcBef>
              <a:buFontTx/>
              <a:buAutoNum type="arabicPeriod"/>
              <a:defRPr sz="2500"/>
            </a:pPr>
            <a:r>
              <a:rPr lang="en-US" noProof="1"/>
              <a:t>Make sure to give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sz="2500"/>
            </a:pPr>
            <a:r>
              <a:rPr lang="en-US" noProof="1"/>
              <a:t>Proper commands for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sz="2500"/>
            </a:pPr>
            <a:r>
              <a:rPr lang="en-US" noProof="1"/>
              <a:t>each item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sz="2500"/>
            </a:pPr>
            <a:r>
              <a:rPr lang="en-US" noProof="1"/>
              <a:t>  - (hint for open forms &amp; reports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sz="2500"/>
            </a:pPr>
            <a:r>
              <a:rPr lang="en-US" noProof="1"/>
              <a:t>menus: the“go to switchboard”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sz="2500"/>
            </a:pPr>
            <a:r>
              <a:rPr lang="en-US" noProof="1"/>
              <a:t>command is used</a:t>
            </a:r>
          </a:p>
        </p:txBody>
      </p:sp>
      <p:pic>
        <p:nvPicPr>
          <p:cNvPr id="138" name="Picture 2" descr="Screenshot of Switchboard Manager with three switchboard pages: Switchboard (Default), Forms Menu and Reports Menu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27864" y="249962"/>
            <a:ext cx="3048001" cy="20343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9" name="Picture 2" descr="Screenshot of Edit Switchboard Page for the Switchboard named Switchboard.  Items include Open Forms Menu, Open Products Menu, Help and Exit.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914416" y="4227983"/>
            <a:ext cx="4031100" cy="23455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4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5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Go to “Customers” Table in “Design View”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Add a new field, select “calculated data type”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Use concatenated code in the “Expression” row:</a:t>
            </a:r>
          </a:p>
          <a:p>
            <a:pPr marL="3028950" lvl="6" indent="-285750">
              <a:spcBef>
                <a:spcPts val="600"/>
              </a:spcBef>
              <a:buChar char="–"/>
              <a:defRPr sz="2800"/>
            </a:pPr>
            <a:r>
              <a:rPr lang="en-US" noProof="1"/>
              <a:t>Refer to Chapter 4 for help on concatenation</a:t>
            </a:r>
          </a:p>
        </p:txBody>
      </p:sp>
      <p:pic>
        <p:nvPicPr>
          <p:cNvPr id="143" name="Picture 3" descr="Screenshot of Expression property in the property sheet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5800" y="3901700"/>
            <a:ext cx="2362200" cy="17643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4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092200"/>
            <a:ext cx="8229600" cy="5334000"/>
          </a:xfrm>
          <a:prstGeom prst="rect">
            <a:avLst/>
          </a:prstGeom>
        </p:spPr>
        <p:txBody>
          <a:bodyPr/>
          <a:lstStyle/>
          <a:p>
            <a:pPr marL="318897" indent="-318897" defTabSz="850391">
              <a:lnSpc>
                <a:spcPct val="80000"/>
              </a:lnSpc>
              <a:spcBef>
                <a:spcPts val="600"/>
              </a:spcBef>
              <a:defRPr sz="2697"/>
            </a:pPr>
            <a:r>
              <a:rPr lang="en-US" noProof="1"/>
              <a:t>Step 5 cont.</a:t>
            </a:r>
          </a:p>
          <a:p>
            <a:pPr marL="690943" lvl="1" indent="-265747" defTabSz="850391">
              <a:lnSpc>
                <a:spcPct val="80000"/>
              </a:lnSpc>
              <a:spcBef>
                <a:spcPts val="500"/>
              </a:spcBef>
              <a:defRPr sz="2325"/>
            </a:pPr>
            <a:r>
              <a:rPr lang="en-US" noProof="1"/>
              <a:t>Quotations= “text”</a:t>
            </a:r>
          </a:p>
          <a:p>
            <a:pPr marL="690943" lvl="1" indent="-265747" defTabSz="850391">
              <a:lnSpc>
                <a:spcPct val="80000"/>
              </a:lnSpc>
              <a:spcBef>
                <a:spcPts val="500"/>
              </a:spcBef>
              <a:defRPr sz="2325"/>
            </a:pPr>
            <a:r>
              <a:rPr lang="en-US" noProof="1"/>
              <a:t>Brackets= [Field reference]</a:t>
            </a:r>
          </a:p>
          <a:p>
            <a:pPr marL="318897" indent="-318897" defTabSz="850391">
              <a:lnSpc>
                <a:spcPct val="80000"/>
              </a:lnSpc>
              <a:spcBef>
                <a:spcPts val="600"/>
              </a:spcBef>
              <a:defRPr sz="2697"/>
            </a:pPr>
            <a:r>
              <a:rPr lang="en-US" noProof="1"/>
              <a:t>Step 6 MACROS</a:t>
            </a:r>
          </a:p>
          <a:p>
            <a:pPr marL="690943" lvl="1" indent="-265747" defTabSz="850391">
              <a:lnSpc>
                <a:spcPct val="80000"/>
              </a:lnSpc>
              <a:spcBef>
                <a:spcPts val="500"/>
              </a:spcBef>
              <a:defRPr sz="2325"/>
            </a:pPr>
            <a:r>
              <a:rPr lang="en-US" noProof="1"/>
              <a:t>CH 7 GE Step #’s 25-40</a:t>
            </a:r>
          </a:p>
          <a:p>
            <a:pPr marL="690943" lvl="1" indent="-265747" defTabSz="850391">
              <a:lnSpc>
                <a:spcPct val="80000"/>
              </a:lnSpc>
              <a:spcBef>
                <a:spcPts val="500"/>
              </a:spcBef>
              <a:defRPr sz="2325"/>
            </a:pPr>
            <a:r>
              <a:rPr lang="en-US" noProof="1"/>
              <a:t>Step 6’s Macro should do all of the following actions in A SINGLE macro:</a:t>
            </a:r>
          </a:p>
          <a:p>
            <a:pPr marL="1062989" lvl="2" indent="-212597" defTabSz="850391">
              <a:lnSpc>
                <a:spcPct val="80000"/>
              </a:lnSpc>
              <a:spcBef>
                <a:spcPts val="400"/>
              </a:spcBef>
              <a:defRPr sz="2046"/>
            </a:pPr>
            <a:r>
              <a:rPr lang="en-US" noProof="1"/>
              <a:t>OpenForm (customerorders)</a:t>
            </a:r>
          </a:p>
          <a:p>
            <a:pPr marL="1062989" lvl="2" indent="-212597" defTabSz="850391">
              <a:lnSpc>
                <a:spcPct val="80000"/>
              </a:lnSpc>
              <a:spcBef>
                <a:spcPts val="400"/>
              </a:spcBef>
              <a:defRPr sz="2046"/>
            </a:pPr>
            <a:r>
              <a:rPr lang="en-US" noProof="1"/>
              <a:t>MaximizeWindow</a:t>
            </a:r>
          </a:p>
          <a:p>
            <a:pPr marL="1062989" lvl="2" indent="-212597" defTabSz="850391">
              <a:lnSpc>
                <a:spcPct val="80000"/>
              </a:lnSpc>
              <a:spcBef>
                <a:spcPts val="400"/>
              </a:spcBef>
              <a:defRPr sz="2046"/>
            </a:pPr>
            <a:r>
              <a:rPr lang="en-US" noProof="1"/>
              <a:t>GoToRecord(new)</a:t>
            </a:r>
          </a:p>
          <a:p>
            <a:pPr marL="1062989" lvl="2" indent="-212597" defTabSz="850391">
              <a:lnSpc>
                <a:spcPct val="80000"/>
              </a:lnSpc>
              <a:spcBef>
                <a:spcPts val="400"/>
              </a:spcBef>
              <a:defRPr sz="2046"/>
            </a:pPr>
            <a:r>
              <a:rPr lang="en-US" noProof="1"/>
              <a:t>GoToControl(CustomerID)</a:t>
            </a:r>
          </a:p>
          <a:p>
            <a:pPr marL="690943" lvl="1" indent="-265747" defTabSz="850391">
              <a:lnSpc>
                <a:spcPct val="80000"/>
              </a:lnSpc>
              <a:spcBef>
                <a:spcPts val="500"/>
              </a:spcBef>
              <a:defRPr sz="2325"/>
            </a:pPr>
            <a:r>
              <a:rPr lang="en-US" noProof="1"/>
              <a:t>Go to “Switchboard Manager”</a:t>
            </a:r>
          </a:p>
          <a:p>
            <a:pPr marL="1062989" lvl="2" indent="-212597" defTabSz="850391">
              <a:lnSpc>
                <a:spcPct val="80000"/>
              </a:lnSpc>
              <a:spcBef>
                <a:spcPts val="400"/>
              </a:spcBef>
              <a:defRPr sz="2046"/>
            </a:pPr>
            <a:r>
              <a:rPr lang="en-US" noProof="1"/>
              <a:t>Forms Menu</a:t>
            </a:r>
          </a:p>
          <a:p>
            <a:pPr marL="1062989" lvl="2" indent="-212597" defTabSz="850391">
              <a:lnSpc>
                <a:spcPct val="80000"/>
              </a:lnSpc>
              <a:spcBef>
                <a:spcPts val="400"/>
              </a:spcBef>
              <a:defRPr sz="2046"/>
            </a:pPr>
            <a:r>
              <a:rPr lang="en-US" noProof="1"/>
              <a:t>Edit “Opens Customers Orders” Item</a:t>
            </a:r>
          </a:p>
          <a:p>
            <a:pPr marL="1062989" lvl="2" indent="-212597" defTabSz="850391">
              <a:lnSpc>
                <a:spcPct val="80000"/>
              </a:lnSpc>
              <a:spcBef>
                <a:spcPts val="400"/>
              </a:spcBef>
              <a:defRPr sz="2046"/>
            </a:pPr>
            <a:r>
              <a:rPr lang="en-US" noProof="1"/>
              <a:t>Change “command” to “Run Macro”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4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7 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Create another new macro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CloseWindow(Products Report)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Go to Design View of “Products Report”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Add button &amp; manually run macro when button is clicked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CH7 GE Step #’s 30 and 31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5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rPr lang="en-US" noProof="1"/>
              <a:t>Step 8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defRPr sz="2500"/>
            </a:pPr>
            <a:r>
              <a:rPr lang="en-US" noProof="1"/>
              <a:t>New Macro</a:t>
            </a:r>
          </a:p>
          <a:p>
            <a:pPr marL="1143000" lvl="2" indent="-228600">
              <a:lnSpc>
                <a:spcPct val="80000"/>
              </a:lnSpc>
              <a:spcBef>
                <a:spcPts val="500"/>
              </a:spcBef>
              <a:defRPr sz="2200"/>
            </a:pPr>
            <a:r>
              <a:rPr lang="en-US" noProof="1"/>
              <a:t>RunMenuCommand (CloseDatabase)</a:t>
            </a:r>
          </a:p>
          <a:p>
            <a:pPr marL="1143000" lvl="2" indent="-228600">
              <a:lnSpc>
                <a:spcPct val="80000"/>
              </a:lnSpc>
              <a:spcBef>
                <a:spcPts val="500"/>
              </a:spcBef>
              <a:defRPr sz="2200"/>
            </a:pPr>
            <a:r>
              <a:rPr lang="en-US" noProof="1"/>
              <a:t>OR Quit Access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rPr lang="en-US" noProof="1"/>
              <a:t>Step 9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defRPr sz="2500"/>
            </a:pPr>
            <a:r>
              <a:rPr lang="en-US" noProof="1"/>
              <a:t>READ PAGES 68-70, the ANSWER is in the READING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defRPr sz="2500"/>
            </a:pPr>
            <a:r>
              <a:rPr lang="en-US" noProof="1"/>
              <a:t>AutoExec= the macro will automatically carry out when the database first starts up</a:t>
            </a:r>
          </a:p>
          <a:p>
            <a:pPr marL="1143000" lvl="2" indent="-228600">
              <a:lnSpc>
                <a:spcPct val="80000"/>
              </a:lnSpc>
              <a:spcBef>
                <a:spcPts val="500"/>
              </a:spcBef>
              <a:defRPr sz="2200"/>
            </a:pPr>
            <a:r>
              <a:rPr lang="en-US" noProof="1"/>
              <a:t>OpenForm(Switchboard)</a:t>
            </a:r>
          </a:p>
          <a:p>
            <a:pPr marL="1143000" lvl="2" indent="-228600">
              <a:lnSpc>
                <a:spcPct val="80000"/>
              </a:lnSpc>
              <a:spcBef>
                <a:spcPts val="500"/>
              </a:spcBef>
              <a:defRPr sz="2200"/>
            </a:pPr>
            <a:r>
              <a:rPr lang="en-US" noProof="1"/>
              <a:t>MaximizeWindow</a:t>
            </a:r>
          </a:p>
          <a:p>
            <a:pPr marL="1143000" lvl="2" indent="-228600">
              <a:lnSpc>
                <a:spcPct val="80000"/>
              </a:lnSpc>
              <a:spcBef>
                <a:spcPts val="500"/>
              </a:spcBef>
              <a:defRPr sz="2200"/>
            </a:pPr>
            <a:r>
              <a:rPr lang="en-US" noProof="1"/>
              <a:t>MessageBox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defRPr sz="2500"/>
            </a:pPr>
            <a:r>
              <a:rPr lang="en-US" noProof="1"/>
              <a:t>Hide Navigation Pane, refer to page 70 “Other Database Settings”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AE</a:t>
            </a:r>
          </a:p>
        </p:txBody>
      </p:sp>
      <p:sp>
        <p:nvSpPr>
          <p:cNvPr id="15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In General: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READ PAGES 68-70 of Chapter 7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Take notice of Page 69 “Switchboard Troubleshooting”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If your Switchboard is not working:</a:t>
            </a:r>
          </a:p>
          <a:p>
            <a:pPr marL="1828800" lvl="3" indent="-457200">
              <a:spcBef>
                <a:spcPts val="400"/>
              </a:spcBef>
              <a:buFontTx/>
              <a:buAutoNum type="arabicPeriod"/>
              <a:defRPr sz="2000"/>
            </a:pPr>
            <a:r>
              <a:rPr lang="en-US" noProof="1"/>
              <a:t>Compact and Repair Database</a:t>
            </a:r>
          </a:p>
          <a:p>
            <a:pPr marL="1828800" lvl="3" indent="-457200">
              <a:spcBef>
                <a:spcPts val="400"/>
              </a:spcBef>
              <a:buFontTx/>
              <a:buAutoNum type="arabicPeriod"/>
              <a:defRPr sz="2000"/>
            </a:pPr>
            <a:r>
              <a:rPr lang="en-US" noProof="1"/>
              <a:t>If it is still not working, Go through Steps in “Switchboard Troubleshooting”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Read!</a:t>
            </a:r>
          </a:p>
        </p:txBody>
      </p:sp>
      <p:sp>
        <p:nvSpPr>
          <p:cNvPr id="9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2pPr marL="800100" indent="-342900">
              <a:buChar char="•"/>
            </a:lvl2pPr>
          </a:lstStyle>
          <a:p>
            <a:r>
              <a:rPr lang="en-US" noProof="1"/>
              <a:t>Please Read pages 68-70 before completing Homework #5!!</a:t>
            </a:r>
          </a:p>
          <a:p>
            <a:pPr lvl="1"/>
            <a:r>
              <a:rPr lang="en-US" noProof="1"/>
              <a:t>Very useful for both the General Exercise and Applied Exercise (will save you time and confusion).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7 Guided Exercise</a:t>
            </a:r>
          </a:p>
        </p:txBody>
      </p:sp>
      <p:sp>
        <p:nvSpPr>
          <p:cNvPr id="10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36042" indent="-336042" defTabSz="896111">
              <a:lnSpc>
                <a:spcPct val="90000"/>
              </a:lnSpc>
              <a:spcBef>
                <a:spcPts val="600"/>
              </a:spcBef>
              <a:defRPr sz="2842"/>
            </a:pPr>
            <a:r>
              <a:rPr lang="en-US" noProof="1"/>
              <a:t>Orders Database</a:t>
            </a:r>
          </a:p>
          <a:p>
            <a:pPr marL="336042" indent="-336042" defTabSz="896111">
              <a:lnSpc>
                <a:spcPct val="90000"/>
              </a:lnSpc>
              <a:spcBef>
                <a:spcPts val="600"/>
              </a:spcBef>
              <a:defRPr sz="2842"/>
            </a:pPr>
            <a:r>
              <a:rPr lang="en-US" noProof="1"/>
              <a:t>Step 4</a:t>
            </a:r>
          </a:p>
          <a:p>
            <a:pPr marL="728091" lvl="1" indent="-280035" defTabSz="896111">
              <a:lnSpc>
                <a:spcPct val="90000"/>
              </a:lnSpc>
              <a:spcBef>
                <a:spcPts val="500"/>
              </a:spcBef>
              <a:defRPr sz="2450"/>
            </a:pPr>
            <a:r>
              <a:rPr lang="en-US" noProof="1"/>
              <a:t>Add TA record</a:t>
            </a:r>
          </a:p>
          <a:p>
            <a:pPr marL="728091" lvl="1" indent="-280035" defTabSz="896111">
              <a:lnSpc>
                <a:spcPct val="90000"/>
              </a:lnSpc>
              <a:spcBef>
                <a:spcPts val="500"/>
              </a:spcBef>
              <a:defRPr sz="2450"/>
            </a:pPr>
            <a:r>
              <a:rPr lang="en-US" noProof="1"/>
              <a:t>Expand in datasheet view and add an order record</a:t>
            </a:r>
          </a:p>
          <a:p>
            <a:pPr marL="336042" indent="-336042" defTabSz="896111">
              <a:lnSpc>
                <a:spcPct val="90000"/>
              </a:lnSpc>
              <a:spcBef>
                <a:spcPts val="600"/>
              </a:spcBef>
              <a:defRPr sz="2842"/>
            </a:pPr>
            <a:r>
              <a:rPr lang="en-US" noProof="1"/>
              <a:t>Step 5</a:t>
            </a:r>
          </a:p>
          <a:p>
            <a:pPr marL="728091" lvl="1" indent="-280035" defTabSz="896111">
              <a:lnSpc>
                <a:spcPct val="90000"/>
              </a:lnSpc>
              <a:spcBef>
                <a:spcPts val="500"/>
              </a:spcBef>
              <a:defRPr sz="2450"/>
            </a:pPr>
            <a:r>
              <a:rPr lang="en-US" noProof="1"/>
              <a:t>If you do not remember what a primary key is, refer back to chapter 6 </a:t>
            </a:r>
          </a:p>
          <a:p>
            <a:pPr marL="336042" indent="-336042" defTabSz="896111">
              <a:lnSpc>
                <a:spcPct val="90000"/>
              </a:lnSpc>
              <a:spcBef>
                <a:spcPts val="600"/>
              </a:spcBef>
              <a:defRPr sz="2842"/>
            </a:pPr>
            <a:r>
              <a:rPr lang="en-US" noProof="1"/>
              <a:t>Step 7	</a:t>
            </a:r>
          </a:p>
          <a:p>
            <a:pPr marL="728091" lvl="1" indent="-280035" defTabSz="896111">
              <a:lnSpc>
                <a:spcPct val="90000"/>
              </a:lnSpc>
              <a:spcBef>
                <a:spcPts val="500"/>
              </a:spcBef>
              <a:defRPr sz="2450"/>
            </a:pPr>
            <a:r>
              <a:rPr lang="en-US" noProof="1"/>
              <a:t>Remember to only add Customers ID from the MANY side, look at the tables and notice which one carries the MANY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GE</a:t>
            </a:r>
          </a:p>
        </p:txBody>
      </p:sp>
      <p:sp>
        <p:nvSpPr>
          <p:cNvPr id="10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25754" indent="-325754" defTabSz="868680">
              <a:lnSpc>
                <a:spcPct val="90000"/>
              </a:lnSpc>
              <a:spcBef>
                <a:spcPts val="600"/>
              </a:spcBef>
              <a:defRPr sz="2565"/>
            </a:pPr>
            <a:r>
              <a:rPr lang="en-US" noProof="1"/>
              <a:t>Step 8 </a:t>
            </a:r>
          </a:p>
          <a:p>
            <a:pPr marL="705802" lvl="1" indent="-271462" defTabSz="868680">
              <a:lnSpc>
                <a:spcPct val="90000"/>
              </a:lnSpc>
              <a:spcBef>
                <a:spcPts val="500"/>
              </a:spcBef>
              <a:defRPr sz="2185"/>
            </a:pPr>
            <a:r>
              <a:rPr lang="en-US" noProof="1"/>
              <a:t>is all done in datasheet view after the query is ran</a:t>
            </a:r>
          </a:p>
          <a:p>
            <a:pPr marL="325754" indent="-325754" defTabSz="868680">
              <a:lnSpc>
                <a:spcPct val="90000"/>
              </a:lnSpc>
              <a:spcBef>
                <a:spcPts val="600"/>
              </a:spcBef>
              <a:defRPr sz="2565"/>
            </a:pPr>
            <a:r>
              <a:rPr lang="en-US" noProof="1"/>
              <a:t>Step 10</a:t>
            </a:r>
          </a:p>
          <a:p>
            <a:pPr marL="705802" lvl="1" indent="-271462" defTabSz="868680">
              <a:lnSpc>
                <a:spcPct val="90000"/>
              </a:lnSpc>
              <a:spcBef>
                <a:spcPts val="500"/>
              </a:spcBef>
              <a:defRPr sz="2185"/>
            </a:pPr>
            <a:r>
              <a:rPr lang="en-US" noProof="1"/>
              <a:t>First Highlight “CustomerOrders” Query</a:t>
            </a:r>
          </a:p>
          <a:p>
            <a:pPr marL="705802" lvl="1" indent="-271462" defTabSz="868680">
              <a:lnSpc>
                <a:spcPct val="90000"/>
              </a:lnSpc>
              <a:spcBef>
                <a:spcPts val="500"/>
              </a:spcBef>
              <a:defRPr sz="2185"/>
            </a:pPr>
            <a:r>
              <a:rPr lang="en-US" noProof="1"/>
              <a:t>THEN Select “Create” and “Form” to automatically create a form based on the “CustomersOrders” Query</a:t>
            </a:r>
          </a:p>
          <a:p>
            <a:pPr marL="705802" lvl="1" indent="-271462" defTabSz="868680">
              <a:lnSpc>
                <a:spcPct val="90000"/>
              </a:lnSpc>
              <a:spcBef>
                <a:spcPts val="500"/>
              </a:spcBef>
              <a:defRPr sz="2185"/>
            </a:pPr>
            <a:r>
              <a:rPr lang="en-US" noProof="1"/>
              <a:t>Add a new form record MUST be in Form View</a:t>
            </a:r>
          </a:p>
          <a:p>
            <a:pPr marL="1140142" lvl="2" indent="-271462" defTabSz="868680">
              <a:lnSpc>
                <a:spcPct val="90000"/>
              </a:lnSpc>
              <a:spcBef>
                <a:spcPts val="500"/>
              </a:spcBef>
              <a:buChar char="–"/>
              <a:defRPr sz="2185"/>
            </a:pPr>
            <a:r>
              <a:rPr lang="en-US" noProof="1"/>
              <a:t>Click past the last record </a:t>
            </a:r>
          </a:p>
          <a:p>
            <a:pPr marL="705802" lvl="1" indent="-271462" defTabSz="868680">
              <a:lnSpc>
                <a:spcPct val="90000"/>
              </a:lnSpc>
              <a:spcBef>
                <a:spcPts val="500"/>
              </a:spcBef>
              <a:defRPr sz="2185"/>
            </a:pPr>
            <a:r>
              <a:rPr lang="en-US" noProof="1"/>
              <a:t>Do not add anything to “OrderID” ONLY add “1” to “CustomerID” Field in the form.  </a:t>
            </a:r>
            <a:endParaRPr lang="en-US" sz="1900" noProof="1"/>
          </a:p>
          <a:p>
            <a:pPr marL="705802" lvl="1" indent="-271462" defTabSz="868680">
              <a:lnSpc>
                <a:spcPct val="90000"/>
              </a:lnSpc>
              <a:spcBef>
                <a:spcPts val="500"/>
              </a:spcBef>
              <a:defRPr sz="2185"/>
            </a:pPr>
            <a:r>
              <a:rPr lang="en-US" noProof="1"/>
              <a:t>Now you can change the Location to Amherst (this updates ALL of CustomerID=1’s information for ALL orders. 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GE</a:t>
            </a:r>
          </a:p>
        </p:txBody>
      </p:sp>
      <p:sp>
        <p:nvSpPr>
          <p:cNvPr id="10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noProof="1"/>
              <a:t>Step 12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You cannot skip this step.  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BEFORE CONTINUING please read:</a:t>
            </a:r>
          </a:p>
          <a:p>
            <a:pPr marL="1143000" lvl="2" indent="-228600">
              <a:lnSpc>
                <a:spcPct val="90000"/>
              </a:lnSpc>
              <a:spcBef>
                <a:spcPts val="500"/>
              </a:spcBef>
              <a:defRPr sz="2400"/>
            </a:pPr>
            <a:r>
              <a:rPr lang="en-US" noProof="1"/>
              <a:t>Pages 68-70 of chapter 7</a:t>
            </a:r>
          </a:p>
          <a:p>
            <a:pPr>
              <a:lnSpc>
                <a:spcPct val="90000"/>
              </a:lnSpc>
            </a:pPr>
            <a:r>
              <a:rPr lang="en-US" noProof="1"/>
              <a:t>Step 14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You are editing the “Switchboard (Default)” </a:t>
            </a:r>
          </a:p>
          <a:p>
            <a:pPr>
              <a:lnSpc>
                <a:spcPct val="90000"/>
              </a:lnSpc>
            </a:pPr>
            <a:r>
              <a:rPr lang="en-US" noProof="1"/>
              <a:t>Step 15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Do not make any changes in the second part of step #15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GE</a:t>
            </a:r>
          </a:p>
        </p:txBody>
      </p:sp>
      <p:sp>
        <p:nvSpPr>
          <p:cNvPr id="11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16-21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SEE Step 21 for end result</a:t>
            </a:r>
          </a:p>
          <a:p>
            <a:r>
              <a:rPr lang="en-US" noProof="1"/>
              <a:t>Step 22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Check to make sure your switchboard works</a:t>
            </a:r>
          </a:p>
          <a:p>
            <a:r>
              <a:rPr lang="en-US" noProof="1"/>
              <a:t>Step 23-24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This is how to create Navigation Forms (an alternative to a switchboard)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DO NOT USE NAVIGATION FORMS FOR THE APPLIED EXERCISE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GE</a:t>
            </a:r>
          </a:p>
        </p:txBody>
      </p:sp>
      <p:sp>
        <p:nvSpPr>
          <p:cNvPr id="11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defRPr sz="2900"/>
            </a:pPr>
            <a:r>
              <a:rPr lang="en-US" noProof="1"/>
              <a:t>Step 25-42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rPr lang="en-US" noProof="1"/>
              <a:t>Intro to creating MACROS and applying them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900"/>
            </a:pPr>
            <a:r>
              <a:rPr lang="en-US" noProof="1"/>
              <a:t>Step 29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rPr lang="en-US" noProof="1"/>
              <a:t>If an action (like closing a form) is going to be executed by a macro, the action must be reasonable </a:t>
            </a:r>
          </a:p>
          <a:p>
            <a:pPr marL="1200150" lvl="2" indent="-285750">
              <a:lnSpc>
                <a:spcPct val="90000"/>
              </a:lnSpc>
              <a:spcBef>
                <a:spcPts val="600"/>
              </a:spcBef>
              <a:buChar char="–"/>
              <a:defRPr sz="2500"/>
            </a:pPr>
            <a:r>
              <a:rPr lang="en-US" noProof="1"/>
              <a:t>the form would have to be open BEFORE you try to execute the macro to close the form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900"/>
            </a:pPr>
            <a:r>
              <a:rPr lang="en-US" noProof="1"/>
              <a:t>Step 30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rPr lang="en-US" noProof="1"/>
              <a:t>Reports do not automatically use button wizards (you must manually adjust the actions)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GE</a:t>
            </a:r>
          </a:p>
        </p:txBody>
      </p:sp>
      <p:sp>
        <p:nvSpPr>
          <p:cNvPr id="11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31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To adjust button name to “Close Report” go to: 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Format tab, “Caption” field</a:t>
            </a:r>
          </a:p>
          <a:p>
            <a:pPr marL="0" indent="0">
              <a:buSzTx/>
              <a:buNone/>
            </a:pPr>
            <a:r>
              <a:rPr lang="en-US" noProof="1"/>
              <a:t>**To edit a macro mistake:</a:t>
            </a:r>
          </a:p>
          <a:p>
            <a:pPr marL="514350" indent="-514350">
              <a:buFontTx/>
              <a:buAutoNum type="arabicPeriod"/>
            </a:pPr>
            <a:r>
              <a:rPr lang="en-US" noProof="1"/>
              <a:t>Go to the navigation pane and right click 	on the macro. </a:t>
            </a:r>
          </a:p>
          <a:p>
            <a:pPr marL="514350" indent="-514350">
              <a:buFontTx/>
              <a:buAutoNum type="arabicPeriod"/>
            </a:pPr>
            <a:r>
              <a:rPr lang="en-US" noProof="1"/>
              <a:t>Select “Design View”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7 GE</a:t>
            </a:r>
          </a:p>
        </p:txBody>
      </p:sp>
      <p:sp>
        <p:nvSpPr>
          <p:cNvPr id="11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rPr lang="en-US" noProof="1"/>
              <a:t>Step 36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300"/>
            </a:pPr>
            <a:r>
              <a:rPr lang="en-US" noProof="1"/>
              <a:t>See Step #’s13-21 if you get confused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rPr lang="en-US" noProof="1"/>
              <a:t>Step 37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300"/>
            </a:pPr>
            <a:r>
              <a:rPr lang="en-US" noProof="1"/>
              <a:t>Close Switchboard manager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300"/>
            </a:pPr>
            <a:r>
              <a:rPr lang="en-US" noProof="1"/>
              <a:t>Open “Swtichboard” form in Form view and check to make sure buttons are working properly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rPr lang="en-US" noProof="1"/>
              <a:t>Steps 38 &amp; 39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300"/>
            </a:pPr>
            <a:r>
              <a:rPr lang="en-US" noProof="1"/>
              <a:t>These are 2 commands in the SAME MACRO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300"/>
            </a:pPr>
            <a:r>
              <a:rPr lang="en-US" noProof="1"/>
              <a:t>The ORDER of your Macro actions MATTER</a:t>
            </a:r>
          </a:p>
          <a:p>
            <a:pPr marL="1143000" lvl="2" indent="-228600">
              <a:lnSpc>
                <a:spcPct val="80000"/>
              </a:lnSpc>
              <a:spcBef>
                <a:spcPts val="400"/>
              </a:spcBef>
              <a:defRPr sz="2000"/>
            </a:pPr>
            <a:r>
              <a:rPr lang="en-US" noProof="1"/>
              <a:t>The macro will carry out the action IN THE ORDER of how the actions are listed in the Macro Design ViewStep 41</a:t>
            </a:r>
            <a:endParaRPr lang="en-US" sz="2700" noProof="1"/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300"/>
            </a:pPr>
            <a:r>
              <a:rPr lang="en-US" noProof="1"/>
              <a:t>Adding macros to buttons in FORMS (not Reports)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1072</Words>
  <Application>Microsoft Office PowerPoint</Application>
  <PresentationFormat>On-screen Show (4:3)</PresentationFormat>
  <Paragraphs>154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Homework 5 Hints</vt:lpstr>
      <vt:lpstr>Read!</vt:lpstr>
      <vt:lpstr>Chapter 7 Guided Exercise</vt:lpstr>
      <vt:lpstr>Ch 7 GE</vt:lpstr>
      <vt:lpstr>Ch 7 GE</vt:lpstr>
      <vt:lpstr>Ch 7 GE</vt:lpstr>
      <vt:lpstr>Ch 7 GE</vt:lpstr>
      <vt:lpstr>Ch 7 GE</vt:lpstr>
      <vt:lpstr>Ch 7 GE</vt:lpstr>
      <vt:lpstr>Chapter 7 Applied Exercise</vt:lpstr>
      <vt:lpstr>Ch 7 AE</vt:lpstr>
      <vt:lpstr>Ch 7 AE</vt:lpstr>
      <vt:lpstr>Ch 7 AE</vt:lpstr>
      <vt:lpstr>Ch 7 AE</vt:lpstr>
      <vt:lpstr>Ch 7 AE</vt:lpstr>
      <vt:lpstr>Ch 7 AE</vt:lpstr>
      <vt:lpstr>Ch 7 AE</vt:lpstr>
      <vt:lpstr>Ch 7 AE</vt:lpstr>
      <vt:lpstr>Ch 7 AE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5 Hints</dc:title>
  <cp:lastModifiedBy>djmurray</cp:lastModifiedBy>
  <cp:revision>1</cp:revision>
  <dcterms:modified xsi:type="dcterms:W3CDTF">2026-03-03T06:13:07Z</dcterms:modified>
</cp:coreProperties>
</file>