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59" r:id="rId11"/>
    <p:sldId id="260" r:id="rId12"/>
    <p:sldId id="266" r:id="rId13"/>
    <p:sldId id="267" r:id="rId14"/>
    <p:sldId id="274" r:id="rId15"/>
    <p:sldId id="273" r:id="rId16"/>
    <p:sldId id="268" r:id="rId17"/>
    <p:sldId id="270" r:id="rId18"/>
    <p:sldId id="269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/>
    <p:restoredTop sz="87865"/>
  </p:normalViewPr>
  <p:slideViewPr>
    <p:cSldViewPr>
      <p:cViewPr varScale="1">
        <p:scale>
          <a:sx n="59" d="100"/>
          <a:sy n="59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EB7A-A465-48C5-8BE8-91D3285783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82DD-5084-4FEC-AF99-087FF118A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4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EB7A-A465-48C5-8BE8-91D3285783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82DD-5084-4FEC-AF99-087FF118A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1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EB7A-A465-48C5-8BE8-91D3285783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82DD-5084-4FEC-AF99-087FF118A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8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EB7A-A465-48C5-8BE8-91D3285783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82DD-5084-4FEC-AF99-087FF118A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9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EB7A-A465-48C5-8BE8-91D3285783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82DD-5084-4FEC-AF99-087FF118A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7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EB7A-A465-48C5-8BE8-91D3285783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82DD-5084-4FEC-AF99-087FF118A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9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EB7A-A465-48C5-8BE8-91D3285783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82DD-5084-4FEC-AF99-087FF118A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0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EB7A-A465-48C5-8BE8-91D3285783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82DD-5084-4FEC-AF99-087FF118A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5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EB7A-A465-48C5-8BE8-91D3285783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82DD-5084-4FEC-AF99-087FF118A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8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EB7A-A465-48C5-8BE8-91D3285783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82DD-5084-4FEC-AF99-087FF118A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2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EB7A-A465-48C5-8BE8-91D3285783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82DD-5084-4FEC-AF99-087FF118A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3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5EB7A-A465-48C5-8BE8-91D3285783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E82DD-5084-4FEC-AF99-087FF118A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2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Homework 5 Hints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41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 Applied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1:</a:t>
            </a:r>
          </a:p>
          <a:p>
            <a:pPr lvl="1"/>
            <a:r>
              <a:rPr lang="en-US" dirty="0" smtClean="0"/>
              <a:t>See CH 7GE Steps 6-11</a:t>
            </a:r>
          </a:p>
          <a:p>
            <a:pPr lvl="1"/>
            <a:r>
              <a:rPr lang="en-US" dirty="0" smtClean="0"/>
              <a:t>Very similar to “</a:t>
            </a:r>
            <a:r>
              <a:rPr lang="en-US" dirty="0" err="1" smtClean="0"/>
              <a:t>CustomerOrders</a:t>
            </a:r>
            <a:r>
              <a:rPr lang="en-US" dirty="0" smtClean="0"/>
              <a:t>” Query</a:t>
            </a:r>
          </a:p>
          <a:p>
            <a:pPr lvl="1"/>
            <a:r>
              <a:rPr lang="en-US" dirty="0" smtClean="0"/>
              <a:t>REMEMBER TO ADD your new “</a:t>
            </a:r>
            <a:r>
              <a:rPr lang="en-US" dirty="0" err="1" smtClean="0"/>
              <a:t>ProductOrders</a:t>
            </a:r>
            <a:r>
              <a:rPr lang="en-US" dirty="0" smtClean="0"/>
              <a:t>” Query as a </a:t>
            </a:r>
            <a:r>
              <a:rPr lang="en-US" dirty="0" err="1" smtClean="0"/>
              <a:t>subform</a:t>
            </a:r>
            <a:r>
              <a:rPr lang="en-US" dirty="0" smtClean="0"/>
              <a:t> to “</a:t>
            </a:r>
            <a:r>
              <a:rPr lang="en-US" dirty="0" err="1" smtClean="0"/>
              <a:t>CustomerOrders</a:t>
            </a:r>
            <a:r>
              <a:rPr lang="en-US" dirty="0" smtClean="0"/>
              <a:t>” FORM</a:t>
            </a:r>
          </a:p>
          <a:p>
            <a:pPr lvl="2"/>
            <a:r>
              <a:rPr lang="en-US" dirty="0" smtClean="0"/>
              <a:t>CH6 GE Steps 34-39</a:t>
            </a:r>
          </a:p>
          <a:p>
            <a:pPr lvl="1"/>
            <a:r>
              <a:rPr lang="en-US" dirty="0" smtClean="0"/>
              <a:t>PAY ATTENTION to HIDING “</a:t>
            </a:r>
            <a:r>
              <a:rPr lang="en-US" dirty="0" err="1" smtClean="0"/>
              <a:t>OrderID</a:t>
            </a:r>
            <a:r>
              <a:rPr lang="en-US" dirty="0" smtClean="0"/>
              <a:t>” field in </a:t>
            </a:r>
            <a:r>
              <a:rPr lang="en-US" dirty="0" err="1" smtClean="0"/>
              <a:t>Subform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See hint in step: be sure to </a:t>
            </a:r>
            <a:r>
              <a:rPr lang="en-US" dirty="0"/>
              <a:t>drag the </a:t>
            </a:r>
            <a:r>
              <a:rPr lang="en-US" dirty="0" smtClean="0"/>
              <a:t>control </a:t>
            </a:r>
            <a:r>
              <a:rPr lang="en-US" dirty="0"/>
              <a:t>width to </a:t>
            </a:r>
            <a:r>
              <a:rPr lang="en-US" dirty="0" smtClean="0"/>
              <a:t>zero in FORM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7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 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2:</a:t>
            </a:r>
          </a:p>
          <a:p>
            <a:pPr lvl="1"/>
            <a:r>
              <a:rPr lang="en-US" dirty="0" smtClean="0"/>
              <a:t>Scroll over using record navigation </a:t>
            </a:r>
          </a:p>
          <a:p>
            <a:pPr marL="457200" lvl="1" indent="0">
              <a:buNone/>
            </a:pPr>
            <a:r>
              <a:rPr lang="en-US" dirty="0" smtClean="0"/>
              <a:t>Buttons at bottom left of screen to </a:t>
            </a:r>
          </a:p>
          <a:p>
            <a:pPr marL="457200" lvl="1" indent="0">
              <a:buNone/>
            </a:pPr>
            <a:r>
              <a:rPr lang="en-US" dirty="0" smtClean="0"/>
              <a:t>TA’s record</a:t>
            </a:r>
          </a:p>
          <a:p>
            <a:pPr lvl="1"/>
            <a:r>
              <a:rPr lang="en-US" dirty="0" smtClean="0"/>
              <a:t>Insert details IN SUBFORM</a:t>
            </a:r>
            <a:endParaRPr lang="en-US" dirty="0"/>
          </a:p>
          <a:p>
            <a:r>
              <a:rPr lang="en-US" dirty="0" smtClean="0"/>
              <a:t>Step 3:</a:t>
            </a:r>
          </a:p>
          <a:p>
            <a:pPr lvl="1"/>
            <a:r>
              <a:rPr lang="en-US" dirty="0" smtClean="0"/>
              <a:t>Scroll over to YOUR Student record</a:t>
            </a:r>
            <a:endParaRPr lang="en-US" dirty="0"/>
          </a:p>
          <a:p>
            <a:pPr lvl="1"/>
            <a:r>
              <a:rPr lang="en-US" dirty="0" smtClean="0"/>
              <a:t>Insert next set of details in YOUR</a:t>
            </a:r>
          </a:p>
          <a:p>
            <a:pPr marL="457200" lvl="1" indent="0">
              <a:buNone/>
            </a:pPr>
            <a:r>
              <a:rPr lang="en-US" dirty="0" smtClean="0"/>
              <a:t>STUDENT record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914400"/>
            <a:ext cx="2619375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5567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 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Step 4:  Completely Re-Designing Switchboard</a:t>
            </a:r>
          </a:p>
          <a:p>
            <a:pPr lvl="1"/>
            <a:r>
              <a:rPr lang="en-US" dirty="0" smtClean="0"/>
              <a:t>You will use this for your final database project.</a:t>
            </a:r>
          </a:p>
          <a:p>
            <a:pPr lvl="1"/>
            <a:r>
              <a:rPr lang="en-US" dirty="0" smtClean="0"/>
              <a:t>You will NOT use a Navigation Form/Forms for this step (they will be removed).</a:t>
            </a:r>
          </a:p>
          <a:p>
            <a:pPr lvl="1"/>
            <a:r>
              <a:rPr lang="en-US" dirty="0" smtClean="0"/>
              <a:t>Search “Switchboard Manager” in the search bar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 additional  NEW menus: Forms Menu and Reports Menu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Double Click on </a:t>
            </a:r>
          </a:p>
          <a:p>
            <a:pPr marL="457200" lvl="1" indent="0">
              <a:buNone/>
            </a:pPr>
            <a:r>
              <a:rPr lang="en-US" dirty="0" smtClean="0"/>
              <a:t>“Forms Menu”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15003"/>
            <a:ext cx="3810000" cy="2542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847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 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4 cont.</a:t>
            </a: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 smtClean="0"/>
              <a:t>Add “NEW” Items</a:t>
            </a:r>
          </a:p>
          <a:p>
            <a:pPr marL="0" indent="0">
              <a:buNone/>
            </a:pPr>
            <a:r>
              <a:rPr lang="en-US" dirty="0" smtClean="0"/>
              <a:t>-See CH 7 GE Steps #13-22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Make sure to give the proper commands to open the proper forms/ return to the main (default switchboard)</a:t>
            </a:r>
            <a:endParaRPr lang="en-US" dirty="0"/>
          </a:p>
          <a:p>
            <a:pPr marL="514350" indent="-514350">
              <a:buAutoNum type="arabicPeriod" startAt="4"/>
            </a:pPr>
            <a:r>
              <a:rPr lang="en-US" dirty="0" smtClean="0"/>
              <a:t>“Close” and go back to Main Switchboard Manager”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914400"/>
            <a:ext cx="3962400" cy="2395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847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 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Step 4 </a:t>
            </a:r>
            <a:r>
              <a:rPr lang="en-US" dirty="0" err="1" smtClean="0"/>
              <a:t>cont</a:t>
            </a:r>
            <a:r>
              <a:rPr lang="en-US" dirty="0" smtClean="0"/>
              <a:t>:</a:t>
            </a:r>
            <a:endParaRPr lang="en-US" dirty="0"/>
          </a:p>
          <a:p>
            <a:pPr marL="514350" indent="-514350">
              <a:buAutoNum type="arabicPeriod" startAt="6"/>
            </a:pPr>
            <a:r>
              <a:rPr lang="en-US" dirty="0" smtClean="0"/>
              <a:t>Do the same for the “Reports Menu” but with report commands listed in the textbook</a:t>
            </a:r>
          </a:p>
          <a:p>
            <a:pPr marL="514350" indent="-514350">
              <a:buAutoNum type="arabicPeriod" startAt="6"/>
            </a:pPr>
            <a:r>
              <a:rPr lang="en-US" dirty="0" smtClean="0"/>
              <a:t>Click on the “Switchboard (Default)” and add the appropriate items:</a:t>
            </a:r>
          </a:p>
          <a:p>
            <a:pPr marL="514350" indent="-514350">
              <a:buAutoNum type="arabicPeriod" startAt="6"/>
            </a:pPr>
            <a:r>
              <a:rPr lang="en-US" dirty="0" smtClean="0"/>
              <a:t>Make sure to give </a:t>
            </a:r>
          </a:p>
          <a:p>
            <a:pPr marL="0" indent="0">
              <a:buNone/>
            </a:pPr>
            <a:r>
              <a:rPr lang="en-US" dirty="0" smtClean="0"/>
              <a:t>Proper commands for</a:t>
            </a:r>
          </a:p>
          <a:p>
            <a:pPr marL="0" indent="0">
              <a:buNone/>
            </a:pPr>
            <a:r>
              <a:rPr lang="en-US" dirty="0" smtClean="0"/>
              <a:t>Each item (hint for open </a:t>
            </a:r>
          </a:p>
          <a:p>
            <a:pPr marL="0" indent="0">
              <a:buNone/>
            </a:pPr>
            <a:r>
              <a:rPr lang="en-US" dirty="0" smtClean="0"/>
              <a:t>Forms &amp; reports menus:</a:t>
            </a:r>
          </a:p>
          <a:p>
            <a:pPr marL="0" indent="0">
              <a:buNone/>
            </a:pPr>
            <a:r>
              <a:rPr lang="en-US" dirty="0" smtClean="0"/>
              <a:t>“go to switchboard” </a:t>
            </a:r>
          </a:p>
          <a:p>
            <a:pPr marL="0" indent="0">
              <a:buNone/>
            </a:pPr>
            <a:r>
              <a:rPr lang="en-US" dirty="0" smtClean="0"/>
              <a:t>Command </a:t>
            </a:r>
            <a:r>
              <a:rPr lang="en-US" smtClean="0"/>
              <a:t>is used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-8708"/>
            <a:ext cx="3048000" cy="203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4038600"/>
            <a:ext cx="43053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289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 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5</a:t>
            </a:r>
          </a:p>
          <a:p>
            <a:pPr lvl="1"/>
            <a:r>
              <a:rPr lang="en-US" dirty="0"/>
              <a:t>Go to “Customers” Table in “Design View”</a:t>
            </a:r>
          </a:p>
          <a:p>
            <a:pPr lvl="1"/>
            <a:r>
              <a:rPr lang="en-US" dirty="0"/>
              <a:t>Add a new field, select “calculated data type”</a:t>
            </a:r>
          </a:p>
          <a:p>
            <a:pPr lvl="1"/>
            <a:r>
              <a:rPr lang="en-US" dirty="0"/>
              <a:t>Use </a:t>
            </a:r>
            <a:r>
              <a:rPr lang="en-US" dirty="0" smtClean="0"/>
              <a:t>concatenated </a:t>
            </a:r>
            <a:r>
              <a:rPr lang="en-US" dirty="0"/>
              <a:t>code in “Expression” row: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27101"/>
            <a:ext cx="2362200" cy="1764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0009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 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Step 5 cont.</a:t>
            </a:r>
          </a:p>
          <a:p>
            <a:pPr lvl="1"/>
            <a:r>
              <a:rPr lang="en-US" dirty="0" smtClean="0"/>
              <a:t>Quotations= “text”</a:t>
            </a:r>
          </a:p>
          <a:p>
            <a:pPr lvl="1"/>
            <a:r>
              <a:rPr lang="en-US" dirty="0" smtClean="0"/>
              <a:t>Brackets= [Field reference]</a:t>
            </a:r>
          </a:p>
          <a:p>
            <a:r>
              <a:rPr lang="en-US" dirty="0" smtClean="0"/>
              <a:t>Step 6 MACROS</a:t>
            </a:r>
          </a:p>
          <a:p>
            <a:pPr lvl="1"/>
            <a:r>
              <a:rPr lang="en-US" dirty="0" smtClean="0"/>
              <a:t>CH 7 GE Steps 25-40</a:t>
            </a:r>
          </a:p>
          <a:p>
            <a:pPr lvl="1"/>
            <a:r>
              <a:rPr lang="en-US" dirty="0" smtClean="0"/>
              <a:t>Macro Should (all actions in a single Macro):</a:t>
            </a:r>
          </a:p>
          <a:p>
            <a:pPr lvl="2"/>
            <a:r>
              <a:rPr lang="en-US" dirty="0" err="1" smtClean="0"/>
              <a:t>OpenForm</a:t>
            </a:r>
            <a:r>
              <a:rPr lang="en-US" dirty="0" smtClean="0"/>
              <a:t> (</a:t>
            </a:r>
            <a:r>
              <a:rPr lang="en-US" dirty="0" err="1" smtClean="0"/>
              <a:t>customerorders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MaximizeWindow</a:t>
            </a:r>
            <a:endParaRPr lang="en-US" dirty="0" smtClean="0"/>
          </a:p>
          <a:p>
            <a:pPr lvl="2"/>
            <a:r>
              <a:rPr lang="en-US" dirty="0" err="1" smtClean="0"/>
              <a:t>GoToRecord</a:t>
            </a:r>
            <a:r>
              <a:rPr lang="en-US" dirty="0" smtClean="0"/>
              <a:t>(new)</a:t>
            </a:r>
          </a:p>
          <a:p>
            <a:pPr lvl="2"/>
            <a:r>
              <a:rPr lang="en-US" dirty="0" err="1" smtClean="0"/>
              <a:t>GoToControl</a:t>
            </a: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Go to “Switchboard Manager”</a:t>
            </a:r>
          </a:p>
          <a:p>
            <a:pPr lvl="2"/>
            <a:r>
              <a:rPr lang="en-US" dirty="0" smtClean="0"/>
              <a:t>Forms Menu</a:t>
            </a:r>
          </a:p>
          <a:p>
            <a:pPr lvl="2"/>
            <a:r>
              <a:rPr lang="en-US" dirty="0" smtClean="0"/>
              <a:t>Edit “Opens Customers Orders” Item</a:t>
            </a:r>
          </a:p>
          <a:p>
            <a:pPr lvl="2"/>
            <a:r>
              <a:rPr lang="en-US" dirty="0" smtClean="0"/>
              <a:t>Change “command” to “Run Macro”</a:t>
            </a:r>
          </a:p>
        </p:txBody>
      </p:sp>
    </p:spTree>
    <p:extLst>
      <p:ext uri="{BB962C8B-B14F-4D97-AF65-F5344CB8AC3E}">
        <p14:creationId xmlns:p14="http://schemas.microsoft.com/office/powerpoint/2010/main" val="62847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 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7 </a:t>
            </a:r>
          </a:p>
          <a:p>
            <a:pPr lvl="1"/>
            <a:r>
              <a:rPr lang="en-US" dirty="0" smtClean="0"/>
              <a:t>Create another new macro</a:t>
            </a:r>
          </a:p>
          <a:p>
            <a:pPr lvl="1"/>
            <a:r>
              <a:rPr lang="en-US" dirty="0" err="1" smtClean="0"/>
              <a:t>CloseWindow</a:t>
            </a:r>
            <a:r>
              <a:rPr lang="en-US" dirty="0" smtClean="0"/>
              <a:t>(Products Report)</a:t>
            </a:r>
          </a:p>
          <a:p>
            <a:pPr lvl="1"/>
            <a:r>
              <a:rPr lang="en-US" dirty="0" smtClean="0"/>
              <a:t>Go to Design View of “Products Report”</a:t>
            </a:r>
            <a:endParaRPr lang="en-US" dirty="0"/>
          </a:p>
          <a:p>
            <a:pPr lvl="1"/>
            <a:r>
              <a:rPr lang="en-US" dirty="0" smtClean="0"/>
              <a:t>Add button &amp; manually run macro when button is clicked</a:t>
            </a:r>
          </a:p>
          <a:p>
            <a:pPr lvl="2"/>
            <a:r>
              <a:rPr lang="en-US" dirty="0" smtClean="0"/>
              <a:t>CH7 GE Steps #30 &amp; 31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3786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 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Step 8</a:t>
            </a:r>
          </a:p>
          <a:p>
            <a:pPr lvl="1"/>
            <a:r>
              <a:rPr lang="en-US" dirty="0" smtClean="0"/>
              <a:t>New Macro</a:t>
            </a:r>
          </a:p>
          <a:p>
            <a:pPr lvl="2"/>
            <a:r>
              <a:rPr lang="en-US" dirty="0" err="1" smtClean="0"/>
              <a:t>RunMenuCommand</a:t>
            </a:r>
            <a:r>
              <a:rPr lang="en-US" dirty="0" smtClean="0"/>
              <a:t> (</a:t>
            </a:r>
            <a:r>
              <a:rPr lang="en-US" dirty="0" err="1" smtClean="0"/>
              <a:t>CloseDatabase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OR Quit Access</a:t>
            </a:r>
          </a:p>
          <a:p>
            <a:r>
              <a:rPr lang="en-US" dirty="0" smtClean="0"/>
              <a:t>Step 9</a:t>
            </a:r>
          </a:p>
          <a:p>
            <a:pPr lvl="1"/>
            <a:r>
              <a:rPr lang="en-US" dirty="0" smtClean="0"/>
              <a:t>READ PAGES 68-70 ANSWER IS IN THE READING</a:t>
            </a:r>
          </a:p>
          <a:p>
            <a:pPr lvl="1"/>
            <a:r>
              <a:rPr lang="en-US" dirty="0" err="1" smtClean="0"/>
              <a:t>AutoExec</a:t>
            </a:r>
            <a:r>
              <a:rPr lang="en-US" dirty="0" smtClean="0"/>
              <a:t>= name a macro this and the macro will automatically carry out when database first starts up</a:t>
            </a:r>
            <a:endParaRPr lang="en-US" dirty="0"/>
          </a:p>
          <a:p>
            <a:pPr lvl="2"/>
            <a:r>
              <a:rPr lang="en-US" dirty="0" err="1" smtClean="0"/>
              <a:t>OpenForm</a:t>
            </a:r>
            <a:r>
              <a:rPr lang="en-US" dirty="0" smtClean="0"/>
              <a:t>(Switchboard)</a:t>
            </a:r>
            <a:endParaRPr lang="en-US" dirty="0"/>
          </a:p>
          <a:p>
            <a:pPr lvl="2"/>
            <a:r>
              <a:rPr lang="en-US" dirty="0" err="1" smtClean="0"/>
              <a:t>MaximizeWindow</a:t>
            </a:r>
            <a:endParaRPr lang="en-US" dirty="0" smtClean="0"/>
          </a:p>
          <a:p>
            <a:pPr lvl="2"/>
            <a:r>
              <a:rPr lang="en-US" dirty="0" err="1" smtClean="0"/>
              <a:t>MessageBox</a:t>
            </a:r>
            <a:endParaRPr lang="en-US" dirty="0" smtClean="0"/>
          </a:p>
          <a:p>
            <a:pPr lvl="1"/>
            <a:r>
              <a:rPr lang="en-US" dirty="0" smtClean="0"/>
              <a:t>Hide Navigation Pane See page 70 “Other Database Settings”</a:t>
            </a:r>
          </a:p>
        </p:txBody>
      </p:sp>
    </p:spTree>
    <p:extLst>
      <p:ext uri="{BB962C8B-B14F-4D97-AF65-F5344CB8AC3E}">
        <p14:creationId xmlns:p14="http://schemas.microsoft.com/office/powerpoint/2010/main" val="3456531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 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General:</a:t>
            </a:r>
          </a:p>
          <a:p>
            <a:pPr lvl="1"/>
            <a:r>
              <a:rPr lang="en-US" dirty="0" smtClean="0"/>
              <a:t>READ PAGES 68-70 of Chapter 7</a:t>
            </a:r>
          </a:p>
          <a:p>
            <a:pPr lvl="1"/>
            <a:r>
              <a:rPr lang="en-US" dirty="0" smtClean="0"/>
              <a:t>Take notice of Page 69 “Switchboard Troubleshooting”</a:t>
            </a:r>
          </a:p>
          <a:p>
            <a:pPr lvl="2"/>
            <a:r>
              <a:rPr lang="en-US" dirty="0" smtClean="0"/>
              <a:t>If your Switchboard is not working: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Compact and Repair Database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If it is still not working, Go through Steps in “Switchboard Troubleshooting”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935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Read pages 68-70 before completing Homework #5!!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1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 Guided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Orders Database</a:t>
            </a:r>
          </a:p>
          <a:p>
            <a:r>
              <a:rPr lang="en-US" dirty="0" smtClean="0"/>
              <a:t>Step 4</a:t>
            </a:r>
          </a:p>
          <a:p>
            <a:pPr lvl="1"/>
            <a:r>
              <a:rPr lang="en-US" dirty="0" smtClean="0"/>
              <a:t>Add TA record</a:t>
            </a:r>
          </a:p>
          <a:p>
            <a:pPr lvl="1"/>
            <a:r>
              <a:rPr lang="en-US" dirty="0" smtClean="0"/>
              <a:t>Expand in datasheet view and add an order record</a:t>
            </a:r>
          </a:p>
          <a:p>
            <a:r>
              <a:rPr lang="en-US" dirty="0" smtClean="0"/>
              <a:t>Step 5</a:t>
            </a:r>
          </a:p>
          <a:p>
            <a:pPr lvl="1"/>
            <a:r>
              <a:rPr lang="en-US" dirty="0" smtClean="0"/>
              <a:t>If you do not remember what a primary key is see chapter 6</a:t>
            </a:r>
          </a:p>
          <a:p>
            <a:r>
              <a:rPr lang="en-US" dirty="0" smtClean="0"/>
              <a:t>Step 7	</a:t>
            </a:r>
          </a:p>
          <a:p>
            <a:pPr lvl="1"/>
            <a:r>
              <a:rPr lang="en-US" dirty="0" smtClean="0"/>
              <a:t>Remember to only add Customers ID from the MANY side</a:t>
            </a:r>
          </a:p>
        </p:txBody>
      </p:sp>
    </p:spTree>
    <p:extLst>
      <p:ext uri="{BB962C8B-B14F-4D97-AF65-F5344CB8AC3E}">
        <p14:creationId xmlns:p14="http://schemas.microsoft.com/office/powerpoint/2010/main" val="3849652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 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Step </a:t>
            </a:r>
            <a:r>
              <a:rPr lang="en-US" dirty="0"/>
              <a:t>8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is all done in datasheet view after the query is ran</a:t>
            </a:r>
          </a:p>
          <a:p>
            <a:r>
              <a:rPr lang="en-US" dirty="0" smtClean="0"/>
              <a:t>Step 10</a:t>
            </a:r>
          </a:p>
          <a:p>
            <a:pPr lvl="1"/>
            <a:r>
              <a:rPr lang="en-US" dirty="0" smtClean="0"/>
              <a:t>First Highlight “</a:t>
            </a:r>
            <a:r>
              <a:rPr lang="en-US" dirty="0" err="1" smtClean="0"/>
              <a:t>CustomerOrders</a:t>
            </a:r>
            <a:r>
              <a:rPr lang="en-US" dirty="0" smtClean="0"/>
              <a:t>” Query</a:t>
            </a:r>
            <a:endParaRPr lang="en-US" dirty="0"/>
          </a:p>
          <a:p>
            <a:pPr lvl="1"/>
            <a:r>
              <a:rPr lang="en-US" dirty="0" smtClean="0"/>
              <a:t>THEN Select “Create” and “Form” to automatically create a form based on the “</a:t>
            </a:r>
            <a:r>
              <a:rPr lang="en-US" dirty="0" err="1" smtClean="0"/>
              <a:t>CustomersOrders</a:t>
            </a:r>
            <a:r>
              <a:rPr lang="en-US" dirty="0" smtClean="0"/>
              <a:t>” Query</a:t>
            </a:r>
          </a:p>
          <a:p>
            <a:pPr lvl="1"/>
            <a:r>
              <a:rPr lang="en-US" dirty="0" smtClean="0"/>
              <a:t>Add a new form record (click over past last record</a:t>
            </a:r>
            <a:r>
              <a:rPr lang="en-US" dirty="0" smtClean="0"/>
              <a:t>) – must be in Form view</a:t>
            </a:r>
            <a:endParaRPr lang="en-US" dirty="0" smtClean="0"/>
          </a:p>
          <a:p>
            <a:pPr lvl="2"/>
            <a:r>
              <a:rPr lang="en-US" dirty="0" smtClean="0"/>
              <a:t>Do not add anything to “</a:t>
            </a:r>
            <a:r>
              <a:rPr lang="en-US" dirty="0" err="1" smtClean="0"/>
              <a:t>OrderID</a:t>
            </a:r>
            <a:r>
              <a:rPr lang="en-US" dirty="0" smtClean="0"/>
              <a:t>” ONLY add “1” to “</a:t>
            </a:r>
            <a:r>
              <a:rPr lang="en-US" dirty="0" err="1" smtClean="0"/>
              <a:t>CustomerID</a:t>
            </a:r>
            <a:r>
              <a:rPr lang="en-US" dirty="0" smtClean="0"/>
              <a:t>” Field in the form.  </a:t>
            </a:r>
          </a:p>
          <a:p>
            <a:pPr lvl="1"/>
            <a:r>
              <a:rPr lang="en-US" dirty="0" smtClean="0"/>
              <a:t>Now you can change the Location to Amherst (this updates ALL of </a:t>
            </a:r>
            <a:r>
              <a:rPr lang="en-US" dirty="0" err="1" smtClean="0"/>
              <a:t>CustomerID</a:t>
            </a:r>
            <a:r>
              <a:rPr lang="en-US" dirty="0" smtClean="0"/>
              <a:t>=1’s information for ALL orders.  </a:t>
            </a:r>
          </a:p>
        </p:txBody>
      </p:sp>
    </p:spTree>
    <p:extLst>
      <p:ext uri="{BB962C8B-B14F-4D97-AF65-F5344CB8AC3E}">
        <p14:creationId xmlns:p14="http://schemas.microsoft.com/office/powerpoint/2010/main" val="161782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 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12</a:t>
            </a:r>
          </a:p>
          <a:p>
            <a:pPr lvl="1"/>
            <a:r>
              <a:rPr lang="en-US" dirty="0" smtClean="0"/>
              <a:t>You cannot skip this step.  </a:t>
            </a:r>
          </a:p>
          <a:p>
            <a:pPr lvl="1"/>
            <a:r>
              <a:rPr lang="en-US" dirty="0" smtClean="0"/>
              <a:t>BEFORE CONTINUING please read:</a:t>
            </a:r>
          </a:p>
          <a:p>
            <a:pPr lvl="2"/>
            <a:r>
              <a:rPr lang="en-US" dirty="0" smtClean="0"/>
              <a:t>Pages 68-70 of chapter 7</a:t>
            </a:r>
          </a:p>
          <a:p>
            <a:r>
              <a:rPr lang="en-US" dirty="0" smtClean="0"/>
              <a:t>Step 14</a:t>
            </a:r>
          </a:p>
          <a:p>
            <a:pPr lvl="1"/>
            <a:r>
              <a:rPr lang="en-US" dirty="0" smtClean="0"/>
              <a:t>You are editing the “Switchboard (Default)” </a:t>
            </a:r>
          </a:p>
          <a:p>
            <a:r>
              <a:rPr lang="en-US" dirty="0" smtClean="0"/>
              <a:t>Step 15</a:t>
            </a:r>
          </a:p>
          <a:p>
            <a:pPr lvl="1"/>
            <a:r>
              <a:rPr lang="en-US" dirty="0" smtClean="0"/>
              <a:t>Do not make any changes in the second part of step #15</a:t>
            </a:r>
          </a:p>
        </p:txBody>
      </p:sp>
    </p:spTree>
    <p:extLst>
      <p:ext uri="{BB962C8B-B14F-4D97-AF65-F5344CB8AC3E}">
        <p14:creationId xmlns:p14="http://schemas.microsoft.com/office/powerpoint/2010/main" val="194651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 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16-21</a:t>
            </a:r>
          </a:p>
          <a:p>
            <a:pPr lvl="1"/>
            <a:r>
              <a:rPr lang="en-US" dirty="0" smtClean="0"/>
              <a:t>SEE Step 21 for end result</a:t>
            </a:r>
          </a:p>
          <a:p>
            <a:r>
              <a:rPr lang="en-US" dirty="0" smtClean="0"/>
              <a:t>Step 22</a:t>
            </a:r>
          </a:p>
          <a:p>
            <a:pPr lvl="1"/>
            <a:r>
              <a:rPr lang="en-US" dirty="0" smtClean="0"/>
              <a:t>Check to make sure your switchboard works</a:t>
            </a:r>
          </a:p>
          <a:p>
            <a:r>
              <a:rPr lang="en-US" dirty="0" smtClean="0"/>
              <a:t>Step 23-24</a:t>
            </a:r>
          </a:p>
          <a:p>
            <a:pPr lvl="1"/>
            <a:r>
              <a:rPr lang="en-US" dirty="0" smtClean="0"/>
              <a:t>This is how to create Navigation Forms (an alternative to a switchboard)</a:t>
            </a:r>
          </a:p>
          <a:p>
            <a:pPr lvl="2"/>
            <a:r>
              <a:rPr lang="en-US" dirty="0" smtClean="0"/>
              <a:t>DO NOT USE NAVIGATION FORMS FOR THE APPLIED EXERCISE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 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Step 25-42</a:t>
            </a:r>
          </a:p>
          <a:p>
            <a:pPr lvl="1"/>
            <a:r>
              <a:rPr lang="en-US" dirty="0" smtClean="0"/>
              <a:t>Intro to creating MACROS and applying them</a:t>
            </a:r>
          </a:p>
          <a:p>
            <a:r>
              <a:rPr lang="en-US" dirty="0" smtClean="0"/>
              <a:t>Step 29</a:t>
            </a:r>
          </a:p>
          <a:p>
            <a:pPr lvl="1"/>
            <a:r>
              <a:rPr lang="en-US" dirty="0" smtClean="0"/>
              <a:t>If an action (like closing a form) is going to be executed by a macro, the action must be reasonable (the form would have to be open BEFORE you try to execute the macro to close the form)</a:t>
            </a:r>
          </a:p>
          <a:p>
            <a:r>
              <a:rPr lang="en-US" dirty="0" smtClean="0"/>
              <a:t>Step 30</a:t>
            </a:r>
          </a:p>
          <a:p>
            <a:pPr lvl="1"/>
            <a:r>
              <a:rPr lang="en-US" dirty="0" smtClean="0"/>
              <a:t>Reports do not automatically use button wizards (you must manually adjust the actions)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1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 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31</a:t>
            </a:r>
          </a:p>
          <a:p>
            <a:pPr lvl="1"/>
            <a:r>
              <a:rPr lang="en-US" dirty="0" smtClean="0"/>
              <a:t>To adjust button name to “Close Report” go to: </a:t>
            </a:r>
          </a:p>
          <a:p>
            <a:pPr lvl="2"/>
            <a:r>
              <a:rPr lang="en-US" dirty="0" smtClean="0"/>
              <a:t>Format tab, “Caption” field</a:t>
            </a:r>
          </a:p>
          <a:p>
            <a:pPr marL="0" indent="0">
              <a:buNone/>
            </a:pPr>
            <a:r>
              <a:rPr lang="en-US" dirty="0" smtClean="0"/>
              <a:t>**To edit a macro mistake: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the navigation pane and right click 	on the macro.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“Design View”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4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 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Step 36</a:t>
            </a:r>
          </a:p>
          <a:p>
            <a:pPr lvl="1"/>
            <a:r>
              <a:rPr lang="en-US" dirty="0" smtClean="0"/>
              <a:t>See Steps 13-21 if you get confused</a:t>
            </a:r>
          </a:p>
          <a:p>
            <a:r>
              <a:rPr lang="en-US" dirty="0" smtClean="0"/>
              <a:t>Step 37</a:t>
            </a:r>
          </a:p>
          <a:p>
            <a:pPr lvl="1"/>
            <a:r>
              <a:rPr lang="en-US" dirty="0" smtClean="0"/>
              <a:t>Close Switchboard manager</a:t>
            </a:r>
          </a:p>
          <a:p>
            <a:pPr lvl="1"/>
            <a:r>
              <a:rPr lang="en-US" dirty="0" smtClean="0"/>
              <a:t>Open “</a:t>
            </a:r>
            <a:r>
              <a:rPr lang="en-US" dirty="0" err="1" smtClean="0"/>
              <a:t>Swtichboard</a:t>
            </a:r>
            <a:r>
              <a:rPr lang="en-US" dirty="0" smtClean="0"/>
              <a:t>” form in Form view and check to make sure buttons are working properly</a:t>
            </a:r>
          </a:p>
          <a:p>
            <a:r>
              <a:rPr lang="en-US" dirty="0" smtClean="0"/>
              <a:t>Steps 38 &amp; 39</a:t>
            </a:r>
          </a:p>
          <a:p>
            <a:pPr lvl="1"/>
            <a:r>
              <a:rPr lang="en-US" dirty="0" smtClean="0"/>
              <a:t>These are 2 commands in the SAME MACRO</a:t>
            </a:r>
          </a:p>
          <a:p>
            <a:pPr lvl="1"/>
            <a:r>
              <a:rPr lang="en-US" dirty="0" smtClean="0"/>
              <a:t>The ORDER of Macros actions MATTERS</a:t>
            </a:r>
          </a:p>
          <a:p>
            <a:pPr lvl="2"/>
            <a:r>
              <a:rPr lang="en-US" dirty="0" smtClean="0"/>
              <a:t>The macro carries out the actions in order of how actions are listed in Macro design view</a:t>
            </a:r>
          </a:p>
          <a:p>
            <a:r>
              <a:rPr lang="en-US" dirty="0" smtClean="0"/>
              <a:t>Step 41</a:t>
            </a:r>
          </a:p>
          <a:p>
            <a:pPr lvl="1"/>
            <a:r>
              <a:rPr lang="en-US" dirty="0" smtClean="0"/>
              <a:t>Adding macros to buttons in FORMS (not Reports)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4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975</Words>
  <Application>Microsoft Office PowerPoint</Application>
  <PresentationFormat>On-screen Show (4:3)</PresentationFormat>
  <Paragraphs>152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Homework 5 Hints</vt:lpstr>
      <vt:lpstr>Read!</vt:lpstr>
      <vt:lpstr>Chapter 7 Guided Exercise</vt:lpstr>
      <vt:lpstr>Ch 7 GE</vt:lpstr>
      <vt:lpstr>Ch 7 GE</vt:lpstr>
      <vt:lpstr>Ch 7 GE</vt:lpstr>
      <vt:lpstr>Ch 7 GE</vt:lpstr>
      <vt:lpstr>Ch 7 GE</vt:lpstr>
      <vt:lpstr>Ch 7 GE</vt:lpstr>
      <vt:lpstr>Chapter 7 Applied Exercise</vt:lpstr>
      <vt:lpstr>Ch 7 AE</vt:lpstr>
      <vt:lpstr>Ch 7 AE</vt:lpstr>
      <vt:lpstr>Ch 7 AE</vt:lpstr>
      <vt:lpstr>Ch 7 AE</vt:lpstr>
      <vt:lpstr>Ch 7 AE</vt:lpstr>
      <vt:lpstr>Ch 7 AE</vt:lpstr>
      <vt:lpstr>Ch 7 AE</vt:lpstr>
      <vt:lpstr>Ch 7 AE</vt:lpstr>
      <vt:lpstr>Ch 7 AE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2012-08-08T02:14:54Z</dcterms:created>
  <dcterms:modified xsi:type="dcterms:W3CDTF">2018-07-30T19:10:58Z</dcterms:modified>
</cp:coreProperties>
</file>