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1pPr>
    <a:lvl2pPr marL="0" marR="0" indent="457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2pPr>
    <a:lvl3pPr marL="0" marR="0" indent="914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3pPr>
    <a:lvl4pPr marL="0" marR="0" indent="1371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4pPr>
    <a:lvl5pPr marL="0" marR="0" indent="18288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5pPr>
    <a:lvl6pPr marL="0" marR="0" indent="22860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6pPr>
    <a:lvl7pPr marL="0" marR="0" indent="2743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7pPr>
    <a:lvl8pPr marL="0" marR="0" indent="3200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8pPr>
    <a:lvl9pPr marL="0" marR="0" indent="3657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FD7E7"/>
          </a:solidFill>
        </a:fill>
      </a:tcStyle>
    </a:wholeTbl>
    <a:band2H>
      <a:tcTxStyle/>
      <a:tcStyle>
        <a:tcBdr/>
        <a:fill>
          <a:solidFill>
            <a:srgbClr val="E8ECF4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EE7D0"/>
          </a:solidFill>
        </a:fill>
      </a:tcStyle>
    </a:wholeTbl>
    <a:band2H>
      <a:tcTxStyle/>
      <a:tcStyle>
        <a:tcBdr/>
        <a:fill>
          <a:solidFill>
            <a:srgbClr val="EFF3E9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CDCCE"/>
          </a:solidFill>
        </a:fill>
      </a:tcStyle>
    </a:wholeTbl>
    <a:band2H>
      <a:tcTxStyle/>
      <a:tcStyle>
        <a:tcBdr/>
        <a:fill>
          <a:solidFill>
            <a:srgbClr val="FDEEE8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6" autoAdjust="0"/>
    <p:restoredTop sz="94639" autoAdjust="0"/>
  </p:normalViewPr>
  <p:slideViewPr>
    <p:cSldViewPr snapToGrid="0">
      <p:cViewPr varScale="1">
        <p:scale>
          <a:sx n="115" d="100"/>
          <a:sy n="115" d="100"/>
        </p:scale>
        <p:origin x="312" y="6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92" name="Shape 92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defRPr sz="1200">
        <a:latin typeface="+mj-lt"/>
        <a:ea typeface="+mj-ea"/>
        <a:cs typeface="+mj-cs"/>
        <a:sym typeface="Calibri"/>
      </a:defRPr>
    </a:lvl1pPr>
    <a:lvl2pPr indent="228600" latinLnBrk="0">
      <a:defRPr sz="1200">
        <a:latin typeface="+mj-lt"/>
        <a:ea typeface="+mj-ea"/>
        <a:cs typeface="+mj-cs"/>
        <a:sym typeface="Calibri"/>
      </a:defRPr>
    </a:lvl2pPr>
    <a:lvl3pPr indent="457200" latinLnBrk="0">
      <a:defRPr sz="1200">
        <a:latin typeface="+mj-lt"/>
        <a:ea typeface="+mj-ea"/>
        <a:cs typeface="+mj-cs"/>
        <a:sym typeface="Calibri"/>
      </a:defRPr>
    </a:lvl3pPr>
    <a:lvl4pPr indent="685800" latinLnBrk="0">
      <a:defRPr sz="1200">
        <a:latin typeface="+mj-lt"/>
        <a:ea typeface="+mj-ea"/>
        <a:cs typeface="+mj-cs"/>
        <a:sym typeface="Calibri"/>
      </a:defRPr>
    </a:lvl4pPr>
    <a:lvl5pPr indent="914400" latinLnBrk="0">
      <a:defRPr sz="1200">
        <a:latin typeface="+mj-lt"/>
        <a:ea typeface="+mj-ea"/>
        <a:cs typeface="+mj-cs"/>
        <a:sym typeface="Calibri"/>
      </a:defRPr>
    </a:lvl5pPr>
    <a:lvl6pPr indent="1143000" latinLnBrk="0">
      <a:defRPr sz="1200">
        <a:latin typeface="+mj-lt"/>
        <a:ea typeface="+mj-ea"/>
        <a:cs typeface="+mj-cs"/>
        <a:sym typeface="Calibri"/>
      </a:defRPr>
    </a:lvl6pPr>
    <a:lvl7pPr indent="1371600" latinLnBrk="0">
      <a:defRPr sz="1200">
        <a:latin typeface="+mj-lt"/>
        <a:ea typeface="+mj-ea"/>
        <a:cs typeface="+mj-cs"/>
        <a:sym typeface="Calibri"/>
      </a:defRPr>
    </a:lvl7pPr>
    <a:lvl8pPr indent="1600200" latinLnBrk="0">
      <a:defRPr sz="1200">
        <a:latin typeface="+mj-lt"/>
        <a:ea typeface="+mj-ea"/>
        <a:cs typeface="+mj-cs"/>
        <a:sym typeface="Calibri"/>
      </a:defRPr>
    </a:lvl8pPr>
    <a:lvl9pPr indent="1828800" latinLnBrk="0">
      <a:defRPr sz="1200">
        <a:latin typeface="+mj-lt"/>
        <a:ea typeface="+mj-ea"/>
        <a:cs typeface="+mj-cs"/>
        <a:sym typeface="Calibri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>
                <a:solidFill>
                  <a:srgbClr val="888888"/>
                </a:solidFill>
              </a:defRPr>
            </a:lvl1pPr>
            <a:lvl2pPr marL="0" indent="457200" algn="ctr">
              <a:buSzTx/>
              <a:buFontTx/>
              <a:buNone/>
              <a:defRPr>
                <a:solidFill>
                  <a:srgbClr val="888888"/>
                </a:solidFill>
              </a:defRPr>
            </a:lvl2pPr>
            <a:lvl3pPr marL="0" indent="914400" algn="ctr">
              <a:buSzTx/>
              <a:buFontTx/>
              <a:buNone/>
              <a:defRPr>
                <a:solidFill>
                  <a:srgbClr val="888888"/>
                </a:solidFill>
              </a:defRPr>
            </a:lvl3pPr>
            <a:lvl4pPr marL="0" indent="1371600" algn="ctr">
              <a:buSzTx/>
              <a:buFontTx/>
              <a:buNone/>
              <a:defRPr>
                <a:solidFill>
                  <a:srgbClr val="888888"/>
                </a:solidFill>
              </a:defRPr>
            </a:lvl4pPr>
            <a:lvl5pPr marL="0" indent="1828800" algn="ctr">
              <a:buSzTx/>
              <a:buFontTx/>
              <a:buNone/>
              <a:defRPr>
                <a:solidFill>
                  <a:srgbClr val="888888"/>
                </a:solidFill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21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2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Text"/>
          <p:cNvSpPr txBox="1">
            <a:spLocks noGrp="1"/>
          </p:cNvSpPr>
          <p:nvPr>
            <p:ph type="title"/>
          </p:nvPr>
        </p:nvSpPr>
        <p:spPr>
          <a:xfrm>
            <a:off x="722312" y="4406900"/>
            <a:ext cx="7772401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t>Title Text</a:t>
            </a:r>
          </a:p>
        </p:txBody>
      </p:sp>
      <p:sp>
        <p:nvSpPr>
          <p:cNvPr id="3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722312" y="2906713"/>
            <a:ext cx="7772401" cy="1500188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1pPr>
            <a:lvl2pPr marL="0" indent="45720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2pPr>
            <a:lvl3pPr marL="0" indent="91440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3pPr>
            <a:lvl4pPr marL="0" indent="137160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4pPr>
            <a:lvl5pPr marL="0" indent="182880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39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spcBef>
                <a:spcPts val="600"/>
              </a:spcBef>
              <a:defRPr sz="2800"/>
            </a:lvl1pPr>
            <a:lvl2pPr marL="790575" indent="-333375">
              <a:spcBef>
                <a:spcPts val="600"/>
              </a:spcBef>
              <a:defRPr sz="2800"/>
            </a:lvl2pPr>
            <a:lvl3pPr marL="1234439" indent="-320039">
              <a:spcBef>
                <a:spcPts val="600"/>
              </a:spcBef>
              <a:defRPr sz="2800"/>
            </a:lvl3pPr>
            <a:lvl4pPr marL="1727200" indent="-355600">
              <a:spcBef>
                <a:spcPts val="600"/>
              </a:spcBef>
              <a:defRPr sz="2800"/>
            </a:lvl4pPr>
            <a:lvl5pPr marL="2184400" indent="-355600">
              <a:spcBef>
                <a:spcPts val="600"/>
              </a:spcBef>
              <a:defRPr sz="2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8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457200" y="1535112"/>
            <a:ext cx="4040188" cy="639763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500"/>
              </a:spcBef>
              <a:buSzTx/>
              <a:buFontTx/>
              <a:buNone/>
              <a:defRPr sz="2400" b="1"/>
            </a:lvl1pPr>
            <a:lvl2pPr marL="0" indent="457200">
              <a:spcBef>
                <a:spcPts val="500"/>
              </a:spcBef>
              <a:buSzTx/>
              <a:buFontTx/>
              <a:buNone/>
              <a:defRPr sz="2400" b="1"/>
            </a:lvl2pPr>
            <a:lvl3pPr marL="0" indent="914400">
              <a:spcBef>
                <a:spcPts val="500"/>
              </a:spcBef>
              <a:buSzTx/>
              <a:buFontTx/>
              <a:buNone/>
              <a:defRPr sz="2400" b="1"/>
            </a:lvl3pPr>
            <a:lvl4pPr marL="0" indent="1371600">
              <a:spcBef>
                <a:spcPts val="500"/>
              </a:spcBef>
              <a:buSzTx/>
              <a:buFontTx/>
              <a:buNone/>
              <a:defRPr sz="2400" b="1"/>
            </a:lvl4pPr>
            <a:lvl5pPr marL="0" indent="1828800">
              <a:spcBef>
                <a:spcPts val="500"/>
              </a:spcBef>
              <a:buSzTx/>
              <a:buFontTx/>
              <a:buNone/>
              <a:defRPr sz="2400" b="1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21"/>
          </p:nvPr>
        </p:nvSpPr>
        <p:spPr>
          <a:xfrm>
            <a:off x="4645025" y="1535112"/>
            <a:ext cx="4041775" cy="639763"/>
          </a:xfrm>
          <a:prstGeom prst="rect">
            <a:avLst/>
          </a:prstGeom>
        </p:spPr>
        <p:txBody>
          <a:bodyPr anchor="b"/>
          <a:lstStyle/>
          <a:p>
            <a:pPr marL="0" indent="0">
              <a:spcBef>
                <a:spcPts val="500"/>
              </a:spcBef>
              <a:buSzTx/>
              <a:buFontTx/>
              <a:buNone/>
              <a:defRPr sz="2400" b="1"/>
            </a:pPr>
            <a:endParaRPr/>
          </a:p>
        </p:txBody>
      </p:sp>
      <p:sp>
        <p:nvSpPr>
          <p:cNvPr id="5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Title Text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4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t>Title Text</a:t>
            </a:r>
          </a:p>
        </p:txBody>
      </p:sp>
      <p:sp>
        <p:nvSpPr>
          <p:cNvPr id="73" name="Body Level One…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4" name="Text Placeholder 3"/>
          <p:cNvSpPr>
            <a:spLocks noGrp="1"/>
          </p:cNvSpPr>
          <p:nvPr>
            <p:ph type="body" sz="half" idx="21"/>
          </p:nvPr>
        </p:nvSpPr>
        <p:spPr>
          <a:xfrm>
            <a:off x="457199" y="1435100"/>
            <a:ext cx="3008315" cy="4691063"/>
          </a:xfrm>
          <a:prstGeom prst="rect">
            <a:avLst/>
          </a:prstGeom>
        </p:spPr>
        <p:txBody>
          <a:bodyPr/>
          <a:lstStyle/>
          <a:p>
            <a:pPr marL="0" indent="0">
              <a:spcBef>
                <a:spcPts val="300"/>
              </a:spcBef>
              <a:buSzTx/>
              <a:buFontTx/>
              <a:buNone/>
              <a:defRPr sz="1400"/>
            </a:pPr>
            <a:endParaRPr/>
          </a:p>
        </p:txBody>
      </p:sp>
      <p:sp>
        <p:nvSpPr>
          <p:cNvPr id="7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Title Text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1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t>Title Text</a:t>
            </a:r>
          </a:p>
        </p:txBody>
      </p:sp>
      <p:sp>
        <p:nvSpPr>
          <p:cNvPr id="83" name="Picture Placeholder 2"/>
          <p:cNvSpPr>
            <a:spLocks noGrp="1"/>
          </p:cNvSpPr>
          <p:nvPr>
            <p:ph type="pic" sz="half" idx="21"/>
          </p:nvPr>
        </p:nvSpPr>
        <p:spPr>
          <a:xfrm>
            <a:off x="1792288" y="612775"/>
            <a:ext cx="5486401" cy="4114800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endParaRPr/>
          </a:p>
        </p:txBody>
      </p:sp>
      <p:sp>
        <p:nvSpPr>
          <p:cNvPr id="84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92288" y="5367337"/>
            <a:ext cx="5486401" cy="804863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300"/>
              </a:spcBef>
              <a:buSzTx/>
              <a:buFontTx/>
              <a:buNone/>
              <a:defRPr sz="1400"/>
            </a:lvl1pPr>
            <a:lvl2pPr marL="0" indent="457200">
              <a:spcBef>
                <a:spcPts val="300"/>
              </a:spcBef>
              <a:buSzTx/>
              <a:buFontTx/>
              <a:buNone/>
              <a:defRPr sz="1400"/>
            </a:lvl2pPr>
            <a:lvl3pPr marL="0" indent="914400">
              <a:spcBef>
                <a:spcPts val="300"/>
              </a:spcBef>
              <a:buSzTx/>
              <a:buFontTx/>
              <a:buNone/>
              <a:defRPr sz="1400"/>
            </a:lvl3pPr>
            <a:lvl4pPr marL="0" indent="1371600">
              <a:spcBef>
                <a:spcPts val="300"/>
              </a:spcBef>
              <a:buSzTx/>
              <a:buFontTx/>
              <a:buNone/>
              <a:defRPr sz="1400"/>
            </a:lvl4pPr>
            <a:lvl5pPr marL="0" indent="1828800">
              <a:spcBef>
                <a:spcPts val="300"/>
              </a:spcBef>
              <a:buSzTx/>
              <a:buFontTx/>
              <a:buNone/>
              <a:defRPr sz="1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8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8428176" y="6414760"/>
            <a:ext cx="258624" cy="248305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ctr">
            <a:spAutoFit/>
          </a:bodyPr>
          <a:lstStyle>
            <a:lvl1pPr algn="r">
              <a:defRPr sz="1200">
                <a:solidFill>
                  <a:srgbClr val="888888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ransition spd="med"/>
  <p:txStyles>
    <p:titleStyle>
      <a:lvl1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1pPr>
      <a:lvl2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2pPr>
      <a:lvl3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3pPr>
      <a:lvl4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4pPr>
      <a:lvl5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5pPr>
      <a:lvl6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6pPr>
      <a:lvl7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7pPr>
      <a:lvl8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8pPr>
      <a:lvl9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9pPr>
    </p:titleStyle>
    <p:bodyStyle>
      <a:lvl1pPr marL="342900" marR="0" indent="-3429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1pPr>
      <a:lvl2pPr marL="783771" marR="0" indent="-326571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–"/>
        <a:tabLst/>
        <a:defRPr sz="32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2pPr>
      <a:lvl3pPr marL="1219200" marR="0" indent="-3048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3pPr>
      <a:lvl4pPr marL="17373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–"/>
        <a:tabLst/>
        <a:defRPr sz="32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4pPr>
      <a:lvl5pPr marL="21945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»"/>
        <a:tabLst/>
        <a:defRPr sz="32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5pPr>
      <a:lvl6pPr marL="26517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6pPr>
      <a:lvl7pPr marL="31089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7pPr>
      <a:lvl8pPr marL="3566159" marR="0" indent="-365759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8pPr>
      <a:lvl9pPr marL="4023359" marR="0" indent="-365759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457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914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1371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18288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22860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2743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3200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3657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Title 1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noProof="1"/>
              <a:t>Homework 4 Hints</a:t>
            </a:r>
          </a:p>
        </p:txBody>
      </p:sp>
      <p:sp>
        <p:nvSpPr>
          <p:cNvPr id="95" name="Subtitle 2"/>
          <p:cNvSpPr txBox="1">
            <a:spLocks noGrp="1"/>
          </p:cNvSpPr>
          <p:nvPr>
            <p:ph type="subTitle" sz="quarter" idx="1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Title 1"/>
          <p:cNvSpPr txBox="1"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noProof="1"/>
              <a:t>Chapter 6 Applied Exercise</a:t>
            </a:r>
          </a:p>
        </p:txBody>
      </p:sp>
      <p:sp>
        <p:nvSpPr>
          <p:cNvPr id="142" name="Content Placeholder 2"/>
          <p:cNvSpPr txBox="1">
            <a:spLocks noGrp="1"/>
          </p:cNvSpPr>
          <p:nvPr>
            <p:ph type="body" sz="quarter" idx="1"/>
          </p:nvPr>
        </p:nvSpPr>
        <p:spPr>
          <a:xfrm>
            <a:off x="457200" y="990600"/>
            <a:ext cx="8229600" cy="9906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  <a:spcBef>
                <a:spcPts val="500"/>
              </a:spcBef>
              <a:defRPr sz="2200"/>
            </a:pPr>
            <a:r>
              <a:rPr lang="en-US" noProof="1"/>
              <a:t>Step 3</a:t>
            </a:r>
          </a:p>
          <a:p>
            <a:pPr marL="742950" lvl="1" indent="-285750">
              <a:lnSpc>
                <a:spcPct val="80000"/>
              </a:lnSpc>
              <a:spcBef>
                <a:spcPts val="400"/>
              </a:spcBef>
              <a:defRPr sz="1900"/>
            </a:pPr>
            <a:r>
              <a:rPr lang="en-US" noProof="1"/>
              <a:t>See GE Step #8</a:t>
            </a:r>
          </a:p>
          <a:p>
            <a:pPr marL="742950" lvl="1" indent="-285750">
              <a:lnSpc>
                <a:spcPct val="80000"/>
              </a:lnSpc>
              <a:spcBef>
                <a:spcPts val="400"/>
              </a:spcBef>
              <a:defRPr sz="1900"/>
            </a:pPr>
            <a:r>
              <a:rPr lang="en-US" noProof="1"/>
              <a:t>Click on Design, then click on Show Table</a:t>
            </a:r>
          </a:p>
        </p:txBody>
      </p:sp>
      <p:pic>
        <p:nvPicPr>
          <p:cNvPr id="143" name="Picture 3" descr="Screenshot of relationships window with an arrow pointing to the Design tab and the Show Table button."/>
          <p:cNvPicPr>
            <a:picLocks noChangeAspect="1"/>
          </p:cNvPicPr>
          <p:nvPr/>
        </p:nvPicPr>
        <p:blipFill>
          <a:blip r:embed="rId2">
            <a:extLst/>
          </a:blip>
          <a:srcRect l="1805" t="2564" r="49584" b="73112"/>
          <a:stretch>
            <a:fillRect/>
          </a:stretch>
        </p:blipFill>
        <p:spPr>
          <a:xfrm>
            <a:off x="228599" y="1905000"/>
            <a:ext cx="5217481" cy="1752601"/>
          </a:xfrm>
          <a:prstGeom prst="rect">
            <a:avLst/>
          </a:prstGeom>
          <a:ln w="12700">
            <a:miter lim="400000"/>
          </a:ln>
        </p:spPr>
      </p:pic>
      <p:sp>
        <p:nvSpPr>
          <p:cNvPr id="144" name="Content Placeholder 2"/>
          <p:cNvSpPr txBox="1"/>
          <p:nvPr/>
        </p:nvSpPr>
        <p:spPr>
          <a:xfrm>
            <a:off x="198120" y="6096000"/>
            <a:ext cx="8671560" cy="685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normAutofit/>
          </a:bodyPr>
          <a:lstStyle/>
          <a:p>
            <a:pPr marL="742950" lvl="1" indent="-285750">
              <a:spcBef>
                <a:spcPts val="600"/>
              </a:spcBef>
              <a:buSzPct val="100000"/>
              <a:buFont typeface="Arial"/>
              <a:buChar char="–"/>
              <a:defRPr sz="2800"/>
            </a:pPr>
            <a:r>
              <a:t>See GE Step #’s 9-14 to create a relationship</a:t>
            </a:r>
          </a:p>
        </p:txBody>
      </p:sp>
      <p:pic>
        <p:nvPicPr>
          <p:cNvPr id="145" name="Picture 5" descr="Screenshot of relationships window with an arrow pointing to the Design tab and the Show Table button."/>
          <p:cNvPicPr>
            <a:picLocks noChangeAspect="1"/>
          </p:cNvPicPr>
          <p:nvPr/>
        </p:nvPicPr>
        <p:blipFill>
          <a:blip r:embed="rId3">
            <a:extLst/>
          </a:blip>
          <a:srcRect r="47917" b="75641"/>
          <a:stretch>
            <a:fillRect/>
          </a:stretch>
        </p:blipFill>
        <p:spPr>
          <a:xfrm>
            <a:off x="596174" y="3733800"/>
            <a:ext cx="6795226" cy="1752600"/>
          </a:xfrm>
          <a:prstGeom prst="rect">
            <a:avLst/>
          </a:prstGeom>
          <a:ln w="12700">
            <a:miter lim="400000"/>
          </a:ln>
        </p:spPr>
      </p:pic>
      <p:sp>
        <p:nvSpPr>
          <p:cNvPr id="146" name="Straight Arrow Connector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H="1">
            <a:off x="2837339" y="3657600"/>
            <a:ext cx="2953862" cy="685800"/>
          </a:xfrm>
          <a:prstGeom prst="line">
            <a:avLst/>
          </a:prstGeom>
          <a:ln w="38100">
            <a:solidFill>
              <a:srgbClr val="4A7EBB"/>
            </a:solidFill>
            <a:tailEnd type="triangle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47" name="Straight Arrow Connector 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H="1">
            <a:off x="3588149" y="1752600"/>
            <a:ext cx="3715861" cy="304800"/>
          </a:xfrm>
          <a:prstGeom prst="line">
            <a:avLst/>
          </a:prstGeom>
          <a:ln w="38100">
            <a:solidFill>
              <a:srgbClr val="4A7EBB"/>
            </a:solidFill>
            <a:tailEnd type="triangle"/>
          </a:ln>
        </p:spPr>
        <p:txBody>
          <a:bodyPr lIns="45719" rIns="45719"/>
          <a:lstStyle/>
          <a:p>
            <a:endParaRPr/>
          </a:p>
        </p:txBody>
      </p:sp>
    </p:spTree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Title 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noProof="1"/>
              <a:t>Ch 6 AE</a:t>
            </a:r>
          </a:p>
        </p:txBody>
      </p:sp>
      <p:sp>
        <p:nvSpPr>
          <p:cNvPr id="150" name="Content Placeholder 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r>
              <a:rPr lang="en-US" noProof="1"/>
              <a:t>Step 3 continued</a:t>
            </a:r>
          </a:p>
          <a:p>
            <a:pPr marL="742950" lvl="1" indent="-285750">
              <a:spcBef>
                <a:spcPts val="600"/>
              </a:spcBef>
              <a:defRPr sz="2800"/>
            </a:pPr>
            <a:r>
              <a:rPr lang="en-US" noProof="1"/>
              <a:t>ADD Location Facilities to Relationships window</a:t>
            </a:r>
          </a:p>
          <a:p>
            <a:pPr marL="742950" lvl="1" indent="-285750">
              <a:spcBef>
                <a:spcPts val="600"/>
              </a:spcBef>
              <a:defRPr sz="2800"/>
            </a:pPr>
            <a:r>
              <a:rPr lang="en-US" noProof="1"/>
              <a:t>Drag and Drop </a:t>
            </a:r>
          </a:p>
          <a:p>
            <a:pPr marL="1200150" lvl="2" indent="-285750">
              <a:spcBef>
                <a:spcPts val="600"/>
              </a:spcBef>
              <a:buChar char="–"/>
              <a:defRPr sz="2800"/>
            </a:pPr>
            <a:r>
              <a:rPr lang="en-US" noProof="1"/>
              <a:t>“Location ID” from the Location Table to the LocationFacilities table</a:t>
            </a:r>
          </a:p>
          <a:p>
            <a:pPr marL="742950" lvl="1" indent="-285750">
              <a:spcBef>
                <a:spcPts val="600"/>
              </a:spcBef>
              <a:defRPr sz="2800"/>
            </a:pPr>
            <a:r>
              <a:rPr lang="en-US" noProof="1"/>
              <a:t>Continue as learned in step #’s 9-14 in GE</a:t>
            </a:r>
          </a:p>
        </p:txBody>
      </p:sp>
    </p:spTree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Title 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noProof="1"/>
              <a:t>Chapter 6 Applied Exercise</a:t>
            </a:r>
          </a:p>
        </p:txBody>
      </p:sp>
      <p:sp>
        <p:nvSpPr>
          <p:cNvPr id="153" name="Content Placeholder 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5029200"/>
          </a:xfrm>
          <a:prstGeom prst="rect">
            <a:avLst/>
          </a:prstGeom>
        </p:spPr>
        <p:txBody>
          <a:bodyPr/>
          <a:lstStyle/>
          <a:p>
            <a:pPr marL="332613" indent="-332613" defTabSz="886968">
              <a:lnSpc>
                <a:spcPct val="90000"/>
              </a:lnSpc>
              <a:defRPr sz="3104"/>
            </a:pPr>
            <a:r>
              <a:rPr lang="en-US" noProof="1"/>
              <a:t>Step 4</a:t>
            </a:r>
          </a:p>
          <a:p>
            <a:pPr marL="720661" lvl="1" indent="-277177" defTabSz="886968">
              <a:lnSpc>
                <a:spcPct val="90000"/>
              </a:lnSpc>
              <a:spcBef>
                <a:spcPts val="600"/>
              </a:spcBef>
              <a:defRPr sz="2716"/>
            </a:pPr>
            <a:r>
              <a:rPr lang="en-US" noProof="1"/>
              <a:t>Make sure to add data to the LocationFacilities table as instructed</a:t>
            </a:r>
          </a:p>
          <a:p>
            <a:pPr marL="720661" lvl="1" indent="-277177" defTabSz="886968">
              <a:lnSpc>
                <a:spcPct val="90000"/>
              </a:lnSpc>
              <a:spcBef>
                <a:spcPts val="600"/>
              </a:spcBef>
              <a:defRPr sz="2716"/>
            </a:pPr>
            <a:r>
              <a:rPr lang="en-US" noProof="1"/>
              <a:t>It's very similar to what you do for Steps 34&amp;35 in the Guided Exercise, EXCEPT that, instead of choosing the Counselors Table you choose the LocationFacilities Table.</a:t>
            </a:r>
          </a:p>
          <a:p>
            <a:pPr marL="720661" lvl="1" indent="-277177" defTabSz="886968">
              <a:lnSpc>
                <a:spcPct val="90000"/>
              </a:lnSpc>
              <a:spcBef>
                <a:spcPts val="600"/>
              </a:spcBef>
              <a:defRPr sz="2716"/>
            </a:pPr>
            <a:r>
              <a:rPr lang="en-US" noProof="1"/>
              <a:t>When the SubForm Wizard pops up choose "Use existing Tables and Queries", click "Next", then select "Table: Location Facilities" from the drop down menu, then click the double right arrow, and finally "Finish".</a:t>
            </a:r>
          </a:p>
        </p:txBody>
      </p:sp>
    </p:spTree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Title 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noProof="1"/>
              <a:t>Chapter 6 Applied Exercise</a:t>
            </a:r>
          </a:p>
        </p:txBody>
      </p:sp>
      <p:sp>
        <p:nvSpPr>
          <p:cNvPr id="156" name="Content Placeholder 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r>
              <a:rPr lang="en-US" noProof="1"/>
              <a:t>Step #4 continued</a:t>
            </a:r>
          </a:p>
          <a:p>
            <a:r>
              <a:rPr lang="en-US" noProof="1"/>
              <a:t>Remember:  “Location 2” is the 2</a:t>
            </a:r>
            <a:r>
              <a:rPr lang="en-US" baseline="30250" noProof="1"/>
              <a:t>nd</a:t>
            </a:r>
            <a:r>
              <a:rPr lang="en-US" noProof="1"/>
              <a:t> Record in the Locations Complete Form</a:t>
            </a:r>
            <a:endParaRPr lang="en-US" sz="2800" noProof="1"/>
          </a:p>
          <a:p>
            <a:pPr marL="1143000" lvl="2" indent="-228600">
              <a:spcBef>
                <a:spcPts val="500"/>
              </a:spcBef>
              <a:defRPr sz="2400"/>
            </a:pPr>
            <a:r>
              <a:rPr lang="en-US" noProof="1"/>
              <a:t>Add these directly in the SUBFORM for LOCATION 2 ONLY! (DO NOT PUT ANYTHING IN LOCATION 1 SUBFORM!)</a:t>
            </a:r>
          </a:p>
          <a:p>
            <a:pPr marL="1143000" lvl="2" indent="-228600">
              <a:spcBef>
                <a:spcPts val="500"/>
              </a:spcBef>
              <a:defRPr sz="2400"/>
            </a:pPr>
            <a:r>
              <a:rPr lang="en-US" noProof="1"/>
              <a:t>This is indicating that Archery Range, Craft Hall, etc are located at Location #2 only and NOT Location #1</a:t>
            </a:r>
          </a:p>
        </p:txBody>
      </p:sp>
    </p:spTree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Title 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noProof="1"/>
              <a:t>Chapter 6 Applied Exercise</a:t>
            </a:r>
          </a:p>
        </p:txBody>
      </p:sp>
      <p:sp>
        <p:nvSpPr>
          <p:cNvPr id="159" name="Content Placeholder 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50292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90000"/>
              </a:lnSpc>
              <a:spcBef>
                <a:spcPts val="600"/>
              </a:spcBef>
              <a:defRPr sz="2700"/>
            </a:pPr>
            <a:r>
              <a:rPr lang="en-US" noProof="1"/>
              <a:t>Step 5</a:t>
            </a:r>
          </a:p>
          <a:p>
            <a:pPr marL="742950" lvl="1" indent="-285750">
              <a:lnSpc>
                <a:spcPct val="90000"/>
              </a:lnSpc>
              <a:spcBef>
                <a:spcPts val="500"/>
              </a:spcBef>
              <a:defRPr sz="2300"/>
            </a:pPr>
            <a:r>
              <a:rPr lang="en-US" noProof="1"/>
              <a:t>Again, very similar to Steps 34 &amp; 35 of GE, but instead of selecting "Use existing Tables and Queries" choose "Use an existing form" and select the "Counselors Sub" form created in GE Step #’s 34-37.</a:t>
            </a:r>
          </a:p>
          <a:p>
            <a:pPr marL="742950" lvl="1" indent="-285750">
              <a:lnSpc>
                <a:spcPct val="90000"/>
              </a:lnSpc>
              <a:spcBef>
                <a:spcPts val="500"/>
              </a:spcBef>
              <a:defRPr sz="2300"/>
            </a:pPr>
            <a:r>
              <a:rPr lang="en-US" noProof="1"/>
              <a:t>Nested subform = a subform inside of a subform</a:t>
            </a:r>
          </a:p>
          <a:p>
            <a:pPr marL="742950" lvl="1" indent="-285750">
              <a:lnSpc>
                <a:spcPct val="90000"/>
              </a:lnSpc>
              <a:spcBef>
                <a:spcPts val="500"/>
              </a:spcBef>
              <a:defRPr sz="2300"/>
            </a:pPr>
            <a:r>
              <a:rPr lang="en-US" noProof="1"/>
              <a:t>*Add the Counselors Subform in the Locations Complete form</a:t>
            </a:r>
          </a:p>
          <a:p>
            <a:pPr marL="1143000" lvl="2" indent="-228600">
              <a:lnSpc>
                <a:spcPct val="90000"/>
              </a:lnSpc>
              <a:spcBef>
                <a:spcPts val="400"/>
              </a:spcBef>
              <a:defRPr sz="2000"/>
            </a:pPr>
            <a:r>
              <a:rPr lang="en-US" noProof="1"/>
              <a:t>Campers nested subform is already within the Counselors subform</a:t>
            </a:r>
          </a:p>
          <a:p>
            <a:pPr marL="1143000" lvl="2" indent="-228600">
              <a:lnSpc>
                <a:spcPct val="90000"/>
              </a:lnSpc>
              <a:spcBef>
                <a:spcPts val="400"/>
              </a:spcBef>
              <a:defRPr sz="2000"/>
            </a:pPr>
            <a:r>
              <a:rPr lang="en-US" noProof="1"/>
              <a:t>You should end up with the Location Complete form that has:</a:t>
            </a:r>
          </a:p>
          <a:p>
            <a:pPr marL="1600200" lvl="3" indent="-228600">
              <a:lnSpc>
                <a:spcPct val="90000"/>
              </a:lnSpc>
              <a:spcBef>
                <a:spcPts val="400"/>
              </a:spcBef>
              <a:defRPr sz="1700"/>
            </a:pPr>
            <a:r>
              <a:rPr lang="en-US" noProof="1"/>
              <a:t>Location Facilities subform</a:t>
            </a:r>
          </a:p>
          <a:p>
            <a:pPr marL="1600200" lvl="3" indent="-228600">
              <a:lnSpc>
                <a:spcPct val="90000"/>
              </a:lnSpc>
              <a:spcBef>
                <a:spcPts val="400"/>
              </a:spcBef>
              <a:defRPr sz="1700"/>
            </a:pPr>
            <a:r>
              <a:rPr lang="en-US" noProof="1"/>
              <a:t>Counselors subform with the campers nested subform </a:t>
            </a:r>
          </a:p>
          <a:p>
            <a:pPr>
              <a:lnSpc>
                <a:spcPct val="90000"/>
              </a:lnSpc>
              <a:spcBef>
                <a:spcPts val="600"/>
              </a:spcBef>
              <a:defRPr sz="2700"/>
            </a:pPr>
            <a:r>
              <a:rPr lang="en-US" noProof="1"/>
              <a:t>Window and edit that relationship </a:t>
            </a:r>
          </a:p>
          <a:p>
            <a:pPr marL="800099" lvl="1" indent="-342899">
              <a:lnSpc>
                <a:spcPct val="90000"/>
              </a:lnSpc>
              <a:spcBef>
                <a:spcPts val="600"/>
              </a:spcBef>
              <a:buChar char="•"/>
              <a:defRPr sz="2100"/>
            </a:pPr>
            <a:r>
              <a:rPr lang="en-US" noProof="1"/>
              <a:t>Reference the GE #’s 14-18</a:t>
            </a:r>
          </a:p>
        </p:txBody>
      </p:sp>
    </p:spTree>
  </p:cSld>
  <p:clrMapOvr>
    <a:masterClrMapping/>
  </p:clrMapOvr>
  <p:transition spd="med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Title 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noProof="1"/>
              <a:t>Chapter 6 Applied Exercise</a:t>
            </a:r>
          </a:p>
        </p:txBody>
      </p:sp>
      <p:sp>
        <p:nvSpPr>
          <p:cNvPr id="162" name="Content Placeholder 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r>
              <a:rPr lang="en-US" noProof="1"/>
              <a:t>Step 6</a:t>
            </a:r>
          </a:p>
          <a:p>
            <a:pPr marL="742950" lvl="1" indent="-285750">
              <a:spcBef>
                <a:spcPts val="600"/>
              </a:spcBef>
              <a:defRPr sz="2800"/>
            </a:pPr>
            <a:r>
              <a:rPr lang="en-US" noProof="1"/>
              <a:t>Pay attention, Change only Counselors subform to DATASHEET (not single form, see step #39 of GE)</a:t>
            </a:r>
          </a:p>
          <a:p>
            <a:r>
              <a:rPr lang="en-US" noProof="1"/>
              <a:t>Step 7</a:t>
            </a:r>
          </a:p>
          <a:p>
            <a:pPr marL="742950" lvl="1" indent="-285750">
              <a:spcBef>
                <a:spcPts val="600"/>
              </a:spcBef>
              <a:defRPr sz="2800"/>
            </a:pPr>
            <a:r>
              <a:rPr lang="en-US" noProof="1"/>
              <a:t>Go to Relationships in the Database Tools Ribbon</a:t>
            </a:r>
          </a:p>
        </p:txBody>
      </p:sp>
    </p:spTree>
  </p:cSld>
  <p:clrMapOvr>
    <a:masterClrMapping/>
  </p:clrMapOvr>
  <p:transition spd="med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Title 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noProof="1"/>
              <a:t>REMEMBER!</a:t>
            </a:r>
          </a:p>
        </p:txBody>
      </p:sp>
      <p:sp>
        <p:nvSpPr>
          <p:cNvPr id="165" name="Content Placeholder 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r>
              <a:rPr lang="en-US" noProof="1"/>
              <a:t>CHECK YOUR FORMATTING!</a:t>
            </a:r>
          </a:p>
          <a:p>
            <a:pPr marL="742950" lvl="1" indent="-285750">
              <a:spcBef>
                <a:spcPts val="600"/>
              </a:spcBef>
              <a:defRPr sz="2800"/>
            </a:pPr>
            <a:r>
              <a:rPr lang="en-US" noProof="1"/>
              <a:t>Go to the Form view and check ALL your forms for:</a:t>
            </a:r>
          </a:p>
          <a:p>
            <a:pPr marL="1143000" lvl="2" indent="-228600">
              <a:spcBef>
                <a:spcPts val="500"/>
              </a:spcBef>
              <a:defRPr sz="2400"/>
            </a:pPr>
            <a:r>
              <a:rPr lang="en-US" noProof="1"/>
              <a:t>Make sure no fields/ names/ words are being cut-off</a:t>
            </a:r>
          </a:p>
          <a:p>
            <a:pPr marL="1143000" lvl="2" indent="-228600">
              <a:spcBef>
                <a:spcPts val="500"/>
              </a:spcBef>
              <a:defRPr sz="2400"/>
            </a:pPr>
            <a:r>
              <a:rPr lang="en-US" noProof="1"/>
              <a:t>Make sure you can see ALL your subforms</a:t>
            </a:r>
          </a:p>
          <a:p>
            <a:pPr marL="1143000" lvl="2" indent="-228600">
              <a:spcBef>
                <a:spcPts val="500"/>
              </a:spcBef>
              <a:defRPr sz="2400"/>
            </a:pPr>
            <a:r>
              <a:rPr lang="en-US" noProof="1"/>
              <a:t>Avoid unnecessary spaces/ gaps between controls/fields/subforms</a:t>
            </a:r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Title 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noProof="1"/>
              <a:t>Chapter 6 Guided Exercise</a:t>
            </a:r>
          </a:p>
        </p:txBody>
      </p:sp>
      <p:sp>
        <p:nvSpPr>
          <p:cNvPr id="98" name="Content Placeholder 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noProof="1"/>
              <a:t>Make sure to enforce Referential Integrity and Cascade Update when prompted </a:t>
            </a:r>
          </a:p>
          <a:p>
            <a:pPr marL="0" indent="0">
              <a:lnSpc>
                <a:spcPct val="90000"/>
              </a:lnSpc>
              <a:buSzTx/>
              <a:buNone/>
            </a:pPr>
            <a:endParaRPr lang="en-US" noProof="1"/>
          </a:p>
          <a:p>
            <a:pPr>
              <a:lnSpc>
                <a:spcPct val="90000"/>
              </a:lnSpc>
              <a:spcBef>
                <a:spcPts val="600"/>
              </a:spcBef>
              <a:defRPr sz="2800"/>
            </a:pPr>
            <a:r>
              <a:rPr lang="en-US" noProof="1"/>
              <a:t>Step 4</a:t>
            </a:r>
          </a:p>
          <a:p>
            <a:pPr marL="742950" lvl="1" indent="-285750">
              <a:lnSpc>
                <a:spcPct val="90000"/>
              </a:lnSpc>
              <a:spcBef>
                <a:spcPts val="500"/>
              </a:spcBef>
              <a:defRPr sz="2400"/>
            </a:pPr>
            <a:r>
              <a:rPr lang="en-US" noProof="1"/>
              <a:t>Make sure to add a record for your TA.</a:t>
            </a:r>
            <a:endParaRPr lang="en-US" sz="2800" noProof="1"/>
          </a:p>
          <a:p>
            <a:pPr>
              <a:lnSpc>
                <a:spcPct val="90000"/>
              </a:lnSpc>
            </a:pPr>
            <a:r>
              <a:rPr lang="en-US" noProof="1"/>
              <a:t>Step 5</a:t>
            </a:r>
          </a:p>
          <a:p>
            <a:pPr marL="742950" lvl="1" indent="-285750">
              <a:lnSpc>
                <a:spcPct val="90000"/>
              </a:lnSpc>
              <a:spcBef>
                <a:spcPts val="600"/>
              </a:spcBef>
              <a:defRPr sz="2800"/>
            </a:pPr>
            <a:r>
              <a:rPr lang="en-US" noProof="1"/>
              <a:t>Primary key is indicated by a KEY next to the field</a:t>
            </a:r>
          </a:p>
          <a:p>
            <a:pPr marL="742950" lvl="1" indent="-285750">
              <a:lnSpc>
                <a:spcPct val="90000"/>
              </a:lnSpc>
              <a:spcBef>
                <a:spcPts val="600"/>
              </a:spcBef>
              <a:defRPr sz="2800"/>
            </a:pPr>
            <a:r>
              <a:rPr lang="en-US" noProof="1"/>
              <a:t>Remember ERD rules for this homework (what are foreign keys?)</a:t>
            </a:r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Title 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noProof="1"/>
              <a:t>Chapter 6 GE</a:t>
            </a:r>
          </a:p>
        </p:txBody>
      </p:sp>
      <p:sp>
        <p:nvSpPr>
          <p:cNvPr id="101" name="Content Placeholder 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>
              <a:spcBef>
                <a:spcPts val="600"/>
              </a:spcBef>
              <a:defRPr sz="2900"/>
            </a:pPr>
            <a:r>
              <a:rPr lang="en-US" noProof="1"/>
              <a:t>Step 8:</a:t>
            </a:r>
          </a:p>
          <a:p>
            <a:pPr>
              <a:spcBef>
                <a:spcPts val="600"/>
              </a:spcBef>
              <a:defRPr sz="2900"/>
            </a:pPr>
            <a:r>
              <a:rPr lang="en-US" noProof="1"/>
              <a:t>Step 9-13:</a:t>
            </a:r>
          </a:p>
          <a:p>
            <a:pPr marL="742950" lvl="1" indent="-285750">
              <a:spcBef>
                <a:spcPts val="600"/>
              </a:spcBef>
              <a:defRPr sz="2500"/>
            </a:pPr>
            <a:r>
              <a:rPr lang="en-US" noProof="1"/>
              <a:t>REMEMBER TO SET RELATIONSHIPS between tables!</a:t>
            </a:r>
          </a:p>
          <a:p>
            <a:pPr>
              <a:spcBef>
                <a:spcPts val="600"/>
              </a:spcBef>
              <a:defRPr sz="2900"/>
            </a:pPr>
            <a:r>
              <a:rPr lang="en-US" noProof="1"/>
              <a:t>Step 15-19:</a:t>
            </a:r>
          </a:p>
          <a:p>
            <a:pPr marL="742950" lvl="1" indent="-285750">
              <a:spcBef>
                <a:spcPts val="600"/>
              </a:spcBef>
              <a:defRPr sz="2500"/>
            </a:pPr>
            <a:r>
              <a:rPr lang="en-US" noProof="1"/>
              <a:t>REMEMBER TO:</a:t>
            </a:r>
          </a:p>
          <a:p>
            <a:pPr marL="1143000" lvl="2" indent="-228600">
              <a:spcBef>
                <a:spcPts val="500"/>
              </a:spcBef>
              <a:defRPr sz="2200"/>
            </a:pPr>
            <a:r>
              <a:rPr lang="en-US" noProof="1"/>
              <a:t>Set “ENFORCE REFERENTIAL INTEGRITY” and “CASCADE UPDATE” ALL RELATIONSHIPS for the rest of the homework!</a:t>
            </a:r>
          </a:p>
          <a:p>
            <a:pPr marL="1143000" lvl="2" indent="-228600">
              <a:spcBef>
                <a:spcPts val="500"/>
              </a:spcBef>
              <a:defRPr sz="2200"/>
            </a:pPr>
            <a:r>
              <a:rPr lang="en-US" noProof="1"/>
              <a:t>Do this by right clicking on the relationship        and “edit relationship”</a:t>
            </a:r>
          </a:p>
        </p:txBody>
      </p:sp>
      <p:pic>
        <p:nvPicPr>
          <p:cNvPr id="102" name="Picture 2" descr="Screenshot of Database Tools ribbon with Relationships button circled.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286000" y="1143000"/>
            <a:ext cx="4838700" cy="990600"/>
          </a:xfrm>
          <a:prstGeom prst="rect">
            <a:avLst/>
          </a:prstGeom>
          <a:ln w="12700">
            <a:miter lim="400000"/>
          </a:ln>
        </p:spPr>
      </p:pic>
      <p:sp>
        <p:nvSpPr>
          <p:cNvPr id="103" name="Oval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019005" y="1166949"/>
            <a:ext cx="933995" cy="1066801"/>
          </a:xfrm>
          <a:prstGeom prst="ellipse">
            <a:avLst/>
          </a:prstGeom>
          <a:ln w="25400">
            <a:solidFill>
              <a:srgbClr val="FF0000"/>
            </a:solidFill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pic>
        <p:nvPicPr>
          <p:cNvPr id="104" name="Picture 3" descr="Example of what the one to many relationship line looks like in the relationships window.  It contains the number 1 and the infinity sign to represent 1 to many.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6533605" y="5110162"/>
            <a:ext cx="457201" cy="600076"/>
          </a:xfrm>
          <a:prstGeom prst="rect">
            <a:avLst/>
          </a:prstGeom>
          <a:ln w="12700">
            <a:miter lim="400000"/>
          </a:ln>
        </p:spPr>
      </p:pic>
      <p:pic>
        <p:nvPicPr>
          <p:cNvPr id="105" name="Picture 2" descr="Screenshot of the Edit Relationships window showing Counselors and Campers tables related on the CounselorID field.  Enforce referential integrity, cascade update and cascade delete options are all checked.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3486694" y="5337945"/>
            <a:ext cx="2286001" cy="1469573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Title 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noProof="1"/>
              <a:t>Chapter 6 GE</a:t>
            </a:r>
          </a:p>
        </p:txBody>
      </p:sp>
      <p:sp>
        <p:nvSpPr>
          <p:cNvPr id="108" name="Content Placeholder 2"/>
          <p:cNvSpPr txBox="1">
            <a:spLocks noGrp="1"/>
          </p:cNvSpPr>
          <p:nvPr>
            <p:ph type="body" sz="quarter" idx="1"/>
          </p:nvPr>
        </p:nvSpPr>
        <p:spPr>
          <a:xfrm>
            <a:off x="457200" y="1600200"/>
            <a:ext cx="8229600" cy="1142149"/>
          </a:xfrm>
          <a:prstGeom prst="rect">
            <a:avLst/>
          </a:prstGeom>
        </p:spPr>
        <p:txBody>
          <a:bodyPr/>
          <a:lstStyle/>
          <a:p>
            <a:pPr marL="742950" lvl="1" indent="-285750">
              <a:spcBef>
                <a:spcPts val="600"/>
              </a:spcBef>
              <a:defRPr sz="2400"/>
            </a:pPr>
            <a:endParaRPr lang="en-US" noProof="1"/>
          </a:p>
          <a:p>
            <a:r>
              <a:rPr lang="en-US" noProof="1"/>
              <a:t>Step 23:</a:t>
            </a:r>
          </a:p>
        </p:txBody>
      </p:sp>
      <p:pic>
        <p:nvPicPr>
          <p:cNvPr id="109" name="Picture 3" descr="Picture 3"/>
          <p:cNvPicPr>
            <a:picLocks noChangeAspect="1"/>
          </p:cNvPicPr>
          <p:nvPr/>
        </p:nvPicPr>
        <p:blipFill>
          <a:blip r:embed="rId2">
            <a:extLst/>
          </a:blip>
          <a:srcRect t="1908" r="37339" b="69487"/>
          <a:stretch>
            <a:fillRect/>
          </a:stretch>
        </p:blipFill>
        <p:spPr>
          <a:xfrm>
            <a:off x="304800" y="4200525"/>
            <a:ext cx="7620001" cy="2657476"/>
          </a:xfrm>
          <a:prstGeom prst="rect">
            <a:avLst/>
          </a:prstGeom>
          <a:ln w="12700">
            <a:miter lim="400000"/>
          </a:ln>
        </p:spPr>
      </p:pic>
      <p:sp>
        <p:nvSpPr>
          <p:cNvPr id="110" name="Straight Arrow Connector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H="1">
            <a:off x="5867399" y="3665678"/>
            <a:ext cx="1828801" cy="1287322"/>
          </a:xfrm>
          <a:prstGeom prst="line">
            <a:avLst/>
          </a:prstGeom>
          <a:ln w="38100">
            <a:solidFill>
              <a:srgbClr val="4A7EBB"/>
            </a:solidFill>
            <a:tailEnd type="triangle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11" name="TextBox 12"/>
          <p:cNvSpPr txBox="1"/>
          <p:nvPr/>
        </p:nvSpPr>
        <p:spPr>
          <a:xfrm>
            <a:off x="6827519" y="2742349"/>
            <a:ext cx="2270761" cy="9172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>
            <a:lvl1pPr>
              <a:defRPr b="1"/>
            </a:lvl1pPr>
          </a:lstStyle>
          <a:p>
            <a:r>
              <a:t>1. Table on the one side of a relationship can be a main form</a:t>
            </a:r>
          </a:p>
        </p:txBody>
      </p:sp>
      <p:sp>
        <p:nvSpPr>
          <p:cNvPr id="112" name="Straight Arrow Connector 1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876799" y="4038599"/>
            <a:ext cx="457201" cy="1219202"/>
          </a:xfrm>
          <a:prstGeom prst="line">
            <a:avLst/>
          </a:prstGeom>
          <a:ln w="38100">
            <a:solidFill>
              <a:srgbClr val="4A7EBB"/>
            </a:solidFill>
            <a:tailEnd type="triangle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13" name="TextBox 20"/>
          <p:cNvSpPr txBox="1"/>
          <p:nvPr/>
        </p:nvSpPr>
        <p:spPr>
          <a:xfrm>
            <a:off x="4122420" y="2838270"/>
            <a:ext cx="1965961" cy="120938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>
            <a:lvl1pPr>
              <a:defRPr b="1"/>
            </a:lvl1pPr>
          </a:lstStyle>
          <a:p>
            <a:r>
              <a:t>2. Related table on the many side of the relationship can be a subform</a:t>
            </a:r>
          </a:p>
        </p:txBody>
      </p:sp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Title 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noProof="1"/>
              <a:t>Chapter 6 GE</a:t>
            </a:r>
          </a:p>
        </p:txBody>
      </p:sp>
      <p:sp>
        <p:nvSpPr>
          <p:cNvPr id="116" name="Content Placeholder 2"/>
          <p:cNvSpPr txBox="1">
            <a:spLocks noGrp="1"/>
          </p:cNvSpPr>
          <p:nvPr>
            <p:ph type="body" sz="quarter" idx="1"/>
          </p:nvPr>
        </p:nvSpPr>
        <p:spPr>
          <a:xfrm>
            <a:off x="457200" y="1600200"/>
            <a:ext cx="8229600" cy="685801"/>
          </a:xfrm>
          <a:prstGeom prst="rect">
            <a:avLst/>
          </a:prstGeom>
        </p:spPr>
        <p:txBody>
          <a:bodyPr/>
          <a:lstStyle>
            <a:lvl1pPr>
              <a:lnSpc>
                <a:spcPct val="80000"/>
              </a:lnSpc>
              <a:spcBef>
                <a:spcPts val="500"/>
              </a:spcBef>
              <a:defRPr sz="2200"/>
            </a:lvl1pPr>
          </a:lstStyle>
          <a:p>
            <a:r>
              <a:rPr lang="en-US" noProof="1"/>
              <a:t>Step 25 and 26: Updating a subform automatically updates the tables too.  (Remember to SAVE)</a:t>
            </a:r>
          </a:p>
        </p:txBody>
      </p:sp>
      <p:pic>
        <p:nvPicPr>
          <p:cNvPr id="117" name="Picture 3" descr="Screenshot of the Location form and Counselor subform.  Arrows point to the two record navigation buttons to distinguish between the main form and subform navigation."/>
          <p:cNvPicPr>
            <a:picLocks noChangeAspect="1"/>
          </p:cNvPicPr>
          <p:nvPr/>
        </p:nvPicPr>
        <p:blipFill>
          <a:blip r:embed="rId2">
            <a:extLst/>
          </a:blip>
          <a:srcRect r="38781" b="4614"/>
          <a:stretch>
            <a:fillRect/>
          </a:stretch>
        </p:blipFill>
        <p:spPr>
          <a:xfrm>
            <a:off x="995081" y="2209800"/>
            <a:ext cx="6181727" cy="4343400"/>
          </a:xfrm>
          <a:prstGeom prst="rect">
            <a:avLst/>
          </a:prstGeom>
          <a:ln w="12700">
            <a:miter lim="400000"/>
          </a:ln>
        </p:spPr>
      </p:pic>
      <p:sp>
        <p:nvSpPr>
          <p:cNvPr id="118" name="TextBox 4"/>
          <p:cNvSpPr txBox="1"/>
          <p:nvPr/>
        </p:nvSpPr>
        <p:spPr>
          <a:xfrm>
            <a:off x="4389120" y="5678268"/>
            <a:ext cx="3032761" cy="62518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/>
          <a:p>
            <a:r>
              <a:t>Navigate through records in the main Form (Location)</a:t>
            </a:r>
          </a:p>
        </p:txBody>
      </p:sp>
      <p:sp>
        <p:nvSpPr>
          <p:cNvPr id="119" name="Straight Arrow Connector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H="1">
            <a:off x="3505199" y="6001434"/>
            <a:ext cx="838201" cy="399366"/>
          </a:xfrm>
          <a:prstGeom prst="line">
            <a:avLst/>
          </a:prstGeom>
          <a:ln w="38100">
            <a:solidFill>
              <a:srgbClr val="4A7EBB"/>
            </a:solidFill>
            <a:tailEnd type="triangle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20" name="Straight Arrow Connector 1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H="1" flipV="1">
            <a:off x="3732455" y="4581182"/>
            <a:ext cx="1753946" cy="143219"/>
          </a:xfrm>
          <a:prstGeom prst="line">
            <a:avLst/>
          </a:prstGeom>
          <a:ln w="38100">
            <a:solidFill>
              <a:srgbClr val="4A7EBB"/>
            </a:solidFill>
            <a:tailEnd type="triangle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21" name="TextBox 9"/>
          <p:cNvSpPr txBox="1"/>
          <p:nvPr/>
        </p:nvSpPr>
        <p:spPr>
          <a:xfrm>
            <a:off x="5532120" y="4459068"/>
            <a:ext cx="3032761" cy="62518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/>
          <a:p>
            <a:r>
              <a:t>Navigate through records in the subform (Counselor)</a:t>
            </a:r>
          </a:p>
        </p:txBody>
      </p:sp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Title 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noProof="1"/>
              <a:t>CHAPTER 6 GE</a:t>
            </a:r>
          </a:p>
        </p:txBody>
      </p:sp>
      <p:sp>
        <p:nvSpPr>
          <p:cNvPr id="124" name="Content Placeholder 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r>
              <a:rPr lang="en-US" noProof="1"/>
              <a:t>Step #28-40</a:t>
            </a:r>
          </a:p>
          <a:p>
            <a:pPr marL="742950" lvl="1" indent="-285750">
              <a:spcBef>
                <a:spcPts val="600"/>
              </a:spcBef>
              <a:defRPr sz="2800"/>
            </a:pPr>
            <a:r>
              <a:rPr lang="en-US" noProof="1"/>
              <a:t>This is how you will link your tables to your forms and create subforms</a:t>
            </a:r>
          </a:p>
          <a:p>
            <a:pPr marL="742950" lvl="1" indent="-285750">
              <a:spcBef>
                <a:spcPts val="600"/>
              </a:spcBef>
              <a:defRPr sz="2800"/>
            </a:pPr>
            <a:r>
              <a:rPr lang="en-US" noProof="1"/>
              <a:t>This will be used in your final project</a:t>
            </a:r>
          </a:p>
          <a:p>
            <a:pPr marL="1143000" lvl="2" indent="-228600">
              <a:spcBef>
                <a:spcPts val="500"/>
              </a:spcBef>
              <a:defRPr sz="2400"/>
            </a:pPr>
            <a:r>
              <a:rPr lang="en-US" noProof="1"/>
              <a:t>Please make sure you understand these steps</a:t>
            </a:r>
          </a:p>
          <a:p>
            <a:r>
              <a:rPr lang="en-US" noProof="1"/>
              <a:t>Step #31 bug:</a:t>
            </a:r>
          </a:p>
        </p:txBody>
      </p:sp>
      <p:pic>
        <p:nvPicPr>
          <p:cNvPr id="125" name="Picture 2" descr="Screenshot of Linked form button which hides behind the form label due to an Access bug.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3352800" y="4191000"/>
            <a:ext cx="2137523" cy="1666875"/>
          </a:xfrm>
          <a:prstGeom prst="rect">
            <a:avLst/>
          </a:prstGeom>
          <a:ln w="12700">
            <a:miter lim="400000"/>
          </a:ln>
        </p:spPr>
      </p:pic>
      <p:sp>
        <p:nvSpPr>
          <p:cNvPr id="126" name="Oval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200400" y="4038600"/>
            <a:ext cx="685800" cy="609600"/>
          </a:xfrm>
          <a:prstGeom prst="ellipse">
            <a:avLst/>
          </a:prstGeom>
          <a:ln w="25400">
            <a:solidFill>
              <a:srgbClr val="FF0000"/>
            </a:solidFill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</p:spTree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8" name="Picture 4" descr="Screenshot of report controls toolbox with an arrow pointing to the subform/subreport button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94124" y="5562600"/>
            <a:ext cx="8240277" cy="600160"/>
          </a:xfrm>
          <a:prstGeom prst="rect">
            <a:avLst/>
          </a:prstGeom>
          <a:ln w="12700">
            <a:miter lim="400000"/>
          </a:ln>
        </p:spPr>
      </p:pic>
      <p:sp>
        <p:nvSpPr>
          <p:cNvPr id="129" name="Title 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noProof="1"/>
              <a:t>Chapter 6 GE</a:t>
            </a:r>
          </a:p>
        </p:txBody>
      </p:sp>
      <p:sp>
        <p:nvSpPr>
          <p:cNvPr id="130" name="Content Placeholder 2"/>
          <p:cNvSpPr txBox="1">
            <a:spLocks noGrp="1"/>
          </p:cNvSpPr>
          <p:nvPr>
            <p:ph type="body" sz="quarter" idx="1"/>
          </p:nvPr>
        </p:nvSpPr>
        <p:spPr>
          <a:xfrm>
            <a:off x="457200" y="1600200"/>
            <a:ext cx="8229600" cy="1370711"/>
          </a:xfrm>
          <a:prstGeom prst="rect">
            <a:avLst/>
          </a:prstGeom>
        </p:spPr>
        <p:txBody>
          <a:bodyPr/>
          <a:lstStyle>
            <a:lvl1pPr>
              <a:lnSpc>
                <a:spcPct val="90000"/>
              </a:lnSpc>
              <a:spcBef>
                <a:spcPts val="600"/>
              </a:spcBef>
              <a:defRPr sz="2900"/>
            </a:lvl1pPr>
            <a:lvl2pPr marL="742950" indent="-285750">
              <a:lnSpc>
                <a:spcPct val="90000"/>
              </a:lnSpc>
              <a:spcBef>
                <a:spcPts val="600"/>
              </a:spcBef>
              <a:defRPr sz="2500"/>
            </a:lvl2pPr>
          </a:lstStyle>
          <a:p>
            <a:r>
              <a:rPr lang="en-US" noProof="1"/>
              <a:t>Step 34</a:t>
            </a:r>
          </a:p>
          <a:p>
            <a:pPr lvl="1"/>
            <a:r>
              <a:rPr lang="en-US" noProof="1"/>
              <a:t>The Subform/Subreport button is under the Design ribbon </a:t>
            </a:r>
          </a:p>
        </p:txBody>
      </p:sp>
      <p:sp>
        <p:nvSpPr>
          <p:cNvPr id="131" name="TextBox 7"/>
          <p:cNvSpPr txBox="1"/>
          <p:nvPr/>
        </p:nvSpPr>
        <p:spPr>
          <a:xfrm>
            <a:off x="4160520" y="2886669"/>
            <a:ext cx="4328160" cy="62518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>
            <a:lvl1pPr>
              <a:defRPr b="1"/>
            </a:lvl1pPr>
          </a:lstStyle>
          <a:p>
            <a:r>
              <a:t>This is where the subform/subreport control is located</a:t>
            </a:r>
          </a:p>
        </p:txBody>
      </p:sp>
      <p:sp>
        <p:nvSpPr>
          <p:cNvPr id="132" name="Straight Arrow Connector 1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334000" y="3352800"/>
            <a:ext cx="2209801" cy="2249172"/>
          </a:xfrm>
          <a:prstGeom prst="line">
            <a:avLst/>
          </a:prstGeom>
          <a:ln w="38100">
            <a:solidFill>
              <a:srgbClr val="4A7EBB"/>
            </a:solidFill>
            <a:tailEnd type="triangle"/>
          </a:ln>
        </p:spPr>
        <p:txBody>
          <a:bodyPr lIns="45719" rIns="45719"/>
          <a:lstStyle/>
          <a:p>
            <a:endParaRPr/>
          </a:p>
        </p:txBody>
      </p:sp>
    </p:spTree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Title 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noProof="1"/>
              <a:t>Chapter 6 GE</a:t>
            </a:r>
          </a:p>
        </p:txBody>
      </p:sp>
      <p:sp>
        <p:nvSpPr>
          <p:cNvPr id="135" name="Content Placeholder 2"/>
          <p:cNvSpPr txBox="1">
            <a:spLocks noGrp="1"/>
          </p:cNvSpPr>
          <p:nvPr>
            <p:ph type="body" idx="1"/>
          </p:nvPr>
        </p:nvSpPr>
        <p:spPr>
          <a:xfrm>
            <a:off x="457200" y="1600199"/>
            <a:ext cx="8229600" cy="4983164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90000"/>
              </a:lnSpc>
              <a:spcBef>
                <a:spcPts val="600"/>
              </a:spcBef>
              <a:defRPr sz="2900"/>
            </a:pPr>
            <a:r>
              <a:rPr lang="en-US" noProof="1"/>
              <a:t>Step 36:</a:t>
            </a:r>
          </a:p>
          <a:p>
            <a:pPr marL="742950" lvl="1" indent="-285750">
              <a:lnSpc>
                <a:spcPct val="90000"/>
              </a:lnSpc>
              <a:spcBef>
                <a:spcPts val="600"/>
              </a:spcBef>
              <a:defRPr sz="2500"/>
            </a:pPr>
            <a:r>
              <a:rPr lang="en-US" noProof="1"/>
              <a:t>Formatting!</a:t>
            </a:r>
          </a:p>
          <a:p>
            <a:pPr marL="742950" lvl="1" indent="-285750">
              <a:lnSpc>
                <a:spcPct val="90000"/>
              </a:lnSpc>
              <a:spcBef>
                <a:spcPts val="600"/>
              </a:spcBef>
              <a:defRPr sz="2500"/>
            </a:pPr>
            <a:r>
              <a:rPr lang="en-US" noProof="1"/>
              <a:t>REMEMBER TO RESIZE THE DETAILS SECTION</a:t>
            </a:r>
          </a:p>
          <a:p>
            <a:pPr>
              <a:lnSpc>
                <a:spcPct val="90000"/>
              </a:lnSpc>
              <a:spcBef>
                <a:spcPts val="600"/>
              </a:spcBef>
              <a:defRPr sz="2900"/>
            </a:pPr>
            <a:r>
              <a:rPr lang="en-US" noProof="1"/>
              <a:t>Step 39</a:t>
            </a:r>
          </a:p>
          <a:p>
            <a:pPr marL="742950" lvl="1" indent="-285750">
              <a:lnSpc>
                <a:spcPct val="90000"/>
              </a:lnSpc>
              <a:spcBef>
                <a:spcPts val="600"/>
              </a:spcBef>
              <a:defRPr sz="2500"/>
            </a:pPr>
            <a:r>
              <a:rPr lang="en-US" noProof="1"/>
              <a:t>Remember to switch the Counselors Sub form from “Data Sheet” View to “Single Form” View in the property sheet!</a:t>
            </a:r>
          </a:p>
          <a:p>
            <a:pPr marL="742950" lvl="1" indent="-285750">
              <a:lnSpc>
                <a:spcPct val="90000"/>
              </a:lnSpc>
              <a:spcBef>
                <a:spcPts val="600"/>
              </a:spcBef>
              <a:defRPr sz="2500"/>
            </a:pPr>
            <a:r>
              <a:rPr lang="en-US" noProof="1"/>
              <a:t>SAVE and close form after changes are made</a:t>
            </a:r>
          </a:p>
          <a:p>
            <a:pPr>
              <a:lnSpc>
                <a:spcPct val="90000"/>
              </a:lnSpc>
              <a:spcBef>
                <a:spcPts val="600"/>
              </a:spcBef>
              <a:defRPr sz="2900"/>
            </a:pPr>
            <a:r>
              <a:rPr lang="en-US" noProof="1"/>
              <a:t>Step 40</a:t>
            </a:r>
          </a:p>
          <a:p>
            <a:pPr marL="742950" lvl="1" indent="-285750">
              <a:lnSpc>
                <a:spcPct val="90000"/>
              </a:lnSpc>
              <a:spcBef>
                <a:spcPts val="600"/>
              </a:spcBef>
              <a:defRPr sz="2500"/>
            </a:pPr>
            <a:r>
              <a:rPr lang="en-US" noProof="1"/>
              <a:t>Re-open the form to make sure changes were made properly (see in form view)</a:t>
            </a:r>
          </a:p>
        </p:txBody>
      </p:sp>
    </p:spTree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Title 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noProof="1"/>
              <a:t>Chapter 6 Applied Exercise</a:t>
            </a:r>
          </a:p>
        </p:txBody>
      </p:sp>
      <p:sp>
        <p:nvSpPr>
          <p:cNvPr id="138" name="Content Placeholder 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r>
              <a:rPr lang="en-US" noProof="1"/>
              <a:t>Step 1:</a:t>
            </a:r>
          </a:p>
          <a:p>
            <a:pPr marL="742950" lvl="1" indent="-285750">
              <a:spcBef>
                <a:spcPts val="600"/>
              </a:spcBef>
              <a:defRPr sz="2800"/>
            </a:pPr>
            <a:r>
              <a:rPr lang="en-US" noProof="1"/>
              <a:t>Create table in DESIGN VIEW AND SET DATATYPES</a:t>
            </a:r>
          </a:p>
          <a:p>
            <a:r>
              <a:rPr lang="en-US" noProof="1"/>
              <a:t>Step 2:</a:t>
            </a:r>
          </a:p>
          <a:p>
            <a:pPr marL="742950" lvl="1" indent="-285750">
              <a:spcBef>
                <a:spcPts val="600"/>
              </a:spcBef>
              <a:defRPr sz="2800"/>
            </a:pPr>
            <a:r>
              <a:rPr lang="en-US" noProof="1"/>
              <a:t>Set Primary key by highlighting field (in design view) and clicking on </a:t>
            </a:r>
          </a:p>
          <a:p>
            <a:pPr marL="742950" lvl="1" indent="-285750">
              <a:spcBef>
                <a:spcPts val="600"/>
              </a:spcBef>
              <a:defRPr sz="2800"/>
            </a:pPr>
            <a:r>
              <a:rPr lang="en-US" noProof="1"/>
              <a:t>Add “LocationID” to same table in design view</a:t>
            </a:r>
          </a:p>
        </p:txBody>
      </p:sp>
      <p:pic>
        <p:nvPicPr>
          <p:cNvPr id="139" name="Picture 2" descr="Screenshot of the Primary Key button in the table design ribbon.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4288689" y="3693727"/>
            <a:ext cx="442595" cy="632278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Office Theme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Office Theme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783</Words>
  <Application>Microsoft Office PowerPoint</Application>
  <PresentationFormat>On-screen Show (4:3)</PresentationFormat>
  <Paragraphs>94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9" baseType="lpstr">
      <vt:lpstr>Arial</vt:lpstr>
      <vt:lpstr>Calibri</vt:lpstr>
      <vt:lpstr>Office Theme</vt:lpstr>
      <vt:lpstr>Homework 4 Hints</vt:lpstr>
      <vt:lpstr>Chapter 6 Guided Exercise</vt:lpstr>
      <vt:lpstr>Chapter 6 GE</vt:lpstr>
      <vt:lpstr>Chapter 6 GE</vt:lpstr>
      <vt:lpstr>Chapter 6 GE</vt:lpstr>
      <vt:lpstr>CHAPTER 6 GE</vt:lpstr>
      <vt:lpstr>Chapter 6 GE</vt:lpstr>
      <vt:lpstr>Chapter 6 GE</vt:lpstr>
      <vt:lpstr>Chapter 6 Applied Exercise</vt:lpstr>
      <vt:lpstr>Chapter 6 Applied Exercise</vt:lpstr>
      <vt:lpstr>Ch 6 AE</vt:lpstr>
      <vt:lpstr>Chapter 6 Applied Exercise</vt:lpstr>
      <vt:lpstr>Chapter 6 Applied Exercise</vt:lpstr>
      <vt:lpstr>Chapter 6 Applied Exercise</vt:lpstr>
      <vt:lpstr>Chapter 6 Applied Exercise</vt:lpstr>
      <vt:lpstr>REMEMBER!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Homework 4 Hints</dc:title>
  <cp:lastModifiedBy>djmurray</cp:lastModifiedBy>
  <cp:revision>2</cp:revision>
  <dcterms:modified xsi:type="dcterms:W3CDTF">2026-03-03T06:08:03Z</dcterms:modified>
</cp:coreProperties>
</file>