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7" r:id="rId6"/>
    <p:sldId id="268" r:id="rId7"/>
    <p:sldId id="269" r:id="rId8"/>
    <p:sldId id="259" r:id="rId9"/>
    <p:sldId id="262" r:id="rId10"/>
    <p:sldId id="263" r:id="rId11"/>
    <p:sldId id="265" r:id="rId12"/>
    <p:sldId id="271" r:id="rId13"/>
    <p:sldId id="264" r:id="rId14"/>
    <p:sldId id="266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39"/>
    <p:restoredTop sz="82181"/>
  </p:normalViewPr>
  <p:slideViewPr>
    <p:cSldViewPr>
      <p:cViewPr>
        <p:scale>
          <a:sx n="69" d="100"/>
          <a:sy n="69" d="100"/>
        </p:scale>
        <p:origin x="936" y="-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E054-12AD-4B30-BEB0-A454FC777758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0399-9A9E-4BF7-B3FD-E826E0892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126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E054-12AD-4B30-BEB0-A454FC777758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0399-9A9E-4BF7-B3FD-E826E0892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39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E054-12AD-4B30-BEB0-A454FC777758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0399-9A9E-4BF7-B3FD-E826E0892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868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E054-12AD-4B30-BEB0-A454FC777758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0399-9A9E-4BF7-B3FD-E826E0892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327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E054-12AD-4B30-BEB0-A454FC777758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0399-9A9E-4BF7-B3FD-E826E0892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150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E054-12AD-4B30-BEB0-A454FC777758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0399-9A9E-4BF7-B3FD-E826E0892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356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E054-12AD-4B30-BEB0-A454FC777758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0399-9A9E-4BF7-B3FD-E826E0892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965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E054-12AD-4B30-BEB0-A454FC777758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0399-9A9E-4BF7-B3FD-E826E0892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043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E054-12AD-4B30-BEB0-A454FC777758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0399-9A9E-4BF7-B3FD-E826E0892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282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E054-12AD-4B30-BEB0-A454FC777758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0399-9A9E-4BF7-B3FD-E826E0892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017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E054-12AD-4B30-BEB0-A454FC777758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0399-9A9E-4BF7-B3FD-E826E0892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388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EE054-12AD-4B30-BEB0-A454FC777758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70399-9A9E-4BF7-B3FD-E826E0892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482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mgt.buffalo.edu/career-resource-center/students/preparation/tools/correspondence/resume/bs-templates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office.microsoft.com/client/helppreview14.aspx?AssetId=HA010096452&amp;lcid=1033&amp;NS=MSACCESS&amp;Version=14&amp;tl=2&amp;respos=0&amp;CTT=1&amp;queryid=c018bff3-66aa-4b4e-99d4-6f9e94b9e3d2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mgt.buffalo.edu/career-resource-center/students/preparation/tools/correspondence/resume/bs-templates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Homework </a:t>
            </a:r>
            <a:r>
              <a:rPr lang="en-US"/>
              <a:t>1 Hints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809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 #2 Applied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Step #1</a:t>
            </a:r>
          </a:p>
          <a:p>
            <a:pPr lvl="1"/>
            <a:r>
              <a:rPr lang="en-US" dirty="0"/>
              <a:t>Steps #16-21 in Guided Exercise</a:t>
            </a:r>
          </a:p>
          <a:p>
            <a:r>
              <a:rPr lang="en-US" dirty="0"/>
              <a:t>Step #2 &amp; #7</a:t>
            </a:r>
          </a:p>
          <a:p>
            <a:pPr lvl="1"/>
            <a:r>
              <a:rPr lang="en-US" dirty="0"/>
              <a:t>Fill in the table in datasheet view</a:t>
            </a:r>
          </a:p>
          <a:p>
            <a:r>
              <a:rPr lang="en-US" dirty="0"/>
              <a:t>Step #3</a:t>
            </a:r>
          </a:p>
          <a:p>
            <a:pPr lvl="1"/>
            <a:r>
              <a:rPr lang="en-US" dirty="0"/>
              <a:t>Create a new table</a:t>
            </a:r>
          </a:p>
          <a:p>
            <a:pPr lvl="2"/>
            <a:r>
              <a:rPr lang="en-US" dirty="0"/>
              <a:t>Add Field names “</a:t>
            </a:r>
            <a:r>
              <a:rPr lang="en-US" dirty="0" err="1"/>
              <a:t>TitleCode</a:t>
            </a:r>
            <a:r>
              <a:rPr lang="en-US" dirty="0"/>
              <a:t>” and “</a:t>
            </a:r>
            <a:r>
              <a:rPr lang="en-US" dirty="0" err="1"/>
              <a:t>TitleName</a:t>
            </a:r>
            <a:r>
              <a:rPr lang="en-US" dirty="0"/>
              <a:t>” in DESIGN view</a:t>
            </a:r>
          </a:p>
          <a:p>
            <a:pPr lvl="2"/>
            <a:r>
              <a:rPr lang="en-US" dirty="0"/>
              <a:t>Insert data MGR, MANAGER, </a:t>
            </a:r>
            <a:r>
              <a:rPr lang="en-US" dirty="0" err="1"/>
              <a:t>etc</a:t>
            </a:r>
            <a:r>
              <a:rPr lang="en-US" dirty="0"/>
              <a:t> in DATASHEET view</a:t>
            </a:r>
          </a:p>
        </p:txBody>
      </p:sp>
    </p:spTree>
    <p:extLst>
      <p:ext uri="{BB962C8B-B14F-4D97-AF65-F5344CB8AC3E}">
        <p14:creationId xmlns:p14="http://schemas.microsoft.com/office/powerpoint/2010/main" val="673778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 #4</a:t>
            </a:r>
          </a:p>
          <a:p>
            <a:pPr lvl="1"/>
            <a:r>
              <a:rPr lang="en-US" dirty="0"/>
              <a:t>Step #8 &amp;9 in GE</a:t>
            </a:r>
          </a:p>
          <a:p>
            <a:pPr lvl="1"/>
            <a:r>
              <a:rPr lang="en-US" dirty="0"/>
              <a:t>Field size:  # of characters user is allowed to input</a:t>
            </a:r>
          </a:p>
          <a:p>
            <a:pPr lvl="1"/>
            <a:r>
              <a:rPr lang="en-US" dirty="0"/>
              <a:t>Caption: The Titles of each column in the table (field names)</a:t>
            </a:r>
          </a:p>
          <a:p>
            <a:pPr lvl="2"/>
            <a:r>
              <a:rPr lang="en-US" dirty="0"/>
              <a:t>Make sure these field names make sense</a:t>
            </a:r>
          </a:p>
          <a:p>
            <a:pPr lvl="3"/>
            <a:r>
              <a:rPr lang="en-US" dirty="0"/>
              <a:t>Ex. Change “F Name” to “First Name”</a:t>
            </a:r>
          </a:p>
          <a:p>
            <a:pPr lvl="3"/>
            <a:r>
              <a:rPr lang="en-US" dirty="0"/>
              <a:t>Ex. Make sure you changed “email” to “email address”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 #2 Applied Exercise</a:t>
            </a:r>
          </a:p>
        </p:txBody>
      </p:sp>
    </p:spTree>
    <p:extLst>
      <p:ext uri="{BB962C8B-B14F-4D97-AF65-F5344CB8AC3E}">
        <p14:creationId xmlns:p14="http://schemas.microsoft.com/office/powerpoint/2010/main" val="895548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 #2 Applied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#5 (DO NOT TRY TO HARD CODE!)</a:t>
            </a:r>
          </a:p>
          <a:p>
            <a:pPr lvl="1"/>
            <a:r>
              <a:rPr lang="en-US" dirty="0"/>
              <a:t>Go back to “employees” table in DESIGN VIEW</a:t>
            </a:r>
          </a:p>
          <a:p>
            <a:pPr lvl="1"/>
            <a:r>
              <a:rPr lang="en-US" dirty="0"/>
              <a:t>Chose </a:t>
            </a:r>
            <a:r>
              <a:rPr lang="en-US" dirty="0" err="1"/>
              <a:t>datatype</a:t>
            </a:r>
            <a:r>
              <a:rPr lang="en-US" dirty="0"/>
              <a:t> “lookup wizard” FIRST</a:t>
            </a:r>
          </a:p>
          <a:p>
            <a:pPr lvl="1"/>
            <a:r>
              <a:rPr lang="en-US" dirty="0"/>
              <a:t>You will use the table “titles” for your drop down (read carefully).  </a:t>
            </a:r>
          </a:p>
          <a:p>
            <a:r>
              <a:rPr lang="en-US" dirty="0"/>
              <a:t>Step #6</a:t>
            </a:r>
          </a:p>
          <a:p>
            <a:pPr lvl="1"/>
            <a:r>
              <a:rPr lang="en-US" dirty="0"/>
              <a:t>Step #20 GE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15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Step #8 &amp; 9</a:t>
            </a:r>
          </a:p>
          <a:p>
            <a:pPr lvl="1"/>
            <a:r>
              <a:rPr lang="en-US" dirty="0"/>
              <a:t>READ CAREFULLY</a:t>
            </a:r>
          </a:p>
          <a:p>
            <a:pPr lvl="1"/>
            <a:r>
              <a:rPr lang="en-US" dirty="0"/>
              <a:t>Use &gt;,&lt;,= etc. in front of the function “Date()”</a:t>
            </a:r>
          </a:p>
          <a:p>
            <a:pPr lvl="1"/>
            <a:r>
              <a:rPr lang="en-US" dirty="0"/>
              <a:t>Ex.  Validation rule:  &gt; Date()</a:t>
            </a:r>
          </a:p>
          <a:p>
            <a:pPr lvl="2"/>
            <a:r>
              <a:rPr lang="en-US" dirty="0"/>
              <a:t>This requires the date entered to be before or equal to TODAY’s date (nothing is in the parenthesis)</a:t>
            </a:r>
          </a:p>
          <a:p>
            <a:r>
              <a:rPr lang="en-US" dirty="0"/>
              <a:t>Step #10&amp;11</a:t>
            </a:r>
          </a:p>
          <a:p>
            <a:pPr lvl="1"/>
            <a:r>
              <a:rPr lang="en-US" dirty="0"/>
              <a:t>Use “attachment” </a:t>
            </a:r>
            <a:r>
              <a:rPr lang="en-US" dirty="0" err="1"/>
              <a:t>datatype</a:t>
            </a:r>
            <a:r>
              <a:rPr lang="en-US" dirty="0"/>
              <a:t> (makes the most sense correct?)</a:t>
            </a:r>
          </a:p>
          <a:p>
            <a:pPr lvl="1"/>
            <a:r>
              <a:rPr lang="en-US" dirty="0"/>
              <a:t>You MUST attach YOUR resume</a:t>
            </a:r>
          </a:p>
          <a:p>
            <a:pPr lvl="2"/>
            <a:r>
              <a:rPr lang="en-US" b="1" dirty="0"/>
              <a:t>If you really do not have a resume</a:t>
            </a:r>
            <a:r>
              <a:rPr lang="en-US" dirty="0"/>
              <a:t>, make one or last resort - </a:t>
            </a:r>
            <a:r>
              <a:rPr lang="en-US" dirty="0">
                <a:hlinkClick r:id="rId2"/>
              </a:rPr>
              <a:t>upload an example one from the CRC website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FAQs</a:t>
            </a:r>
            <a:r>
              <a:rPr lang="en-US" dirty="0"/>
              <a:t> Chap #2 Applied Exercise</a:t>
            </a:r>
          </a:p>
        </p:txBody>
      </p:sp>
    </p:spTree>
    <p:extLst>
      <p:ext uri="{BB962C8B-B14F-4D97-AF65-F5344CB8AC3E}">
        <p14:creationId xmlns:p14="http://schemas.microsoft.com/office/powerpoint/2010/main" val="27058826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Step #12</a:t>
            </a:r>
          </a:p>
          <a:p>
            <a:pPr lvl="1"/>
            <a:r>
              <a:rPr lang="en-US" dirty="0"/>
              <a:t>Just add a field in DESIGN view (simple)</a:t>
            </a:r>
          </a:p>
          <a:p>
            <a:r>
              <a:rPr lang="en-US" dirty="0"/>
              <a:t>Step #13 (DESIGN view)</a:t>
            </a:r>
          </a:p>
          <a:p>
            <a:pPr lvl="1"/>
            <a:r>
              <a:rPr lang="en-US" dirty="0"/>
              <a:t>CUSTON IMPUT MASK do not give up &amp; USE F1 and SEARCH “INPUT MASKS” choose “</a:t>
            </a:r>
            <a:r>
              <a:rPr lang="en-US" b="1" dirty="0">
                <a:hlinkClick r:id="rId2"/>
              </a:rPr>
              <a:t>Control data entry formats with input masks</a:t>
            </a:r>
            <a:r>
              <a:rPr lang="en-US" b="1" dirty="0"/>
              <a:t>”</a:t>
            </a:r>
            <a:endParaRPr lang="en-US" dirty="0"/>
          </a:p>
          <a:p>
            <a:pPr lvl="1"/>
            <a:r>
              <a:rPr lang="en-US" dirty="0"/>
              <a:t>You may want to take the Phone number input mask and modify it.</a:t>
            </a:r>
          </a:p>
          <a:p>
            <a:pPr lvl="1"/>
            <a:r>
              <a:rPr lang="en-US" dirty="0"/>
              <a:t>&lt; and &gt; are used to indicate uppercase and lower case.</a:t>
            </a:r>
          </a:p>
          <a:p>
            <a:pPr lvl="1"/>
            <a:r>
              <a:rPr lang="en-US" dirty="0"/>
              <a:t>“L” letter  symbolize only a letter (requires a letter be entered)</a:t>
            </a:r>
          </a:p>
          <a:p>
            <a:pPr lvl="1"/>
            <a:r>
              <a:rPr lang="en-US" dirty="0"/>
              <a:t>“0” number symbolizes a number (requires a number to be entered)</a:t>
            </a:r>
          </a:p>
          <a:p>
            <a:pPr lvl="1"/>
            <a:r>
              <a:rPr lang="en-US" dirty="0"/>
              <a:t>“\” indicates that a certain symbol/number/letter etc. be shown</a:t>
            </a:r>
          </a:p>
          <a:p>
            <a:r>
              <a:rPr lang="en-US" dirty="0"/>
              <a:t>Step #14</a:t>
            </a:r>
          </a:p>
          <a:p>
            <a:pPr lvl="1"/>
            <a:r>
              <a:rPr lang="en-US" dirty="0"/>
              <a:t>Go to datasheet view and CHECK to see that your input mask works by adding  employee codes to each record (entry). 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FAQs</a:t>
            </a:r>
            <a:r>
              <a:rPr lang="en-US" dirty="0"/>
              <a:t> Chap #2 Applied Exercise</a:t>
            </a:r>
          </a:p>
        </p:txBody>
      </p:sp>
    </p:spTree>
    <p:extLst>
      <p:ext uri="{BB962C8B-B14F-4D97-AF65-F5344CB8AC3E}">
        <p14:creationId xmlns:p14="http://schemas.microsoft.com/office/powerpoint/2010/main" val="1983950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FAQs</a:t>
            </a:r>
            <a:r>
              <a:rPr lang="en-US" dirty="0"/>
              <a:t> Troubleshooting Errors: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If you have a “</a:t>
            </a:r>
            <a:r>
              <a:rPr lang="en-US" dirty="0" err="1"/>
              <a:t>Titlecode</a:t>
            </a:r>
            <a:r>
              <a:rPr lang="en-US" dirty="0"/>
              <a:t>” field error in the Employees table when setting up the Employees Table. </a:t>
            </a:r>
          </a:p>
          <a:p>
            <a:pPr lvl="1"/>
            <a:r>
              <a:rPr lang="en-US" dirty="0"/>
              <a:t>Go to “Database Tools”</a:t>
            </a:r>
          </a:p>
          <a:p>
            <a:pPr lvl="2"/>
            <a:r>
              <a:rPr lang="en-US" dirty="0"/>
              <a:t>Click on “Relationships”</a:t>
            </a:r>
          </a:p>
          <a:p>
            <a:pPr lvl="2"/>
            <a:r>
              <a:rPr lang="en-US" dirty="0"/>
              <a:t>Delete line connecting “Title” to “Employees”</a:t>
            </a:r>
          </a:p>
          <a:p>
            <a:r>
              <a:rPr lang="en-US" dirty="0"/>
              <a:t>Delete “</a:t>
            </a:r>
            <a:r>
              <a:rPr lang="en-US" dirty="0" err="1"/>
              <a:t>Titlecode</a:t>
            </a:r>
            <a:r>
              <a:rPr lang="en-US" dirty="0"/>
              <a:t>” field in the employees table.</a:t>
            </a:r>
          </a:p>
          <a:p>
            <a:r>
              <a:rPr lang="en-US" dirty="0"/>
              <a:t>Re-Create a “</a:t>
            </a:r>
            <a:r>
              <a:rPr lang="en-US" dirty="0" err="1"/>
              <a:t>Titlecode</a:t>
            </a:r>
            <a:r>
              <a:rPr lang="en-US" dirty="0"/>
              <a:t>” field </a:t>
            </a:r>
            <a:r>
              <a:rPr lang="en-US"/>
              <a:t>(re-start). 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555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Tips (General)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>
                <a:highlight>
                  <a:srgbClr val="FFFF00"/>
                </a:highlight>
              </a:rPr>
              <a:t>FAQs:</a:t>
            </a:r>
            <a:r>
              <a:rPr lang="en-US" b="1" dirty="0"/>
              <a:t> </a:t>
            </a:r>
            <a:r>
              <a:rPr lang="en-US" dirty="0"/>
              <a:t>see last 3 highlighted slides for most commonly asked questions!</a:t>
            </a:r>
          </a:p>
          <a:p>
            <a:r>
              <a:rPr lang="en-US" dirty="0"/>
              <a:t>Go through and do the ENTIRE homework in the same time period</a:t>
            </a:r>
          </a:p>
          <a:p>
            <a:pPr lvl="1"/>
            <a:r>
              <a:rPr lang="en-US" dirty="0"/>
              <a:t>You will use all of the material from chap 1 &amp; 2 Guided Exercises to do the chap 2 Applied Exercise!!</a:t>
            </a:r>
          </a:p>
          <a:p>
            <a:pPr lvl="1"/>
            <a:r>
              <a:rPr lang="en-US" dirty="0"/>
              <a:t>You will probably forget how to do steps if you split up the work</a:t>
            </a:r>
          </a:p>
          <a:p>
            <a:pPr lvl="1"/>
            <a:r>
              <a:rPr lang="en-US" dirty="0"/>
              <a:t>Go in order of the steps (some steps build)</a:t>
            </a:r>
          </a:p>
          <a:p>
            <a:pPr lvl="1"/>
            <a:r>
              <a:rPr lang="en-US" dirty="0"/>
              <a:t>Give yourself AT LEAST 3-4 hours to do the </a:t>
            </a:r>
            <a:r>
              <a:rPr lang="en-US" dirty="0" err="1"/>
              <a:t>homeworks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93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Tips (General)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Compact &amp; Repair may fix a strange bug or action in your database</a:t>
            </a:r>
          </a:p>
          <a:p>
            <a:pPr lvl="1"/>
            <a:r>
              <a:rPr lang="en-US" dirty="0"/>
              <a:t>Use when in doubt</a:t>
            </a:r>
          </a:p>
          <a:p>
            <a:r>
              <a:rPr lang="en-US" dirty="0"/>
              <a:t>SAVE OFTEN</a:t>
            </a:r>
          </a:p>
          <a:p>
            <a:r>
              <a:rPr lang="en-US" dirty="0"/>
              <a:t>Keep track of what file version(and the name) that you are submitting </a:t>
            </a:r>
          </a:p>
          <a:p>
            <a:r>
              <a:rPr lang="en-US" dirty="0"/>
              <a:t>Read the text step-by-step CAREFULLY.  </a:t>
            </a:r>
          </a:p>
          <a:p>
            <a:r>
              <a:rPr lang="en-US" dirty="0"/>
              <a:t>Homework is graded so that ALL steps must be completed (you cannot skip around and choose)</a:t>
            </a:r>
          </a:p>
          <a:p>
            <a:r>
              <a:rPr lang="en-US" dirty="0"/>
              <a:t>Check that what you are modifying in design views is working in other views and looks right!</a:t>
            </a:r>
          </a:p>
        </p:txBody>
      </p:sp>
    </p:spTree>
    <p:extLst>
      <p:ext uri="{BB962C8B-B14F-4D97-AF65-F5344CB8AC3E}">
        <p14:creationId xmlns:p14="http://schemas.microsoft.com/office/powerpoint/2010/main" val="136389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(General)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Save Database First</a:t>
            </a:r>
          </a:p>
          <a:p>
            <a:r>
              <a:rPr lang="en-US" dirty="0"/>
              <a:t>Open with Access 2016 always</a:t>
            </a:r>
          </a:p>
          <a:p>
            <a:r>
              <a:rPr lang="en-US" dirty="0"/>
              <a:t>Always “Enable Content” at the top of the database</a:t>
            </a:r>
          </a:p>
          <a:p>
            <a:r>
              <a:rPr lang="en-US" dirty="0"/>
              <a:t>Both Object Type and All Access Options should be selected and displayed on the left side of your database.</a:t>
            </a:r>
          </a:p>
          <a:p>
            <a:r>
              <a:rPr lang="en-US" b="1" dirty="0"/>
              <a:t>You can upload to E-Assign as many times as you want, only the most recently version uploaded will be graded  </a:t>
            </a:r>
          </a:p>
        </p:txBody>
      </p:sp>
    </p:spTree>
    <p:extLst>
      <p:ext uri="{BB962C8B-B14F-4D97-AF65-F5344CB8AC3E}">
        <p14:creationId xmlns:p14="http://schemas.microsoft.com/office/powerpoint/2010/main" val="2554347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>
                <a:latin typeface="Gill Sans MT" pitchFamily="34" charset="0"/>
              </a:rPr>
              <a:t>Homework #1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500" dirty="0">
                <a:latin typeface="Gill Sans MT" pitchFamily="34" charset="0"/>
              </a:rPr>
              <a:t>“Canned” Input Mask</a:t>
            </a:r>
          </a:p>
          <a:p>
            <a:pPr lvl="1"/>
            <a:r>
              <a:rPr lang="en-US" sz="2000" dirty="0">
                <a:latin typeface="Gill Sans MT" pitchFamily="34" charset="0"/>
              </a:rPr>
              <a:t>Simply, (XXX) XXX – XXXX</a:t>
            </a:r>
          </a:p>
          <a:p>
            <a:pPr lvl="1">
              <a:buNone/>
            </a:pPr>
            <a:endParaRPr lang="en-US" sz="2000" dirty="0">
              <a:latin typeface="Gill Sans MT" pitchFamily="34" charset="0"/>
            </a:endParaRPr>
          </a:p>
          <a:p>
            <a:pPr lvl="1">
              <a:buNone/>
            </a:pPr>
            <a:endParaRPr lang="en-US" sz="2000" dirty="0">
              <a:latin typeface="Gill Sans MT" pitchFamily="34" charset="0"/>
            </a:endParaRPr>
          </a:p>
          <a:p>
            <a:r>
              <a:rPr lang="en-US" sz="2500" dirty="0">
                <a:latin typeface="Gill Sans MT" pitchFamily="34" charset="0"/>
              </a:rPr>
              <a:t>Creating a Drop-Down Menu</a:t>
            </a:r>
          </a:p>
          <a:p>
            <a:pPr lvl="1"/>
            <a:r>
              <a:rPr lang="en-US" sz="2000" dirty="0">
                <a:latin typeface="Gill Sans MT" pitchFamily="34" charset="0"/>
              </a:rPr>
              <a:t>Switch to DESIGN VIEW</a:t>
            </a:r>
          </a:p>
          <a:p>
            <a:pPr lvl="1"/>
            <a:r>
              <a:rPr lang="en-US" sz="2000" dirty="0">
                <a:latin typeface="Gill Sans MT" pitchFamily="34" charset="0"/>
              </a:rPr>
              <a:t>Highlight (or Create) chosen field</a:t>
            </a:r>
          </a:p>
          <a:p>
            <a:pPr lvl="1"/>
            <a:r>
              <a:rPr lang="en-US" sz="2000" dirty="0">
                <a:latin typeface="Gill Sans MT" pitchFamily="34" charset="0"/>
              </a:rPr>
              <a:t>Under “Data Type” select “Lookup Wizard”</a:t>
            </a:r>
          </a:p>
          <a:p>
            <a:pPr lvl="1"/>
            <a:r>
              <a:rPr lang="en-US" sz="2000" dirty="0">
                <a:latin typeface="Gill Sans MT" pitchFamily="34" charset="0"/>
              </a:rPr>
              <a:t>Select: “I Will Type In The Values I Want”</a:t>
            </a:r>
          </a:p>
        </p:txBody>
      </p:sp>
    </p:spTree>
    <p:extLst>
      <p:ext uri="{BB962C8B-B14F-4D97-AF65-F5344CB8AC3E}">
        <p14:creationId xmlns:p14="http://schemas.microsoft.com/office/powerpoint/2010/main" val="699605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>
                <a:latin typeface="Gill Sans MT" pitchFamily="34" charset="0"/>
              </a:rPr>
              <a:t>Homework #1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500" dirty="0">
                <a:latin typeface="Gill Sans MT" pitchFamily="34" charset="0"/>
              </a:rPr>
              <a:t>Date Function: Date()</a:t>
            </a:r>
          </a:p>
          <a:p>
            <a:pPr lvl="1"/>
            <a:r>
              <a:rPr lang="en-US" sz="2000" dirty="0">
                <a:latin typeface="Gill Sans MT" pitchFamily="34" charset="0"/>
              </a:rPr>
              <a:t>Not a trick</a:t>
            </a:r>
          </a:p>
          <a:p>
            <a:pPr lvl="1"/>
            <a:r>
              <a:rPr lang="en-US" sz="2000" dirty="0">
                <a:latin typeface="Gill Sans MT" pitchFamily="34" charset="0"/>
              </a:rPr>
              <a:t>Validation rule</a:t>
            </a:r>
          </a:p>
          <a:p>
            <a:pPr lvl="1"/>
            <a:r>
              <a:rPr lang="en-US" sz="2000" dirty="0">
                <a:latin typeface="Gill Sans MT" pitchFamily="34" charset="0"/>
              </a:rPr>
              <a:t>Returns today’s date</a:t>
            </a:r>
          </a:p>
          <a:p>
            <a:pPr lvl="1"/>
            <a:r>
              <a:rPr lang="en-US" sz="2000" dirty="0">
                <a:latin typeface="Gill Sans MT" pitchFamily="34" charset="0"/>
              </a:rPr>
              <a:t>Mathematical Rules:</a:t>
            </a:r>
          </a:p>
          <a:p>
            <a:pPr lvl="2"/>
            <a:r>
              <a:rPr lang="en-US" sz="1800" dirty="0">
                <a:latin typeface="Gill Sans MT" pitchFamily="34" charset="0"/>
              </a:rPr>
              <a:t>&lt;&gt; - Date cannot equal today</a:t>
            </a:r>
          </a:p>
          <a:p>
            <a:pPr lvl="2"/>
            <a:r>
              <a:rPr lang="en-US" sz="1800" dirty="0">
                <a:latin typeface="Gill Sans MT" pitchFamily="34" charset="0"/>
              </a:rPr>
              <a:t>&gt; - Date must be greater than today</a:t>
            </a:r>
          </a:p>
          <a:p>
            <a:endParaRPr lang="en-US" sz="2600" dirty="0">
              <a:latin typeface="Gill Sans MT" pitchFamily="34" charset="0"/>
            </a:endParaRPr>
          </a:p>
          <a:p>
            <a:endParaRPr lang="en-US" sz="2600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711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Homework #1</a:t>
            </a:r>
            <a:endParaRPr lang="en-US" sz="5000" b="1" dirty="0">
              <a:latin typeface="Gill Sans MT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500" dirty="0" err="1">
                <a:latin typeface="Gill Sans MT" pitchFamily="34" charset="0"/>
              </a:rPr>
              <a:t>Resumé</a:t>
            </a:r>
            <a:endParaRPr lang="en-US" sz="2500" dirty="0">
              <a:latin typeface="Gill Sans MT" pitchFamily="34" charset="0"/>
            </a:endParaRPr>
          </a:p>
          <a:p>
            <a:pPr lvl="1"/>
            <a:r>
              <a:rPr lang="en-US" sz="2000" dirty="0">
                <a:latin typeface="Gill Sans MT" pitchFamily="34" charset="0"/>
              </a:rPr>
              <a:t>You must insert your </a:t>
            </a:r>
            <a:r>
              <a:rPr lang="en-US" sz="2000" dirty="0" err="1">
                <a:latin typeface="Gill Sans MT" pitchFamily="34" charset="0"/>
              </a:rPr>
              <a:t>resumé</a:t>
            </a:r>
            <a:endParaRPr lang="en-US" sz="2000" dirty="0">
              <a:latin typeface="Gill Sans MT" pitchFamily="34" charset="0"/>
            </a:endParaRPr>
          </a:p>
          <a:p>
            <a:pPr lvl="2">
              <a:buNone/>
            </a:pPr>
            <a:endParaRPr lang="en-US" sz="1600" dirty="0">
              <a:latin typeface="Gill Sans MT" pitchFamily="34" charset="0"/>
            </a:endParaRPr>
          </a:p>
          <a:p>
            <a:pPr lvl="2"/>
            <a:r>
              <a:rPr lang="en-US" sz="1800" b="1" dirty="0">
                <a:latin typeface="Gill Sans MT" pitchFamily="34" charset="0"/>
              </a:rPr>
              <a:t>If you do not have a </a:t>
            </a:r>
            <a:r>
              <a:rPr lang="en-US" sz="1800" b="1" dirty="0" err="1">
                <a:latin typeface="Gill Sans MT" pitchFamily="34" charset="0"/>
              </a:rPr>
              <a:t>resumé</a:t>
            </a:r>
            <a:r>
              <a:rPr lang="en-US" sz="1800" b="1" dirty="0">
                <a:latin typeface="Gill Sans MT" pitchFamily="34" charset="0"/>
              </a:rPr>
              <a:t>: </a:t>
            </a:r>
            <a:r>
              <a:rPr lang="en-US" sz="1800" dirty="0">
                <a:latin typeface="Gill Sans MT" pitchFamily="34" charset="0"/>
              </a:rPr>
              <a:t>make one (preferred) or </a:t>
            </a:r>
            <a:r>
              <a:rPr lang="en-US" sz="1800" dirty="0">
                <a:latin typeface="Gill Sans MT" pitchFamily="34" charset="0"/>
                <a:hlinkClick r:id="rId2"/>
              </a:rPr>
              <a:t>attach a sample resume from the CRC</a:t>
            </a:r>
            <a:endParaRPr lang="en-US" sz="1800" dirty="0">
              <a:latin typeface="Gill Sans MT" pitchFamily="34" charset="0"/>
            </a:endParaRPr>
          </a:p>
          <a:p>
            <a:pPr lvl="1">
              <a:buNone/>
            </a:pPr>
            <a:endParaRPr lang="en-US" sz="2200" dirty="0">
              <a:latin typeface="Gill Sans MT" pitchFamily="34" charset="0"/>
            </a:endParaRPr>
          </a:p>
          <a:p>
            <a:pPr lvl="1"/>
            <a:r>
              <a:rPr lang="en-US" sz="2000" dirty="0">
                <a:latin typeface="Gill Sans MT" pitchFamily="34" charset="0"/>
              </a:rPr>
              <a:t>DO NOT PUT IN YOUR SOCIAL SECURITY NUMBER</a:t>
            </a:r>
          </a:p>
        </p:txBody>
      </p:sp>
    </p:spTree>
    <p:extLst>
      <p:ext uri="{BB962C8B-B14F-4D97-AF65-F5344CB8AC3E}">
        <p14:creationId xmlns:p14="http://schemas.microsoft.com/office/powerpoint/2010/main" val="4187999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Chap #1 Guided Exercise</a:t>
            </a:r>
          </a:p>
          <a:p>
            <a:pPr lvl="1"/>
            <a:r>
              <a:rPr lang="en-US" dirty="0"/>
              <a:t>Self explanatory</a:t>
            </a:r>
          </a:p>
          <a:p>
            <a:r>
              <a:rPr lang="en-US" dirty="0"/>
              <a:t>Chap #2 Guided exercise</a:t>
            </a:r>
          </a:p>
          <a:p>
            <a:pPr lvl="1"/>
            <a:r>
              <a:rPr lang="en-US" dirty="0"/>
              <a:t>You MUST be in DESIGN view for steps #8-22</a:t>
            </a:r>
          </a:p>
          <a:p>
            <a:pPr lvl="2"/>
            <a:r>
              <a:rPr lang="en-US" dirty="0"/>
              <a:t>Pay attention to “General” and “Lookup” tabs at the bottom of the screen in design view</a:t>
            </a:r>
          </a:p>
          <a:p>
            <a:pPr lvl="2"/>
            <a:r>
              <a:rPr lang="en-US" dirty="0"/>
              <a:t>Data type is “TEXT” unless otherwise stated in design view</a:t>
            </a:r>
          </a:p>
          <a:p>
            <a:pPr lvl="1"/>
            <a:r>
              <a:rPr lang="en-US" dirty="0"/>
              <a:t>Step #9:</a:t>
            </a:r>
          </a:p>
          <a:p>
            <a:pPr lvl="2"/>
            <a:r>
              <a:rPr lang="en-US" dirty="0"/>
              <a:t>“Caption” property  is on the bottom of the screen</a:t>
            </a:r>
          </a:p>
          <a:p>
            <a:pPr lvl="1"/>
            <a:r>
              <a:rPr lang="en-US" dirty="0"/>
              <a:t>Step #10: </a:t>
            </a:r>
          </a:p>
          <a:p>
            <a:pPr lvl="2"/>
            <a:r>
              <a:rPr lang="en-US" dirty="0"/>
              <a:t>“validation text &amp; rule” are also on the bottom of the screen and are 2 separate fields</a:t>
            </a:r>
          </a:p>
        </p:txBody>
      </p:sp>
    </p:spTree>
    <p:extLst>
      <p:ext uri="{BB962C8B-B14F-4D97-AF65-F5344CB8AC3E}">
        <p14:creationId xmlns:p14="http://schemas.microsoft.com/office/powerpoint/2010/main" val="1321725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 #2 Guided Exercise Help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Step #11</a:t>
            </a:r>
          </a:p>
          <a:p>
            <a:pPr lvl="1"/>
            <a:r>
              <a:rPr lang="en-US" dirty="0"/>
              <a:t>Make sure to set format property (at the bottom of the screen) to SHORT DATE</a:t>
            </a:r>
          </a:p>
          <a:p>
            <a:r>
              <a:rPr lang="en-US" dirty="0"/>
              <a:t>Step #14</a:t>
            </a:r>
          </a:p>
          <a:p>
            <a:pPr lvl="1"/>
            <a:r>
              <a:rPr lang="en-US" dirty="0"/>
              <a:t>Consider when doing the Applied Exercise</a:t>
            </a:r>
          </a:p>
          <a:p>
            <a:r>
              <a:rPr lang="en-US" dirty="0"/>
              <a:t>Step #16-#21</a:t>
            </a:r>
          </a:p>
          <a:p>
            <a:pPr lvl="1"/>
            <a:r>
              <a:rPr lang="en-US" dirty="0"/>
              <a:t>how to make a drop down** used in AE</a:t>
            </a:r>
          </a:p>
          <a:p>
            <a:pPr lvl="2"/>
            <a:r>
              <a:rPr lang="en-US" dirty="0"/>
              <a:t>Also forces user to ONLY select one of the pre-selected options (cannot add their own options, aka: cities) (step #21)</a:t>
            </a:r>
          </a:p>
          <a:p>
            <a:pPr lvl="2"/>
            <a:r>
              <a:rPr lang="en-US" dirty="0"/>
              <a:t>Step #22 forces the user to select an option (cannot be left blank)</a:t>
            </a:r>
          </a:p>
          <a:p>
            <a:pPr lvl="1"/>
            <a:r>
              <a:rPr lang="en-US" dirty="0"/>
              <a:t>Lookup wizard should run once data type is selected</a:t>
            </a:r>
          </a:p>
          <a:p>
            <a:r>
              <a:rPr lang="en-US" dirty="0"/>
              <a:t>Step #22 </a:t>
            </a:r>
          </a:p>
          <a:p>
            <a:pPr lvl="1"/>
            <a:r>
              <a:rPr lang="en-US" dirty="0"/>
              <a:t>Make sure to add your own record**</a:t>
            </a:r>
          </a:p>
        </p:txBody>
      </p:sp>
    </p:spTree>
    <p:extLst>
      <p:ext uri="{BB962C8B-B14F-4D97-AF65-F5344CB8AC3E}">
        <p14:creationId xmlns:p14="http://schemas.microsoft.com/office/powerpoint/2010/main" val="4113841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1055</Words>
  <Application>Microsoft Office PowerPoint</Application>
  <PresentationFormat>On-screen Show (4:3)</PresentationFormat>
  <Paragraphs>123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Gill Sans MT</vt:lpstr>
      <vt:lpstr>Office Theme</vt:lpstr>
      <vt:lpstr>Homework 1 Hints</vt:lpstr>
      <vt:lpstr>Homework Tips (General)</vt:lpstr>
      <vt:lpstr>Homework Tips (General)</vt:lpstr>
      <vt:lpstr>Homework (General)</vt:lpstr>
      <vt:lpstr>Homework #1</vt:lpstr>
      <vt:lpstr>Homework #1</vt:lpstr>
      <vt:lpstr>Homework #1</vt:lpstr>
      <vt:lpstr>Homework #1</vt:lpstr>
      <vt:lpstr>Chap #2 Guided Exercise Help</vt:lpstr>
      <vt:lpstr>Chap #2 Applied Exercise</vt:lpstr>
      <vt:lpstr>Chap #2 Applied Exercise</vt:lpstr>
      <vt:lpstr>Chap #2 Applied Exercise</vt:lpstr>
      <vt:lpstr>FAQs Chap #2 Applied Exercise</vt:lpstr>
      <vt:lpstr>FAQs Chap #2 Applied Exercise</vt:lpstr>
      <vt:lpstr>FAQs Troubleshooting Errors: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2012-08-08T02:13:44Z</dcterms:created>
  <dcterms:modified xsi:type="dcterms:W3CDTF">2018-07-30T17:32:43Z</dcterms:modified>
</cp:coreProperties>
</file>