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619" r:id="rId2"/>
    <p:sldId id="633" r:id="rId3"/>
    <p:sldId id="657" r:id="rId4"/>
    <p:sldId id="658" r:id="rId5"/>
    <p:sldId id="659" r:id="rId6"/>
    <p:sldId id="660" r:id="rId7"/>
    <p:sldId id="661" r:id="rId8"/>
    <p:sldId id="662" r:id="rId9"/>
    <p:sldId id="663" r:id="rId10"/>
    <p:sldId id="664" r:id="rId11"/>
    <p:sldId id="665" r:id="rId12"/>
    <p:sldId id="666" r:id="rId13"/>
    <p:sldId id="667" r:id="rId14"/>
    <p:sldId id="668" r:id="rId15"/>
    <p:sldId id="669" r:id="rId16"/>
    <p:sldId id="670" r:id="rId17"/>
    <p:sldId id="671" r:id="rId18"/>
    <p:sldId id="672" r:id="rId19"/>
    <p:sldId id="673" r:id="rId20"/>
    <p:sldId id="674" r:id="rId21"/>
    <p:sldId id="675" r:id="rId22"/>
    <p:sldId id="676" r:id="rId23"/>
    <p:sldId id="677" r:id="rId24"/>
    <p:sldId id="678" r:id="rId25"/>
    <p:sldId id="679" r:id="rId26"/>
    <p:sldId id="680" r:id="rId27"/>
    <p:sldId id="681" r:id="rId28"/>
    <p:sldId id="682" r:id="rId29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2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CCECFF"/>
    <a:srgbClr val="FFFFCC"/>
    <a:srgbClr val="008080"/>
    <a:srgbClr val="66CCFF"/>
    <a:srgbClr val="66FFCC"/>
    <a:srgbClr val="CCFFFF"/>
    <a:srgbClr val="FF00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61279" autoAdjust="0"/>
  </p:normalViewPr>
  <p:slideViewPr>
    <p:cSldViewPr snapToGrid="0">
      <p:cViewPr varScale="1">
        <p:scale>
          <a:sx n="70" d="100"/>
          <a:sy n="70" d="100"/>
        </p:scale>
        <p:origin x="2784" y="72"/>
      </p:cViewPr>
      <p:guideLst>
        <p:guide orient="horz" pos="216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3" d="100"/>
          <a:sy n="103" d="100"/>
        </p:scale>
        <p:origin x="-2514" y="-84"/>
      </p:cViewPr>
      <p:guideLst>
        <p:guide orient="horz" pos="2872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8E90B2-7FC4-4896-8617-23D9992C4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44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6BCFC9-3494-43C9-BDC6-E2B0004A9C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75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17898B-A80B-452D-A283-CEE48A1EA7E2}" type="slidenum">
              <a:rPr lang="en-US" smtClean="0">
                <a:latin typeface="Arial" pitchFamily="34" charset="0"/>
              </a:rPr>
              <a:pPr/>
              <a:t>1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849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34BA94D-79CB-42E1-8023-7B767F88D013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825701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B8BB525-89EA-42B1-A950-1108131D30C8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79103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7C8D3E-699B-48B7-9C83-906A41468567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716691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BEAF38D-9E78-4E7A-B701-CB89091D4E09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158659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46FF338-806C-4464-99F2-DA8E0C7ABAC0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761703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9DCFD96-E95E-48E4-AD9C-B3E153890EF8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921533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5A7DD79-1F27-4E1B-B018-8E29C378D6C4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744973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ABE9B60-EFD4-486E-AA22-63CAFE626FD3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021148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09E3779-4C04-4DC8-BE39-895D508DA3BE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52082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FA1EECD-41D4-4EEC-ADF8-0C3A5BD332A5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3762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33FCD61-308C-4F63-8C4C-D9DC14B4F9C1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299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D077C30-6031-4AA8-B2FF-6011EA5BE1A3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lnSpc>
                <a:spcPct val="85000"/>
              </a:lnSpc>
            </a:pPr>
            <a:endParaRPr lang="en-US" altLang="en-US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666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A2206C6-F07D-4096-8599-DC20529C2F6F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>
              <a:lnSpc>
                <a:spcPct val="85000"/>
              </a:lnSpc>
            </a:pPr>
            <a:endParaRPr lang="en-US" altLang="en-US" dirty="0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6607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D10A17-18C4-41E4-9984-A0CF58F1FDF3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592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8366FA-9301-4524-AACC-71A208714435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07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49CE40E-E0D0-463A-8AF5-5DD515E0EDDC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lnSpc>
                <a:spcPct val="85000"/>
              </a:lnSpc>
            </a:pPr>
            <a:endParaRPr lang="en-US" altLang="en-US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1499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6BB0407-039C-4969-BB93-190C1773FAE0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22142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331BE46-7FC9-443D-B2C3-63082B48918A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An offline copy of all of Wikipedia’s articles, as of the last full data-dump, is about 6.5GB compressed, 30GB uncompressed – that’s 1/500th Watson’s RAM</a:t>
            </a:r>
          </a:p>
        </p:txBody>
      </p:sp>
    </p:spTree>
    <p:extLst>
      <p:ext uri="{BB962C8B-B14F-4D97-AF65-F5344CB8AC3E}">
        <p14:creationId xmlns:p14="http://schemas.microsoft.com/office/powerpoint/2010/main" val="1829819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43FDFD3B-99A3-4DAE-9FE7-E6247F727F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F4A18791-FC75-44CA-945F-6E0C193E2D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88900"/>
            <a:ext cx="2076450" cy="622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88900"/>
            <a:ext cx="6076950" cy="6223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A08D03CA-4B2F-4FB2-9C5F-D2D9B2D264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8900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3700" y="1460500"/>
            <a:ext cx="4070350" cy="485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460500"/>
            <a:ext cx="4070350" cy="485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0BEC39B-7CBB-44B4-B537-C4133E537E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EA18B4B9-F708-4F6E-AED7-A0272BCD67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660FC66E-602B-49F2-A8F0-E3B10850C7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460500"/>
            <a:ext cx="4070350" cy="485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460500"/>
            <a:ext cx="4070350" cy="485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08D6C1C1-8414-4248-A471-6E7EDA6CA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9E7B3C56-F787-447F-B464-8D7509A82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8CE6381-5DF8-4387-997B-DB5B6D681A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4A8C3D30-F0FC-4D6E-A0BD-67F90ABE9A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7A8BC03F-1004-4240-9ACC-7AE7677185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3647E637-ADEF-4697-8E9A-BC30D72806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1206500"/>
          </a:xfrm>
          <a:prstGeom prst="rect">
            <a:avLst/>
          </a:prstGeom>
          <a:gradFill rotWithShape="0">
            <a:gsLst>
              <a:gs pos="0">
                <a:srgbClr val="333399"/>
              </a:gs>
              <a:gs pos="100000">
                <a:srgbClr val="333399">
                  <a:gamma/>
                  <a:shade val="0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89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3700" y="1460500"/>
            <a:ext cx="8293100" cy="485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5905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EF4F7DA-5373-4A24-B1F2-0D43075110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0" y="1131888"/>
            <a:ext cx="9144000" cy="7461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13716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8288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4pPr>
      <a:lvl5pPr marL="22860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5pPr>
      <a:lvl6pPr marL="27432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6pPr>
      <a:lvl7pPr marL="32004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7pPr>
      <a:lvl8pPr marL="36576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8pPr>
      <a:lvl9pPr marL="41148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 to MIS - MGS351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itchFamily="34" charset="0"/>
              <a:buNone/>
            </a:pPr>
            <a:endParaRPr lang="en-US" sz="3200" b="1" dirty="0"/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 smtClean="0"/>
              <a:t>Decision Support and 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 smtClean="0"/>
              <a:t>Artificial Intelligence</a:t>
            </a:r>
          </a:p>
          <a:p>
            <a:pPr algn="ctr" eaLnBrk="1" hangingPunct="1">
              <a:buFont typeface="Arial" pitchFamily="34" charset="0"/>
              <a:buNone/>
            </a:pPr>
            <a:endParaRPr lang="en-US" sz="3600" dirty="0" smtClean="0"/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 smtClean="0"/>
              <a:t>Chapter </a:t>
            </a:r>
            <a:r>
              <a:rPr lang="en-US" sz="36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4396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0999" y="1514901"/>
            <a:ext cx="8585579" cy="4962099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sz="2700" dirty="0" smtClean="0">
                <a:ea typeface="新細明體" panose="02020500000000000000" pitchFamily="18" charset="-120"/>
              </a:rPr>
              <a:t>General Accident Insurance: Customer buying patterns and fraud detection</a:t>
            </a:r>
          </a:p>
          <a:p>
            <a:pPr>
              <a:lnSpc>
                <a:spcPct val="95000"/>
              </a:lnSpc>
            </a:pPr>
            <a:r>
              <a:rPr lang="en-US" altLang="en-US" sz="2700" dirty="0">
                <a:ea typeface="新細明體" panose="02020500000000000000" pitchFamily="18" charset="-120"/>
              </a:rPr>
              <a:t>Bank of America: Customer profiles</a:t>
            </a:r>
          </a:p>
          <a:p>
            <a:pPr>
              <a:lnSpc>
                <a:spcPct val="95000"/>
              </a:lnSpc>
            </a:pPr>
            <a:r>
              <a:rPr lang="en-US" altLang="en-US" sz="2700" dirty="0" smtClean="0">
                <a:ea typeface="新細明體" panose="02020500000000000000" pitchFamily="18" charset="-120"/>
              </a:rPr>
              <a:t>Frito-Lay: </a:t>
            </a:r>
            <a:r>
              <a:rPr lang="en-US" altLang="en-US" sz="2700" dirty="0">
                <a:ea typeface="新細明體" panose="02020500000000000000" pitchFamily="18" charset="-120"/>
              </a:rPr>
              <a:t>Price, advertising, </a:t>
            </a:r>
            <a:r>
              <a:rPr lang="en-US" altLang="en-US" sz="2700" dirty="0" smtClean="0">
                <a:ea typeface="新細明體" panose="02020500000000000000" pitchFamily="18" charset="-120"/>
              </a:rPr>
              <a:t>promotion </a:t>
            </a:r>
            <a:r>
              <a:rPr lang="en-US" altLang="en-US" sz="2700" dirty="0">
                <a:ea typeface="新細明體" panose="02020500000000000000" pitchFamily="18" charset="-120"/>
              </a:rPr>
              <a:t>selection</a:t>
            </a:r>
          </a:p>
          <a:p>
            <a:pPr>
              <a:lnSpc>
                <a:spcPct val="95000"/>
              </a:lnSpc>
            </a:pPr>
            <a:r>
              <a:rPr lang="en-US" altLang="en-US" sz="2700" dirty="0">
                <a:ea typeface="新細明體" panose="02020500000000000000" pitchFamily="18" charset="-120"/>
              </a:rPr>
              <a:t>Burlington Coat Factory</a:t>
            </a:r>
            <a:r>
              <a:rPr lang="en-US" altLang="en-US" sz="2700" dirty="0" smtClean="0">
                <a:ea typeface="新細明體" panose="02020500000000000000" pitchFamily="18" charset="-120"/>
              </a:rPr>
              <a:t>: Store </a:t>
            </a:r>
            <a:r>
              <a:rPr lang="en-US" altLang="en-US" sz="2700" dirty="0">
                <a:ea typeface="新細明體" panose="02020500000000000000" pitchFamily="18" charset="-120"/>
              </a:rPr>
              <a:t>location and inventory mix</a:t>
            </a:r>
          </a:p>
          <a:p>
            <a:pPr>
              <a:lnSpc>
                <a:spcPct val="95000"/>
              </a:lnSpc>
            </a:pPr>
            <a:r>
              <a:rPr lang="en-US" altLang="en-US" sz="2700" dirty="0">
                <a:ea typeface="新細明體" panose="02020500000000000000" pitchFamily="18" charset="-120"/>
              </a:rPr>
              <a:t>Keycorp: Targeting direct mail marketing customers</a:t>
            </a:r>
          </a:p>
          <a:p>
            <a:pPr>
              <a:lnSpc>
                <a:spcPct val="95000"/>
              </a:lnSpc>
            </a:pPr>
            <a:r>
              <a:rPr lang="en-US" altLang="en-US" sz="2700" dirty="0">
                <a:ea typeface="新細明體" panose="02020500000000000000" pitchFamily="18" charset="-120"/>
              </a:rPr>
              <a:t>National Gypsum: Corporate planning &amp; forecasting</a:t>
            </a:r>
          </a:p>
          <a:p>
            <a:pPr>
              <a:lnSpc>
                <a:spcPct val="95000"/>
              </a:lnSpc>
            </a:pPr>
            <a:r>
              <a:rPr lang="en-US" altLang="en-US" sz="2700" dirty="0">
                <a:ea typeface="新細明體" panose="02020500000000000000" pitchFamily="18" charset="-120"/>
              </a:rPr>
              <a:t>Southern Railway: Train dispatching and routing</a:t>
            </a:r>
          </a:p>
          <a:p>
            <a:pPr>
              <a:lnSpc>
                <a:spcPct val="95000"/>
              </a:lnSpc>
            </a:pPr>
            <a:r>
              <a:rPr lang="en-US" altLang="en-US" sz="2700" dirty="0">
                <a:ea typeface="新細明體" panose="02020500000000000000" pitchFamily="18" charset="-120"/>
              </a:rPr>
              <a:t>Texas Oil &amp; Gas: Evaluation of potential drilling sites</a:t>
            </a:r>
          </a:p>
          <a:p>
            <a:pPr>
              <a:lnSpc>
                <a:spcPct val="95000"/>
              </a:lnSpc>
            </a:pPr>
            <a:r>
              <a:rPr lang="en-US" altLang="en-US" sz="2700" dirty="0">
                <a:ea typeface="新細明體" panose="02020500000000000000" pitchFamily="18" charset="-120"/>
              </a:rPr>
              <a:t>United Airlines: Flight scheduling, passenger demand forecasting</a:t>
            </a:r>
            <a:endParaRPr lang="en-US" altLang="zh-TW" sz="2700" dirty="0">
              <a:ea typeface="新細明體" panose="02020500000000000000" pitchFamily="18" charset="-12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DSS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605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73959"/>
            <a:ext cx="8229600" cy="469824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zh-TW" sz="3200" dirty="0" smtClean="0">
                <a:ea typeface="新細明體" panose="02020500000000000000" pitchFamily="18" charset="-120"/>
              </a:rPr>
              <a:t>Interactive computer-based system that facilitates the solution of semi structured and unstructured problems by a group of decision makers.</a:t>
            </a:r>
          </a:p>
          <a:p>
            <a:pPr>
              <a:lnSpc>
                <a:spcPct val="120000"/>
              </a:lnSpc>
            </a:pPr>
            <a:endParaRPr lang="en-US" altLang="zh-TW" sz="3200" dirty="0" smtClean="0">
              <a:ea typeface="新細明體" panose="02020500000000000000" pitchFamily="18" charset="-120"/>
            </a:endParaRPr>
          </a:p>
          <a:p>
            <a:pPr>
              <a:lnSpc>
                <a:spcPct val="120000"/>
              </a:lnSpc>
            </a:pPr>
            <a:r>
              <a:rPr lang="en-US" altLang="zh-TW" sz="3200" dirty="0" smtClean="0">
                <a:ea typeface="新細明體" panose="02020500000000000000" pitchFamily="18" charset="-120"/>
              </a:rPr>
              <a:t>Tools include  - </a:t>
            </a:r>
            <a:r>
              <a:rPr lang="en-US" altLang="en-US" sz="3200" dirty="0" smtClean="0">
                <a:ea typeface="新細明體" panose="02020500000000000000" pitchFamily="18" charset="-120"/>
              </a:rPr>
              <a:t>Electronic questionnaires, Electronic brainstorming tools, Idea organizers, Questionnaire tools</a:t>
            </a:r>
          </a:p>
          <a:p>
            <a:pPr>
              <a:buClrTx/>
              <a:buSzPct val="100000"/>
              <a:buFontTx/>
              <a:buChar char="•"/>
            </a:pPr>
            <a:endParaRPr lang="en-US" altLang="zh-TW" sz="2800" dirty="0" smtClean="0">
              <a:ea typeface="新細明體" panose="02020500000000000000" pitchFamily="18" charset="-12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467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73959"/>
            <a:ext cx="8229600" cy="469824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z="2800" dirty="0" smtClean="0">
                <a:ea typeface="新細明體" panose="02020500000000000000" pitchFamily="18" charset="-120"/>
              </a:rPr>
              <a:t>Improved preplanning</a:t>
            </a:r>
          </a:p>
          <a:p>
            <a:pPr>
              <a:lnSpc>
                <a:spcPct val="120000"/>
              </a:lnSpc>
            </a:pPr>
            <a:r>
              <a:rPr lang="en-US" altLang="en-US" dirty="0">
                <a:ea typeface="新細明體" panose="02020500000000000000" pitchFamily="18" charset="-120"/>
              </a:rPr>
              <a:t>Increased participation</a:t>
            </a:r>
          </a:p>
          <a:p>
            <a:pPr>
              <a:lnSpc>
                <a:spcPct val="120000"/>
              </a:lnSpc>
            </a:pPr>
            <a:r>
              <a:rPr lang="en-US" altLang="en-US" dirty="0">
                <a:ea typeface="新細明體" panose="02020500000000000000" pitchFamily="18" charset="-120"/>
              </a:rPr>
              <a:t>Open, collaborative meeting atmosphere</a:t>
            </a:r>
          </a:p>
          <a:p>
            <a:pPr>
              <a:lnSpc>
                <a:spcPct val="120000"/>
              </a:lnSpc>
            </a:pPr>
            <a:r>
              <a:rPr lang="en-US" altLang="en-US" dirty="0">
                <a:ea typeface="新細明體" panose="02020500000000000000" pitchFamily="18" charset="-120"/>
              </a:rPr>
              <a:t>Criticism-free idea generation</a:t>
            </a:r>
          </a:p>
          <a:p>
            <a:pPr>
              <a:lnSpc>
                <a:spcPct val="120000"/>
              </a:lnSpc>
            </a:pPr>
            <a:r>
              <a:rPr lang="en-US" altLang="en-US" dirty="0">
                <a:ea typeface="新細明體" panose="02020500000000000000" pitchFamily="18" charset="-120"/>
              </a:rPr>
              <a:t>Evaluation objectivity</a:t>
            </a:r>
          </a:p>
          <a:p>
            <a:pPr>
              <a:lnSpc>
                <a:spcPct val="120000"/>
              </a:lnSpc>
            </a:pPr>
            <a:r>
              <a:rPr lang="en-US" altLang="en-US" dirty="0">
                <a:ea typeface="新細明體" panose="02020500000000000000" pitchFamily="18" charset="-120"/>
              </a:rPr>
              <a:t>Idea organization and evaluation</a:t>
            </a:r>
          </a:p>
          <a:p>
            <a:pPr>
              <a:lnSpc>
                <a:spcPct val="120000"/>
              </a:lnSpc>
            </a:pPr>
            <a:r>
              <a:rPr lang="en-US" altLang="en-US" dirty="0">
                <a:ea typeface="新細明體" panose="02020500000000000000" pitchFamily="18" charset="-120"/>
              </a:rPr>
              <a:t>Setting priorities and making decisions</a:t>
            </a:r>
          </a:p>
          <a:p>
            <a:pPr>
              <a:lnSpc>
                <a:spcPct val="120000"/>
              </a:lnSpc>
            </a:pPr>
            <a:r>
              <a:rPr lang="en-US" altLang="en-US" dirty="0">
                <a:ea typeface="新細明體" panose="02020500000000000000" pitchFamily="18" charset="-120"/>
              </a:rPr>
              <a:t>Documentation of meetings</a:t>
            </a:r>
          </a:p>
          <a:p>
            <a:pPr>
              <a:lnSpc>
                <a:spcPct val="120000"/>
              </a:lnSpc>
            </a:pPr>
            <a:r>
              <a:rPr lang="en-US" altLang="en-US" dirty="0">
                <a:ea typeface="新細明體" panose="02020500000000000000" pitchFamily="18" charset="-120"/>
              </a:rPr>
              <a:t>Access to external information</a:t>
            </a:r>
            <a:endParaRPr lang="en-US" altLang="zh-TW" dirty="0">
              <a:ea typeface="新細明體" panose="02020500000000000000" pitchFamily="18" charset="-12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System 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790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73958"/>
            <a:ext cx="8153400" cy="4622042"/>
          </a:xfrm>
        </p:spPr>
        <p:txBody>
          <a:bodyPr/>
          <a:lstStyle/>
          <a:p>
            <a:pPr>
              <a:lnSpc>
                <a:spcPct val="145000"/>
              </a:lnSpc>
              <a:spcBef>
                <a:spcPct val="30000"/>
              </a:spcBef>
            </a:pPr>
            <a:r>
              <a:rPr lang="en-US" altLang="zh-TW" sz="3200" dirty="0" smtClean="0">
                <a:ea typeface="新細明體" panose="02020500000000000000" pitchFamily="18" charset="-120"/>
              </a:rPr>
              <a:t>Computer system with software that can analyze and display data using digitized maps.  Enables display and analysis of spatial information.</a:t>
            </a:r>
          </a:p>
          <a:p>
            <a:pPr>
              <a:lnSpc>
                <a:spcPct val="145000"/>
              </a:lnSpc>
              <a:spcBef>
                <a:spcPct val="30000"/>
              </a:spcBef>
            </a:pPr>
            <a:r>
              <a:rPr lang="en-US" altLang="zh-TW" sz="3200" dirty="0" smtClean="0">
                <a:ea typeface="新細明體" panose="02020500000000000000" pitchFamily="18" charset="-120"/>
              </a:rPr>
              <a:t>Examples – Location analysis, law enforcement, identifying efficient delivery routes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Geographic Information Systems (GIS)</a:t>
            </a:r>
          </a:p>
        </p:txBody>
      </p:sp>
    </p:spTree>
    <p:extLst>
      <p:ext uri="{BB962C8B-B14F-4D97-AF65-F5344CB8AC3E}">
        <p14:creationId xmlns:p14="http://schemas.microsoft.com/office/powerpoint/2010/main" val="3662085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73959"/>
            <a:ext cx="8476396" cy="4393442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zh-TW" sz="3600" dirty="0" smtClean="0">
                <a:ea typeface="新細明體" panose="02020500000000000000" pitchFamily="18" charset="-120"/>
              </a:rPr>
              <a:t>Artificial Intelligence (AI)</a:t>
            </a:r>
          </a:p>
          <a:p>
            <a:pPr lvl="1">
              <a:lnSpc>
                <a:spcPct val="95000"/>
              </a:lnSpc>
            </a:pPr>
            <a:r>
              <a:rPr lang="en-US" altLang="zh-TW" sz="3200" dirty="0" smtClean="0">
                <a:ea typeface="新細明體" panose="02020500000000000000" pitchFamily="18" charset="-120"/>
              </a:rPr>
              <a:t>Branch of computer science that deals with ways of representing knowledge, using symbols rather than numbers, and heuristics, or rules of thumb, rather than algorithms for processing information</a:t>
            </a:r>
          </a:p>
          <a:p>
            <a:pPr lvl="1">
              <a:lnSpc>
                <a:spcPct val="95000"/>
              </a:lnSpc>
            </a:pPr>
            <a:r>
              <a:rPr lang="en-US" altLang="zh-TW" sz="3200" dirty="0" smtClean="0">
                <a:ea typeface="新細明體" panose="02020500000000000000" pitchFamily="18" charset="-120"/>
              </a:rPr>
              <a:t>Objectives:</a:t>
            </a:r>
          </a:p>
          <a:p>
            <a:pPr lvl="2">
              <a:lnSpc>
                <a:spcPct val="95000"/>
              </a:lnSpc>
            </a:pPr>
            <a:r>
              <a:rPr lang="en-US" altLang="zh-TW" sz="3200" dirty="0" smtClean="0">
                <a:ea typeface="新細明體" panose="02020500000000000000" pitchFamily="18" charset="-120"/>
              </a:rPr>
              <a:t>Make machines smarter</a:t>
            </a:r>
          </a:p>
          <a:p>
            <a:pPr lvl="2">
              <a:lnSpc>
                <a:spcPct val="95000"/>
              </a:lnSpc>
            </a:pPr>
            <a:r>
              <a:rPr lang="en-US" altLang="zh-TW" sz="3200" dirty="0" smtClean="0">
                <a:ea typeface="新細明體" panose="02020500000000000000" pitchFamily="18" charset="-120"/>
              </a:rPr>
              <a:t>Understand what intelligence is</a:t>
            </a:r>
          </a:p>
          <a:p>
            <a:pPr lvl="2">
              <a:lnSpc>
                <a:spcPct val="95000"/>
              </a:lnSpc>
            </a:pPr>
            <a:r>
              <a:rPr lang="en-US" altLang="zh-TW" sz="3200" dirty="0" smtClean="0">
                <a:ea typeface="新細明體" panose="02020500000000000000" pitchFamily="18" charset="-120"/>
              </a:rPr>
              <a:t>Make machines more useful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Artificial Intelligence Systems</a:t>
            </a:r>
          </a:p>
        </p:txBody>
      </p:sp>
    </p:spTree>
    <p:extLst>
      <p:ext uri="{BB962C8B-B14F-4D97-AF65-F5344CB8AC3E}">
        <p14:creationId xmlns:p14="http://schemas.microsoft.com/office/powerpoint/2010/main" val="2356004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ea typeface="新細明體" panose="02020500000000000000" pitchFamily="18" charset="-120"/>
              </a:rPr>
              <a:t>Commercial AI Systems</a:t>
            </a:r>
            <a:endParaRPr lang="en-US" altLang="zh-TW" sz="3200" i="1" smtClean="0">
              <a:ea typeface="新細明體" panose="02020500000000000000" pitchFamily="18" charset="-12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73958"/>
            <a:ext cx="8382000" cy="4622042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altLang="zh-TW" sz="3200" dirty="0" smtClean="0">
                <a:ea typeface="新細明體" panose="02020500000000000000" pitchFamily="18" charset="-120"/>
              </a:rPr>
              <a:t>Expert systems (ESs)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altLang="zh-TW" sz="3200" dirty="0" smtClean="0">
                <a:ea typeface="新細明體" panose="02020500000000000000" pitchFamily="18" charset="-120"/>
              </a:rPr>
              <a:t>Neural Networks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altLang="zh-TW" sz="3200" dirty="0" smtClean="0">
                <a:ea typeface="新細明體" panose="02020500000000000000" pitchFamily="18" charset="-120"/>
              </a:rPr>
              <a:t>Genetic Algorithms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altLang="zh-TW" sz="3200" dirty="0" smtClean="0">
                <a:ea typeface="新細明體" panose="02020500000000000000" pitchFamily="18" charset="-120"/>
              </a:rPr>
              <a:t>Intelligent Agents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altLang="zh-TW" sz="3200" dirty="0" smtClean="0">
                <a:ea typeface="新細明體" panose="02020500000000000000" pitchFamily="18" charset="-120"/>
              </a:rPr>
              <a:t>Natural language technology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altLang="zh-TW" sz="3200" dirty="0" smtClean="0">
                <a:ea typeface="新細明體" panose="02020500000000000000" pitchFamily="18" charset="-120"/>
              </a:rPr>
              <a:t>Speech (voice) understanding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altLang="zh-TW" sz="3200" dirty="0" smtClean="0">
                <a:ea typeface="新細明體" panose="02020500000000000000" pitchFamily="18" charset="-120"/>
              </a:rPr>
              <a:t>Computer vision and scene recognition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altLang="zh-TW" sz="3200" dirty="0" smtClean="0">
                <a:ea typeface="新細明體" panose="02020500000000000000" pitchFamily="18" charset="-120"/>
              </a:rPr>
              <a:t>Intelligent computer-aided instruction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altLang="zh-TW" sz="3200" dirty="0" smtClean="0">
                <a:ea typeface="新細明體" panose="02020500000000000000" pitchFamily="18" charset="-120"/>
              </a:rPr>
              <a:t>Handwriting recognizers</a:t>
            </a:r>
          </a:p>
        </p:txBody>
      </p:sp>
    </p:spTree>
    <p:extLst>
      <p:ext uri="{BB962C8B-B14F-4D97-AF65-F5344CB8AC3E}">
        <p14:creationId xmlns:p14="http://schemas.microsoft.com/office/powerpoint/2010/main" val="412181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anose="02020500000000000000" pitchFamily="18" charset="-120"/>
              </a:rPr>
              <a:t>IBM Watson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6663"/>
            <a:ext cx="8229600" cy="4725537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ct val="15000"/>
              </a:spcBef>
            </a:pPr>
            <a:r>
              <a:rPr lang="en-US" altLang="zh-TW" dirty="0" smtClean="0">
                <a:ea typeface="新細明體" panose="02020500000000000000" pitchFamily="18" charset="-120"/>
              </a:rPr>
              <a:t>90 IBM POWER 750 Servers on 10 racks</a:t>
            </a:r>
          </a:p>
          <a:p>
            <a:pPr lvl="1">
              <a:lnSpc>
                <a:spcPct val="130000"/>
              </a:lnSpc>
              <a:spcBef>
                <a:spcPct val="15000"/>
              </a:spcBef>
            </a:pPr>
            <a:r>
              <a:rPr lang="en-US" altLang="zh-TW" dirty="0" smtClean="0">
                <a:ea typeface="新細明體" panose="02020500000000000000" pitchFamily="18" charset="-120"/>
              </a:rPr>
              <a:t>Each server has 4 processors</a:t>
            </a:r>
          </a:p>
          <a:p>
            <a:pPr lvl="1">
              <a:lnSpc>
                <a:spcPct val="130000"/>
              </a:lnSpc>
              <a:spcBef>
                <a:spcPct val="15000"/>
              </a:spcBef>
            </a:pPr>
            <a:r>
              <a:rPr lang="en-US" altLang="zh-TW" dirty="0" smtClean="0">
                <a:ea typeface="新細明體" panose="02020500000000000000" pitchFamily="18" charset="-120"/>
              </a:rPr>
              <a:t>Each processor has 8 cores (2880 total cores)</a:t>
            </a:r>
            <a:endParaRPr lang="en-US" altLang="zh-TW" sz="2000" dirty="0" smtClean="0">
              <a:ea typeface="新細明體" panose="02020500000000000000" pitchFamily="18" charset="-120"/>
            </a:endParaRPr>
          </a:p>
          <a:p>
            <a:pPr>
              <a:lnSpc>
                <a:spcPct val="130000"/>
              </a:lnSpc>
              <a:spcBef>
                <a:spcPct val="15000"/>
              </a:spcBef>
            </a:pPr>
            <a:r>
              <a:rPr lang="en-US" altLang="zh-TW" dirty="0" smtClean="0">
                <a:ea typeface="新細明體" panose="02020500000000000000" pitchFamily="18" charset="-120"/>
              </a:rPr>
              <a:t>16 Terabytes of RAM and 4 Terabytes of Clustered Storage</a:t>
            </a:r>
          </a:p>
          <a:p>
            <a:pPr>
              <a:lnSpc>
                <a:spcPct val="130000"/>
              </a:lnSpc>
              <a:spcBef>
                <a:spcPct val="15000"/>
              </a:spcBef>
            </a:pPr>
            <a:r>
              <a:rPr lang="en-US" altLang="zh-TW" dirty="0" smtClean="0">
                <a:ea typeface="新細明體" panose="02020500000000000000" pitchFamily="18" charset="-120"/>
              </a:rPr>
              <a:t>A single CPU machine would take 2 hours to answer a single question</a:t>
            </a:r>
          </a:p>
          <a:p>
            <a:pPr>
              <a:lnSpc>
                <a:spcPct val="130000"/>
              </a:lnSpc>
              <a:spcBef>
                <a:spcPct val="15000"/>
              </a:spcBef>
            </a:pPr>
            <a:endParaRPr lang="en-US" altLang="zh-TW" sz="2800" dirty="0" smtClean="0">
              <a:ea typeface="新細明體" panose="02020500000000000000" pitchFamily="18" charset="-120"/>
            </a:endParaRPr>
          </a:p>
        </p:txBody>
      </p:sp>
      <p:pic>
        <p:nvPicPr>
          <p:cNvPr id="27652" name="Picture 5" descr="In this undated publicity image released by Jeopardy Productions, Inc. , host Alex Trebek, left, poses with contestants Ken Jennings, center, and Brad Rutter and a computer named Watson on the set of &quot;Jeopardy!,&quot; in Culver City, Calif. On Monday, Feb.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925" y="5008563"/>
            <a:ext cx="3114675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1792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ea typeface="新細明體" panose="02020500000000000000" pitchFamily="18" charset="-120"/>
              </a:rPr>
              <a:t>Expert Systems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42197"/>
            <a:ext cx="8229600" cy="4630003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ct val="15000"/>
              </a:spcBef>
            </a:pPr>
            <a:r>
              <a:rPr lang="en-US" altLang="zh-TW" sz="3200" dirty="0" smtClean="0">
                <a:ea typeface="新細明體" panose="02020500000000000000" pitchFamily="18" charset="-120"/>
              </a:rPr>
              <a:t>AI based Information System that applies reasoning capabilities to solve very specific problems.  These systems utilize expert knowledge and can replace an expert in the decision making process.</a:t>
            </a:r>
          </a:p>
          <a:p>
            <a:pPr>
              <a:lnSpc>
                <a:spcPct val="130000"/>
              </a:lnSpc>
              <a:spcBef>
                <a:spcPct val="15000"/>
              </a:spcBef>
            </a:pPr>
            <a:r>
              <a:rPr lang="en-US" altLang="en-US" sz="3200" dirty="0" smtClean="0"/>
              <a:t>Good for diagnostic (what’s wrong?) and prescriptive (what to do?) problems</a:t>
            </a:r>
            <a:endParaRPr lang="en-US" altLang="zh-TW" sz="3200" dirty="0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3005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ea typeface="新細明體" panose="02020500000000000000" pitchFamily="18" charset="-120"/>
              </a:rPr>
              <a:t>Expert Systems Process</a:t>
            </a:r>
          </a:p>
        </p:txBody>
      </p:sp>
      <p:pic>
        <p:nvPicPr>
          <p:cNvPr id="31747" name="Picture 4" descr="haa19472_04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371600"/>
            <a:ext cx="2878138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3875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ea typeface="新細明體" panose="02020500000000000000" pitchFamily="18" charset="-120"/>
              </a:rPr>
              <a:t>Expert Systems Components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42197"/>
            <a:ext cx="8229600" cy="4630003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 smtClean="0">
                <a:ea typeface="新細明體" panose="02020500000000000000" pitchFamily="18" charset="-120"/>
              </a:rPr>
              <a:t>Knowledge base</a:t>
            </a: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 smtClean="0">
                <a:ea typeface="新細明體" panose="02020500000000000000" pitchFamily="18" charset="-120"/>
              </a:rPr>
              <a:t>Knowledge acquisition</a:t>
            </a: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 smtClean="0">
                <a:ea typeface="新細明體" panose="02020500000000000000" pitchFamily="18" charset="-120"/>
              </a:rPr>
              <a:t>Inference engine</a:t>
            </a: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 smtClean="0">
                <a:ea typeface="新細明體" panose="02020500000000000000" pitchFamily="18" charset="-120"/>
              </a:rPr>
              <a:t>User interface</a:t>
            </a: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 smtClean="0">
                <a:ea typeface="新細明體" panose="02020500000000000000" pitchFamily="18" charset="-120"/>
              </a:rPr>
              <a:t>Explanation module</a:t>
            </a:r>
            <a:endParaRPr lang="en-US" altLang="zh-TW" sz="3600" dirty="0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7133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01049"/>
            <a:ext cx="8534400" cy="4252452"/>
          </a:xfrm>
        </p:spPr>
        <p:txBody>
          <a:bodyPr/>
          <a:lstStyle/>
          <a:p>
            <a:r>
              <a:rPr lang="en-US" altLang="en-US" sz="3600" dirty="0"/>
              <a:t>Types of Decisions</a:t>
            </a:r>
          </a:p>
          <a:p>
            <a:r>
              <a:rPr lang="en-US" altLang="en-US" sz="3600" dirty="0"/>
              <a:t>Decision Support</a:t>
            </a:r>
          </a:p>
          <a:p>
            <a:pPr lvl="1"/>
            <a:r>
              <a:rPr lang="en-US" altLang="en-US" sz="3200" dirty="0"/>
              <a:t>Decision Support Systems (DSS)</a:t>
            </a:r>
          </a:p>
          <a:p>
            <a:pPr lvl="1"/>
            <a:r>
              <a:rPr lang="en-US" altLang="en-US" sz="3200" dirty="0"/>
              <a:t>Collaboration Systems</a:t>
            </a:r>
          </a:p>
          <a:p>
            <a:pPr lvl="1"/>
            <a:r>
              <a:rPr lang="en-US" altLang="en-US" sz="3200" dirty="0"/>
              <a:t>Geographic Information Systems (GIS)</a:t>
            </a:r>
          </a:p>
          <a:p>
            <a:r>
              <a:rPr lang="en-US" altLang="en-US" sz="3600" dirty="0"/>
              <a:t>Artificial Intelligence (AI)</a:t>
            </a:r>
          </a:p>
          <a:p>
            <a:pPr lvl="1"/>
            <a:r>
              <a:rPr lang="en-US" altLang="en-US" sz="3200" dirty="0"/>
              <a:t>Expert Systems</a:t>
            </a:r>
          </a:p>
          <a:p>
            <a:pPr lvl="1"/>
            <a:r>
              <a:rPr lang="en-US" altLang="en-US" sz="3200" dirty="0"/>
              <a:t>Neural Networks</a:t>
            </a:r>
          </a:p>
          <a:p>
            <a:pPr lvl="1"/>
            <a:r>
              <a:rPr lang="en-US" altLang="en-US" sz="3200" dirty="0"/>
              <a:t>Genetic Algorithms</a:t>
            </a:r>
          </a:p>
          <a:p>
            <a:pPr lvl="1"/>
            <a:r>
              <a:rPr lang="en-US" altLang="en-US" sz="3200" dirty="0"/>
              <a:t>Intelligent Agents</a:t>
            </a:r>
          </a:p>
        </p:txBody>
      </p:sp>
    </p:spTree>
    <p:extLst>
      <p:ext uri="{BB962C8B-B14F-4D97-AF65-F5344CB8AC3E}">
        <p14:creationId xmlns:p14="http://schemas.microsoft.com/office/powerpoint/2010/main" val="34272008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2209800"/>
            <a:ext cx="8610600" cy="3811588"/>
            <a:chOff x="206" y="1400"/>
            <a:chExt cx="5424" cy="2401"/>
          </a:xfrm>
        </p:grpSpPr>
        <p:sp>
          <p:nvSpPr>
            <p:cNvPr id="35844" name="Text Box 4"/>
            <p:cNvSpPr txBox="1">
              <a:spLocks noChangeArrowheads="1"/>
            </p:cNvSpPr>
            <p:nvPr/>
          </p:nvSpPr>
          <p:spPr bwMode="auto">
            <a:xfrm>
              <a:off x="2364" y="3570"/>
              <a:ext cx="102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800" b="1">
                <a:solidFill>
                  <a:srgbClr val="0336B7"/>
                </a:solidFill>
              </a:endParaRPr>
            </a:p>
          </p:txBody>
        </p:sp>
        <p:pic>
          <p:nvPicPr>
            <p:cNvPr id="35845" name="Picture 5" descr="fig 10-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" y="1400"/>
              <a:ext cx="5424" cy="1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 Engine</a:t>
            </a:r>
          </a:p>
        </p:txBody>
      </p:sp>
    </p:spTree>
    <p:extLst>
      <p:ext uri="{BB962C8B-B14F-4D97-AF65-F5344CB8AC3E}">
        <p14:creationId xmlns:p14="http://schemas.microsoft.com/office/powerpoint/2010/main" val="32955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ea typeface="新細明體" panose="02020500000000000000" pitchFamily="18" charset="-120"/>
              </a:rPr>
              <a:t>Expert Systems People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14901"/>
            <a:ext cx="8229600" cy="4657299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 smtClean="0">
                <a:ea typeface="新細明體" panose="02020500000000000000" pitchFamily="18" charset="-120"/>
              </a:rPr>
              <a:t>Domain expert - provides the domain expertise in the form of problem-solving strategies. 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 smtClean="0">
                <a:ea typeface="新細明體" panose="02020500000000000000" pitchFamily="18" charset="-120"/>
              </a:rPr>
              <a:t>Knowledge engineer </a:t>
            </a:r>
            <a:r>
              <a:rPr lang="en-US" altLang="en-US" sz="3200" dirty="0">
                <a:ea typeface="新細明體" panose="02020500000000000000" pitchFamily="18" charset="-120"/>
              </a:rPr>
              <a:t>-</a:t>
            </a:r>
            <a:r>
              <a:rPr lang="en-US" altLang="en-US" sz="3200" dirty="0" smtClean="0">
                <a:ea typeface="新細明體" panose="02020500000000000000" pitchFamily="18" charset="-120"/>
              </a:rPr>
              <a:t> IT specialist who formulates the domain expertise into an expert system. 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 smtClean="0">
                <a:ea typeface="新細明體" panose="02020500000000000000" pitchFamily="18" charset="-120"/>
              </a:rPr>
              <a:t>Knowledge worker or user - that’s you.</a:t>
            </a:r>
          </a:p>
        </p:txBody>
      </p:sp>
    </p:spTree>
    <p:extLst>
      <p:ext uri="{BB962C8B-B14F-4D97-AF65-F5344CB8AC3E}">
        <p14:creationId xmlns:p14="http://schemas.microsoft.com/office/powerpoint/2010/main" val="29706415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ea typeface="新細明體" panose="02020500000000000000" pitchFamily="18" charset="-120"/>
              </a:rPr>
              <a:t>Expert Systems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33015"/>
            <a:ext cx="8534400" cy="504398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 smtClean="0"/>
              <a:t>An expert system can: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smtClean="0"/>
              <a:t>Reduce errors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smtClean="0"/>
              <a:t>Improve customer service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smtClean="0"/>
              <a:t>Reduce costs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altLang="en-US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 smtClean="0"/>
              <a:t>An expert system can’t:	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smtClean="0"/>
              <a:t>Use common sense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smtClean="0"/>
              <a:t>Automate all processes</a:t>
            </a:r>
            <a:endParaRPr lang="en-US" altLang="zh-TW" sz="2800" dirty="0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3356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ea typeface="新細明體" panose="02020500000000000000" pitchFamily="18" charset="-120"/>
              </a:rPr>
              <a:t>Artificial Neural Network (ANN)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42197"/>
            <a:ext cx="8458200" cy="501100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3200" dirty="0" smtClean="0">
                <a:ea typeface="新細明體" panose="02020500000000000000" pitchFamily="18" charset="-120"/>
              </a:rPr>
              <a:t>Emulates a biological neural network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3200" dirty="0" smtClean="0">
                <a:ea typeface="新細明體" panose="02020500000000000000" pitchFamily="18" charset="-120"/>
              </a:rPr>
              <a:t>Receives information from other neurons or from external sources, transform the information, and pass it on to other neurons or as external outputs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3200" dirty="0" smtClean="0">
                <a:ea typeface="新細明體" panose="02020500000000000000" pitchFamily="18" charset="-120"/>
              </a:rPr>
              <a:t>Useful for pattern recognition, learning, and the interpretation of incomplete inputs</a:t>
            </a:r>
          </a:p>
        </p:txBody>
      </p:sp>
    </p:spTree>
    <p:extLst>
      <p:ext uri="{BB962C8B-B14F-4D97-AF65-F5344CB8AC3E}">
        <p14:creationId xmlns:p14="http://schemas.microsoft.com/office/powerpoint/2010/main" val="11421027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ea typeface="新細明體" panose="02020500000000000000" pitchFamily="18" charset="-120"/>
              </a:rPr>
              <a:t>Neural Networks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14901"/>
            <a:ext cx="8229600" cy="4809699"/>
          </a:xfrm>
        </p:spPr>
        <p:txBody>
          <a:bodyPr/>
          <a:lstStyle/>
          <a:p>
            <a:r>
              <a:rPr lang="en-US" altLang="en-US" sz="3200" dirty="0" smtClean="0"/>
              <a:t>Self-organizing neural network - finds patterns and relationships in vast amounts of data by itself</a:t>
            </a:r>
          </a:p>
          <a:p>
            <a:endParaRPr lang="en-US" altLang="en-US" sz="3200" dirty="0" smtClean="0"/>
          </a:p>
          <a:p>
            <a:r>
              <a:rPr lang="en-US" altLang="en-US" sz="3200" dirty="0" smtClean="0"/>
              <a:t>Back-propagation neural network - a neural network trained by someone</a:t>
            </a:r>
            <a:endParaRPr lang="en-US" altLang="zh-TW" sz="3200" dirty="0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15037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1" name="Picture 5" descr="fig 10-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37" y="1555845"/>
            <a:ext cx="8387867" cy="449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Neural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Genetic Algorithms</a:t>
            </a:r>
            <a:endParaRPr lang="en-US" altLang="en-US" i="1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200" dirty="0" smtClean="0"/>
              <a:t>AI based system that mimics the evolutionary, survival-of-the-fittest process to generate increasingly better solutions to a problem.</a:t>
            </a:r>
          </a:p>
          <a:p>
            <a:pPr lvl="1"/>
            <a:r>
              <a:rPr lang="en-US" altLang="en-US" sz="2800" dirty="0" smtClean="0"/>
              <a:t>Selection - survival of the fittest. </a:t>
            </a:r>
          </a:p>
          <a:p>
            <a:pPr lvl="1"/>
            <a:r>
              <a:rPr lang="en-US" altLang="en-US" sz="2800" dirty="0" smtClean="0"/>
              <a:t>Crossover - combining portions of good outcomes in the hope of creating an even better outcome.</a:t>
            </a:r>
          </a:p>
          <a:p>
            <a:pPr lvl="1"/>
            <a:r>
              <a:rPr lang="en-US" altLang="en-US" sz="2800" dirty="0" smtClean="0"/>
              <a:t>Mutation - randomly trying combinations and evaluating the success (or failure) of the outcome.</a:t>
            </a:r>
          </a:p>
        </p:txBody>
      </p:sp>
    </p:spTree>
    <p:extLst>
      <p:ext uri="{BB962C8B-B14F-4D97-AF65-F5344CB8AC3E}">
        <p14:creationId xmlns:p14="http://schemas.microsoft.com/office/powerpoint/2010/main" val="9611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ea typeface="新細明體" panose="02020500000000000000" pitchFamily="18" charset="-120"/>
              </a:rPr>
              <a:t>Intelligent Agents (IA)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14901"/>
            <a:ext cx="8229600" cy="4962099"/>
          </a:xfrm>
        </p:spPr>
        <p:txBody>
          <a:bodyPr/>
          <a:lstStyle/>
          <a:p>
            <a:r>
              <a:rPr lang="en-US" altLang="en-US" sz="3200" dirty="0" smtClean="0"/>
              <a:t>Software that assists you, or acts on your behalf, in performing repetitive computer-related tasks.</a:t>
            </a:r>
          </a:p>
          <a:p>
            <a:r>
              <a:rPr lang="en-US" altLang="en-US" sz="3200" dirty="0" smtClean="0"/>
              <a:t>Four types of intelligent agents include:</a:t>
            </a:r>
          </a:p>
          <a:p>
            <a:pPr lvl="1"/>
            <a:r>
              <a:rPr lang="en-US" altLang="en-US" sz="2800" dirty="0" smtClean="0"/>
              <a:t>Buyer agents or shopping bots</a:t>
            </a:r>
          </a:p>
          <a:p>
            <a:pPr lvl="1"/>
            <a:r>
              <a:rPr lang="en-US" altLang="en-US" sz="2800" dirty="0" smtClean="0"/>
              <a:t>User or personal agents</a:t>
            </a:r>
          </a:p>
          <a:p>
            <a:pPr lvl="1"/>
            <a:r>
              <a:rPr lang="en-US" altLang="en-US" sz="2800" dirty="0" smtClean="0"/>
              <a:t>Monitoring-and-surveillance or predictive agents</a:t>
            </a:r>
          </a:p>
          <a:p>
            <a:pPr lvl="1"/>
            <a:r>
              <a:rPr lang="en-US" altLang="en-US" sz="2800" dirty="0" smtClean="0"/>
              <a:t>Data-mining agents</a:t>
            </a:r>
          </a:p>
        </p:txBody>
      </p:sp>
    </p:spTree>
    <p:extLst>
      <p:ext uri="{BB962C8B-B14F-4D97-AF65-F5344CB8AC3E}">
        <p14:creationId xmlns:p14="http://schemas.microsoft.com/office/powerpoint/2010/main" val="37317910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ea typeface="新細明體" panose="02020500000000000000" pitchFamily="18" charset="-120"/>
              </a:rPr>
              <a:t>Intelligent Agents (IA)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8549"/>
            <a:ext cx="8229600" cy="4948451"/>
          </a:xfrm>
        </p:spPr>
        <p:txBody>
          <a:bodyPr/>
          <a:lstStyle/>
          <a:p>
            <a:r>
              <a:rPr lang="en-US" altLang="en-US" sz="3200" dirty="0" smtClean="0"/>
              <a:t>Autonomy - act without your telling them every step to take. </a:t>
            </a:r>
          </a:p>
          <a:p>
            <a:endParaRPr lang="en-US" altLang="en-US" sz="3200" dirty="0" smtClean="0"/>
          </a:p>
          <a:p>
            <a:r>
              <a:rPr lang="en-US" altLang="en-US" sz="3200" dirty="0" err="1" smtClean="0"/>
              <a:t>Adaptivity</a:t>
            </a:r>
            <a:r>
              <a:rPr lang="en-US" altLang="en-US" sz="3200" dirty="0" smtClean="0"/>
              <a:t> - discovering, learning, and taking action independently. </a:t>
            </a:r>
          </a:p>
          <a:p>
            <a:endParaRPr lang="en-US" altLang="en-US" sz="3200" dirty="0" smtClean="0"/>
          </a:p>
          <a:p>
            <a:r>
              <a:rPr lang="en-US" altLang="en-US" sz="3200" dirty="0" smtClean="0"/>
              <a:t>Sociability - conferring with other agents. </a:t>
            </a:r>
          </a:p>
        </p:txBody>
      </p:sp>
    </p:spTree>
    <p:extLst>
      <p:ext uri="{BB962C8B-B14F-4D97-AF65-F5344CB8AC3E}">
        <p14:creationId xmlns:p14="http://schemas.microsoft.com/office/powerpoint/2010/main" val="263853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3814763" cy="4114800"/>
          </a:xfrm>
        </p:spPr>
        <p:txBody>
          <a:bodyPr/>
          <a:lstStyle/>
          <a:p>
            <a:endParaRPr lang="en-US" altLang="en-US" sz="2800" smtClean="0"/>
          </a:p>
          <a:p>
            <a:endParaRPr lang="en-US" altLang="en-US" sz="2800" smtClean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09600" y="2209800"/>
            <a:ext cx="3657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altLang="en-US" sz="2800"/>
          </a:p>
        </p:txBody>
      </p:sp>
      <p:pic>
        <p:nvPicPr>
          <p:cNvPr id="8197" name="Picture 5" descr="haa19472_040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43919" y="1222425"/>
            <a:ext cx="4503761" cy="5520260"/>
          </a:xfrm>
          <a:noFill/>
        </p:spPr>
      </p:pic>
      <p:sp>
        <p:nvSpPr>
          <p:cNvPr id="6" name="Title 2">
            <a:extLst>
              <a:ext uri="{FF2B5EF4-FFF2-40B4-BE49-F238E27FC236}">
                <a16:creationId xmlns:a16="http://schemas.microsoft.com/office/drawing/2014/main" xmlns="" id="{19648881-81F8-4E5D-9A36-C7C01F291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88900"/>
            <a:ext cx="8305800" cy="914400"/>
          </a:xfrm>
        </p:spPr>
        <p:txBody>
          <a:bodyPr/>
          <a:lstStyle/>
          <a:p>
            <a:r>
              <a:rPr lang="en-US" dirty="0" smtClean="0"/>
              <a:t>Four Phases of Decision Making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77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anose="02020500000000000000" pitchFamily="18" charset="-120"/>
              </a:rPr>
              <a:t>Types of Decisions</a:t>
            </a:r>
            <a:endParaRPr lang="en-US" altLang="en-US" dirty="0" smtClean="0">
              <a:ea typeface="新細明體" panose="02020500000000000000" pitchFamily="18" charset="-12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42197"/>
            <a:ext cx="8229600" cy="4782403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 smtClean="0"/>
              <a:t>Structured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 smtClean="0"/>
              <a:t>Semi-structured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 smtClean="0"/>
              <a:t>Unstructured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360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 smtClean="0"/>
              <a:t>Recurring vs. ad-hoc</a:t>
            </a:r>
          </a:p>
        </p:txBody>
      </p:sp>
    </p:spTree>
    <p:extLst>
      <p:ext uri="{BB962C8B-B14F-4D97-AF65-F5344CB8AC3E}">
        <p14:creationId xmlns:p14="http://schemas.microsoft.com/office/powerpoint/2010/main" val="67694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Decision Support </a:t>
            </a:r>
            <a:r>
              <a:rPr lang="en-US" altLang="zh-TW" dirty="0" smtClean="0"/>
              <a:t>Systems (DSS</a:t>
            </a:r>
            <a:r>
              <a:rPr lang="en-US" altLang="zh-TW" dirty="0"/>
              <a:t>)</a:t>
            </a:r>
            <a:endParaRPr lang="en-US" alt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19367"/>
            <a:ext cx="8229600" cy="246683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3200" dirty="0" smtClean="0"/>
              <a:t>Highly flexible and interactive IT system designed to support unstructured and semi-structured decision making.</a:t>
            </a:r>
          </a:p>
        </p:txBody>
      </p:sp>
      <p:pic>
        <p:nvPicPr>
          <p:cNvPr id="10244" name="Picture 4" descr="haa19472_040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07304" y="3179928"/>
            <a:ext cx="7067704" cy="3421482"/>
          </a:xfrm>
          <a:noFill/>
        </p:spPr>
      </p:pic>
    </p:spTree>
    <p:extLst>
      <p:ext uri="{BB962C8B-B14F-4D97-AF65-F5344CB8AC3E}">
        <p14:creationId xmlns:p14="http://schemas.microsoft.com/office/powerpoint/2010/main" val="127486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19400" y="1371600"/>
            <a:ext cx="3810000" cy="5260975"/>
            <a:chOff x="1754" y="960"/>
            <a:chExt cx="2403" cy="3339"/>
          </a:xfrm>
        </p:grpSpPr>
        <p:sp>
          <p:nvSpPr>
            <p:cNvPr id="11268" name="Text Box 6"/>
            <p:cNvSpPr txBox="1">
              <a:spLocks noChangeArrowheads="1"/>
            </p:cNvSpPr>
            <p:nvPr/>
          </p:nvSpPr>
          <p:spPr bwMode="auto">
            <a:xfrm>
              <a:off x="2364" y="4066"/>
              <a:ext cx="8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800" b="1">
                <a:solidFill>
                  <a:srgbClr val="0336B7"/>
                </a:solidFill>
              </a:endParaRPr>
            </a:p>
          </p:txBody>
        </p:sp>
        <p:pic>
          <p:nvPicPr>
            <p:cNvPr id="11269" name="Picture 7" descr="laudonf13-0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4" y="960"/>
              <a:ext cx="2403" cy="3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8900"/>
            <a:ext cx="8305800" cy="914400"/>
          </a:xfrm>
        </p:spPr>
        <p:txBody>
          <a:bodyPr/>
          <a:lstStyle/>
          <a:p>
            <a:r>
              <a:rPr lang="en-US" altLang="zh-TW" dirty="0" smtClean="0">
                <a:ea typeface="新細明體" panose="02020500000000000000" pitchFamily="18" charset="-120"/>
              </a:rPr>
              <a:t>DSS Components</a:t>
            </a:r>
            <a:endParaRPr lang="en-US" altLang="en-US" dirty="0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990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501254"/>
            <a:ext cx="8229600" cy="4670946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3200" b="1" i="1" dirty="0" smtClean="0"/>
              <a:t>Model management</a:t>
            </a:r>
            <a:r>
              <a:rPr lang="en-US" sz="3200" dirty="0" smtClean="0"/>
              <a:t> - consists of both the DSS models and the DSS model management system.</a:t>
            </a:r>
          </a:p>
          <a:p>
            <a:pPr>
              <a:lnSpc>
                <a:spcPct val="90000"/>
              </a:lnSpc>
              <a:defRPr/>
            </a:pPr>
            <a:endParaRPr lang="en-US" sz="3200" b="1" i="1" dirty="0" smtClean="0"/>
          </a:p>
          <a:p>
            <a:pPr>
              <a:lnSpc>
                <a:spcPct val="90000"/>
              </a:lnSpc>
              <a:defRPr/>
            </a:pPr>
            <a:r>
              <a:rPr lang="en-US" sz="3200" b="1" i="1" dirty="0" smtClean="0"/>
              <a:t>Data management</a:t>
            </a:r>
            <a:r>
              <a:rPr lang="en-US" sz="3200" dirty="0" smtClean="0"/>
              <a:t> - performs the function of storing and maintaining the information that you want your DSS to use. </a:t>
            </a:r>
          </a:p>
          <a:p>
            <a:pPr>
              <a:lnSpc>
                <a:spcPct val="90000"/>
              </a:lnSpc>
              <a:defRPr/>
            </a:pPr>
            <a:endParaRPr lang="en-US" sz="3200" dirty="0" smtClean="0"/>
          </a:p>
          <a:p>
            <a:pPr>
              <a:lnSpc>
                <a:spcPct val="90000"/>
              </a:lnSpc>
              <a:defRPr/>
            </a:pPr>
            <a:r>
              <a:rPr lang="en-US" sz="3200" b="1" i="1" dirty="0" smtClean="0"/>
              <a:t>User interface management</a:t>
            </a:r>
            <a:r>
              <a:rPr lang="en-US" sz="3200" dirty="0" smtClean="0"/>
              <a:t> - allows you to communicate with the DSS.</a:t>
            </a:r>
            <a:endParaRPr lang="en-US" altLang="zh-TW" sz="3200" b="1" dirty="0" smtClean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ea typeface="新細明體" pitchFamily="18" charset="-12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DSS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753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46663"/>
            <a:ext cx="8229600" cy="503033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TW" sz="3200" dirty="0" smtClean="0">
                <a:ea typeface="新細明體" panose="02020500000000000000" pitchFamily="18" charset="-120"/>
              </a:rPr>
              <a:t>Sensitivity Analysis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TW" sz="2800" dirty="0" smtClean="0">
                <a:ea typeface="新細明體" panose="02020500000000000000" pitchFamily="18" charset="-120"/>
              </a:rPr>
              <a:t>Study of the effect that changes in one or more parts of a model have on other parts of the model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TW" sz="3200" dirty="0" smtClean="0">
                <a:ea typeface="新細明體" panose="02020500000000000000" pitchFamily="18" charset="-120"/>
              </a:rPr>
              <a:t>What-if Analysis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TW" sz="2800" dirty="0">
                <a:ea typeface="新細明體" panose="02020500000000000000" pitchFamily="18" charset="-120"/>
              </a:rPr>
              <a:t>C</a:t>
            </a:r>
            <a:r>
              <a:rPr lang="en-US" altLang="zh-TW" sz="2800" dirty="0" smtClean="0">
                <a:ea typeface="新細明體" panose="02020500000000000000" pitchFamily="18" charset="-120"/>
              </a:rPr>
              <a:t>hecks the impact of a change in the assumptions or other input data on the proposed solution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TW" sz="3200" dirty="0" smtClean="0">
                <a:ea typeface="新細明體" panose="02020500000000000000" pitchFamily="18" charset="-120"/>
              </a:rPr>
              <a:t>Goal-seeking Analysis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TW" sz="2800" dirty="0" smtClean="0">
                <a:ea typeface="新細明體" panose="02020500000000000000" pitchFamily="18" charset="-120"/>
              </a:rPr>
              <a:t>Finds the value of the inputs necessary to achieve a desired level of output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DSS Capabilities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554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6" descr="haa19472_0405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148" y="1236793"/>
            <a:ext cx="6373504" cy="5549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DSS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17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Office\Templates\Blank Presentation.pot</Template>
  <TotalTime>0</TotalTime>
  <Words>903</Words>
  <Application>Microsoft Office PowerPoint</Application>
  <PresentationFormat>On-screen Show (4:3)</PresentationFormat>
  <Paragraphs>163</Paragraphs>
  <Slides>28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新細明體</vt:lpstr>
      <vt:lpstr>Arial</vt:lpstr>
      <vt:lpstr>Monotype Sorts</vt:lpstr>
      <vt:lpstr>Times New Roman</vt:lpstr>
      <vt:lpstr>Wingdings</vt:lpstr>
      <vt:lpstr>Blank Presentation</vt:lpstr>
      <vt:lpstr>Intro to MIS - MGS351</vt:lpstr>
      <vt:lpstr>Overview</vt:lpstr>
      <vt:lpstr>Four Phases of Decision Making</vt:lpstr>
      <vt:lpstr>Types of Decisions</vt:lpstr>
      <vt:lpstr>Decision Support Systems (DSS)</vt:lpstr>
      <vt:lpstr>DSS Components</vt:lpstr>
      <vt:lpstr>DSS Components</vt:lpstr>
      <vt:lpstr>DSS Capabilities</vt:lpstr>
      <vt:lpstr>DSS Process</vt:lpstr>
      <vt:lpstr>DSS Examples</vt:lpstr>
      <vt:lpstr>Collaboration Systems</vt:lpstr>
      <vt:lpstr>Collaboration System Benefits</vt:lpstr>
      <vt:lpstr>Geographic Information Systems (GIS)</vt:lpstr>
      <vt:lpstr>Artificial Intelligence Systems</vt:lpstr>
      <vt:lpstr>Commercial AI Systems</vt:lpstr>
      <vt:lpstr>IBM Watson</vt:lpstr>
      <vt:lpstr>Expert Systems</vt:lpstr>
      <vt:lpstr>Expert Systems Process</vt:lpstr>
      <vt:lpstr>Expert Systems Components</vt:lpstr>
      <vt:lpstr>Inference Engine</vt:lpstr>
      <vt:lpstr>Expert Systems People</vt:lpstr>
      <vt:lpstr>Expert Systems</vt:lpstr>
      <vt:lpstr>Artificial Neural Network (ANN)</vt:lpstr>
      <vt:lpstr>Neural Networks</vt:lpstr>
      <vt:lpstr>Neural Networks</vt:lpstr>
      <vt:lpstr>Genetic Algorithms</vt:lpstr>
      <vt:lpstr>Intelligent Agents (IA)</vt:lpstr>
      <vt:lpstr>Intelligent Agents (IA)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2018-01-13T02:26:20Z</dcterms:created>
  <dcterms:modified xsi:type="dcterms:W3CDTF">2018-03-13T21:21:18Z</dcterms:modified>
</cp:coreProperties>
</file>