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
  </p:notesMasterIdLst>
  <p:handoutMasterIdLst>
    <p:handoutMasterId r:id="rId28"/>
  </p:handoutMasterIdLst>
  <p:sldIdLst>
    <p:sldId id="619" r:id="rId2"/>
    <p:sldId id="652" r:id="rId3"/>
    <p:sldId id="653" r:id="rId4"/>
    <p:sldId id="655" r:id="rId5"/>
    <p:sldId id="654" r:id="rId6"/>
    <p:sldId id="656" r:id="rId7"/>
    <p:sldId id="659" r:id="rId8"/>
    <p:sldId id="665" r:id="rId9"/>
    <p:sldId id="666" r:id="rId10"/>
    <p:sldId id="667" r:id="rId11"/>
    <p:sldId id="668" r:id="rId12"/>
    <p:sldId id="669" r:id="rId13"/>
    <p:sldId id="670" r:id="rId14"/>
    <p:sldId id="700" r:id="rId15"/>
    <p:sldId id="672" r:id="rId16"/>
    <p:sldId id="673" r:id="rId17"/>
    <p:sldId id="699" r:id="rId18"/>
    <p:sldId id="674" r:id="rId19"/>
    <p:sldId id="675" r:id="rId20"/>
    <p:sldId id="676" r:id="rId21"/>
    <p:sldId id="677" r:id="rId22"/>
    <p:sldId id="678" r:id="rId23"/>
    <p:sldId id="681" r:id="rId24"/>
    <p:sldId id="682" r:id="rId25"/>
    <p:sldId id="698" r:id="rId26"/>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8080"/>
    <a:srgbClr val="66CCFF"/>
    <a:srgbClr val="66FFCC"/>
    <a:srgbClr val="CCFFFF"/>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288" autoAdjust="0"/>
  </p:normalViewPr>
  <p:slideViewPr>
    <p:cSldViewPr snapToGrid="0">
      <p:cViewPr varScale="1">
        <p:scale>
          <a:sx n="86" d="100"/>
          <a:sy n="86" d="100"/>
        </p:scale>
        <p:origin x="727" y="65"/>
      </p:cViewPr>
      <p:guideLst>
        <p:guide orient="horz" pos="216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3" d="100"/>
          <a:sy n="103" d="100"/>
        </p:scale>
        <p:origin x="-2514"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8E90B2-7FC4-4896-8617-23D9992C46FC}" type="slidenum">
              <a:rPr lang="en-US"/>
              <a:pPr>
                <a:defRPr/>
              </a:pPr>
              <a:t>‹#›</a:t>
            </a:fld>
            <a:endParaRPr lang="en-US"/>
          </a:p>
        </p:txBody>
      </p:sp>
    </p:spTree>
    <p:extLst>
      <p:ext uri="{BB962C8B-B14F-4D97-AF65-F5344CB8AC3E}">
        <p14:creationId xmlns:p14="http://schemas.microsoft.com/office/powerpoint/2010/main" val="31756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475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BCFC9-3494-43C9-BDC6-E2B0004A9C42}" type="slidenum">
              <a:rPr lang="en-US" altLang="en-US"/>
              <a:pPr>
                <a:defRPr/>
              </a:pPr>
              <a:t>‹#›</a:t>
            </a:fld>
            <a:endParaRPr lang="en-US" altLang="en-US"/>
          </a:p>
        </p:txBody>
      </p:sp>
    </p:spTree>
    <p:extLst>
      <p:ext uri="{BB962C8B-B14F-4D97-AF65-F5344CB8AC3E}">
        <p14:creationId xmlns:p14="http://schemas.microsoft.com/office/powerpoint/2010/main" val="1942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1</a:t>
            </a:fld>
            <a:endParaRPr lang="en-US">
              <a:latin typeface="Arial" pitchFamily="34" charset="0"/>
            </a:endParaRPr>
          </a:p>
        </p:txBody>
      </p:sp>
    </p:spTree>
    <p:extLst>
      <p:ext uri="{BB962C8B-B14F-4D97-AF65-F5344CB8AC3E}">
        <p14:creationId xmlns:p14="http://schemas.microsoft.com/office/powerpoint/2010/main" val="203284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2E744AD4-1652-4320-BD02-E7AAE71CABC0}" type="slidenum">
              <a:rPr lang="en-US" altLang="en-US" sz="1200" smtClean="0"/>
              <a:pPr/>
              <a:t>10</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7783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0E787EF-1CC5-4E54-B3C9-4E1AB94257A5}" type="slidenum">
              <a:rPr lang="en-US" altLang="en-US" sz="1200" smtClean="0"/>
              <a:pPr/>
              <a:t>11</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46324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FCB22DD-36E4-4F57-AA7B-558B838481B3}" type="slidenum">
              <a:rPr lang="en-US" altLang="en-US" sz="1200" smtClean="0"/>
              <a:pPr/>
              <a:t>12</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050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E9474739-BF48-4DF9-8F1B-D527AA2A4612}" type="slidenum">
              <a:rPr lang="en-US" altLang="en-US" sz="1200" smtClean="0"/>
              <a:pPr/>
              <a:t>13</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18808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0065C0B-5406-4BCA-A423-D09FA693178F}" type="slidenum">
              <a:rPr lang="en-US" altLang="en-US" sz="1200" smtClean="0"/>
              <a:pPr/>
              <a:t>14</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28895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2AA5D9D9-542F-45B0-8709-9E48A022D901}" type="slidenum">
              <a:rPr lang="en-US" altLang="en-US" sz="1200" smtClean="0"/>
              <a:pPr/>
              <a:t>15</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0048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2DF7360-5DDD-437F-B554-3E7402EE8564}" type="slidenum">
              <a:rPr lang="en-US" altLang="en-US" sz="1200" smtClean="0"/>
              <a:pPr/>
              <a:t>16</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3241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2DF7360-5DDD-437F-B554-3E7402EE8564}" type="slidenum">
              <a:rPr lang="en-US" altLang="en-US" sz="1200" smtClean="0"/>
              <a:pPr/>
              <a:t>17</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013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99F0EA87-4140-4094-8825-725067B0C878}" type="slidenum">
              <a:rPr lang="en-US" altLang="en-US" sz="1200" smtClean="0"/>
              <a:pPr/>
              <a:t>18</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6424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228EE99-CFA0-4822-833C-5638F98C08BA}" type="slidenum">
              <a:rPr lang="en-US" altLang="en-US" sz="1200" smtClean="0"/>
              <a:pPr/>
              <a:t>19</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791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E5C90EF-19E8-4ADF-95A6-F0C792A0F1EC}" type="slidenum">
              <a:rPr lang="en-US" altLang="en-US" sz="1200" smtClean="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6892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654737E-2904-404B-92F4-64FD3B52F79B}" type="slidenum">
              <a:rPr lang="en-US" altLang="en-US" sz="1200" smtClean="0"/>
              <a:pPr/>
              <a:t>20</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7596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EFE61AC-89BA-4557-8C2C-E9DD0ADDDA4B}" type="slidenum">
              <a:rPr lang="en-US" altLang="en-US" sz="1200" smtClean="0"/>
              <a:pPr/>
              <a:t>21</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81738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EF725FC-3A52-4643-9410-13BC0994CBCE}" type="slidenum">
              <a:rPr lang="en-US" altLang="en-US" sz="1200" smtClean="0"/>
              <a:pPr/>
              <a:t>22</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153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02B26C55-D8EB-4B12-819F-5C62A0AFE8F2}" type="slidenum">
              <a:rPr lang="en-US" altLang="en-US" sz="1200" smtClean="0"/>
              <a:pPr/>
              <a:t>23</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6487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F3419C14-4090-491E-AB0D-41F144189305}" type="slidenum">
              <a:rPr lang="en-US" altLang="en-US" sz="1200" smtClean="0"/>
              <a:pPr/>
              <a:t>24</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9584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07BE6113-9106-422F-906E-A80CED22D510}" type="slidenum">
              <a:rPr lang="en-US" altLang="en-US" sz="1200" smtClean="0"/>
              <a:pPr/>
              <a:t>25</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695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AC81ED5-A5EE-4FA1-81BA-73F59508B565}" type="slidenum">
              <a:rPr lang="en-US" altLang="en-US" sz="1200" smtClean="0"/>
              <a:pPr/>
              <a:t>3</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5223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FF733ADD-7BFD-411E-9E19-4EA62D2BB0DF}" type="slidenum">
              <a:rPr lang="en-US" altLang="en-US" sz="1200" smtClean="0"/>
              <a:pPr/>
              <a:t>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423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8A910F46-4C6D-420D-8C8B-28E44C289E9F}" type="slidenum">
              <a:rPr lang="en-US" altLang="en-US" sz="1200" smtClean="0"/>
              <a:pPr/>
              <a:t>5</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737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FD521F8-5879-42D5-8C56-EAE8F93B7554}" type="slidenum">
              <a:rPr lang="en-US" altLang="en-US" sz="1200" smtClean="0"/>
              <a:pPr/>
              <a:t>6</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3306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CD190E6-31A0-4E63-80EC-0D1BFA0ABCF4}" type="slidenum">
              <a:rPr lang="en-US" altLang="en-US" sz="1200" smtClean="0"/>
              <a:pPr/>
              <a:t>7</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7442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F2FD346D-641D-4FA9-87E2-6B595125BC18}" type="slidenum">
              <a:rPr lang="en-US" altLang="en-US" sz="1200" smtClean="0"/>
              <a:pPr/>
              <a:t>8</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2968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FDABEE8-2C79-4DBE-8B02-AADA6EAE9FD0}" type="slidenum">
              <a:rPr lang="en-US" altLang="en-US" sz="1200" smtClean="0"/>
              <a:pPr/>
              <a:t>9</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069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3FDFD3B-99A3-4DAE-9FE7-E6247F727FAC}" type="slidenum">
              <a:rPr lang="en-US" altLang="en-US"/>
              <a:pPr>
                <a:defRPr/>
              </a:pPr>
              <a:t>‹#›</a:t>
            </a:fld>
            <a:endParaRPr lang="en-US" altLang="en-US"/>
          </a:p>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F4A18791-FC75-44CA-945F-6E0C193E2DAB}" type="slidenum">
              <a:rPr lang="en-US" altLang="en-US"/>
              <a:pPr>
                <a:defRPr/>
              </a:pPr>
              <a:t>‹#›</a:t>
            </a:fld>
            <a:endParaRPr lang="en-US" altLang="en-US"/>
          </a:p>
          <a:p>
            <a:pPr>
              <a:defRPr/>
            </a:pP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8900"/>
            <a:ext cx="2076450"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88900"/>
            <a:ext cx="6076950"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A08D03CA-4B2F-4FB2-9C5F-D2D9B2D2647F}" type="slidenum">
              <a:rPr lang="en-US" altLang="en-US"/>
              <a:pPr>
                <a:defRPr/>
              </a:pPr>
              <a:t>‹#›</a:t>
            </a:fld>
            <a:endParaRPr lang="en-US" altLang="en-US"/>
          </a:p>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9370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0BEC39B-7CBB-44B4-B537-C4133E537E60}" type="slidenum">
              <a:rPr lang="en-US" altLang="en-US"/>
              <a:pPr>
                <a:defRPr/>
              </a:pPr>
              <a:t>‹#›</a:t>
            </a:fld>
            <a:endParaRPr lang="en-US" altLang="en-US"/>
          </a:p>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EA18B4B9-F708-4F6E-AED7-A0272BCD67B8}" type="slidenum">
              <a:rPr lang="en-US" altLang="en-US"/>
              <a:pPr>
                <a:defRPr/>
              </a:pPr>
              <a:t>‹#›</a:t>
            </a:fld>
            <a:endParaRPr lang="en-US" altLang="en-US"/>
          </a:p>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660FC66E-602B-49F2-A8F0-E3B10850C7F7}" type="slidenum">
              <a:rPr lang="en-US" altLang="en-US"/>
              <a:pPr>
                <a:defRPr/>
              </a:pPr>
              <a:t>‹#›</a:t>
            </a:fld>
            <a:endParaRPr lang="en-US" altLang="en-US"/>
          </a:p>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08D6C1C1-8414-4248-A471-6E7EDA6CA1CE}" type="slidenum">
              <a:rPr lang="en-US" altLang="en-US"/>
              <a:pPr>
                <a:defRPr/>
              </a:pPr>
              <a:t>‹#›</a:t>
            </a:fld>
            <a:endParaRPr lang="en-US" altLang="en-US"/>
          </a:p>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9E7B3C56-F787-447F-B464-8D7509A82BFE}" type="slidenum">
              <a:rPr lang="en-US" altLang="en-US"/>
              <a:pPr>
                <a:defRPr/>
              </a:pPr>
              <a:t>‹#›</a:t>
            </a:fld>
            <a:endParaRPr lang="en-US" altLang="en-US"/>
          </a:p>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8CE6381-5DF8-4387-997B-DB5B6D681A11}" type="slidenum">
              <a:rPr lang="en-US" altLang="en-US"/>
              <a:pPr>
                <a:defRPr/>
              </a:pPr>
              <a:t>‹#›</a:t>
            </a:fld>
            <a:endParaRPr lang="en-US" altLang="en-US"/>
          </a:p>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A8C3D30-F0FC-4D6E-A0BD-67F90ABE9A0A}" type="slidenum">
              <a:rPr lang="en-US" altLang="en-US"/>
              <a:pPr>
                <a:defRPr/>
              </a:pPr>
              <a:t>‹#›</a:t>
            </a:fld>
            <a:endParaRPr lang="en-US" altLang="en-US"/>
          </a:p>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7A8BC03F-1004-4240-9ACC-7AE767718500}" type="slidenum">
              <a:rPr lang="en-US" altLang="en-US"/>
              <a:pPr>
                <a:defRPr/>
              </a:pPr>
              <a:t>‹#›</a:t>
            </a:fld>
            <a:endParaRPr lang="en-US" altLang="en-US"/>
          </a:p>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3647E637-ADEF-4697-8E9A-BC30D72806C0}" type="slidenum">
              <a:rPr lang="en-US" altLang="en-US"/>
              <a:pPr>
                <a:defRPr/>
              </a:pPr>
              <a:t>‹#›</a:t>
            </a:fld>
            <a:endParaRPr lang="en-US" altLang="en-US"/>
          </a:p>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206500"/>
          </a:xfrm>
          <a:prstGeom prst="rect">
            <a:avLst/>
          </a:prstGeom>
          <a:gradFill rotWithShape="0">
            <a:gsLst>
              <a:gs pos="0">
                <a:srgbClr val="333399"/>
              </a:gs>
              <a:gs pos="100000">
                <a:srgbClr val="333399">
                  <a:gamma/>
                  <a:shade val="0"/>
                  <a:invGamma/>
                </a:srgbClr>
              </a:gs>
            </a:gsLst>
            <a:lin ang="27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br>
              <a:rPr lang="en-US" altLang="en-US"/>
            </a:br>
            <a:endParaRPr lang="en-US" altLang="en-US"/>
          </a:p>
        </p:txBody>
      </p:sp>
      <p:sp>
        <p:nvSpPr>
          <p:cNvPr id="1028" name="Rectangle 3"/>
          <p:cNvSpPr>
            <a:spLocks noGrp="1" noChangeArrowheads="1"/>
          </p:cNvSpPr>
          <p:nvPr>
            <p:ph type="body" idx="1"/>
          </p:nvPr>
        </p:nvSpPr>
        <p:spPr bwMode="auto">
          <a:xfrm>
            <a:off x="393700" y="1460500"/>
            <a:ext cx="82931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239000" y="5905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r>
              <a:rPr lang="en-US" altLang="en-US"/>
              <a:t>v.1 </a:t>
            </a:r>
          </a:p>
          <a:p>
            <a:pPr>
              <a:defRPr/>
            </a:pPr>
            <a:fld id="{8EF4F7DA-5373-4A24-B1F2-0D4307511018}" type="slidenum">
              <a:rPr lang="en-US" altLang="en-US"/>
              <a:pPr>
                <a:defRPr/>
              </a:pPr>
              <a:t>‹#›</a:t>
            </a:fld>
            <a:endParaRPr lang="en-US" altLang="en-US"/>
          </a:p>
          <a:p>
            <a:pPr>
              <a:defRPr/>
            </a:pPr>
            <a:endParaRPr lang="en-US" altLang="en-US"/>
          </a:p>
        </p:txBody>
      </p:sp>
      <p:sp>
        <p:nvSpPr>
          <p:cNvPr id="1075" name="Rectangle 51"/>
          <p:cNvSpPr>
            <a:spLocks noChangeArrowheads="1"/>
          </p:cNvSpPr>
          <p:nvPr/>
        </p:nvSpPr>
        <p:spPr bwMode="auto">
          <a:xfrm>
            <a:off x="0" y="1131888"/>
            <a:ext cx="9144000" cy="74612"/>
          </a:xfrm>
          <a:prstGeom prst="rect">
            <a:avLst/>
          </a:prstGeom>
          <a:gradFill rotWithShape="0">
            <a:gsLst>
              <a:gs pos="0">
                <a:schemeClr val="folHlink"/>
              </a:gs>
              <a:gs pos="100000">
                <a:schemeClr val="folHlink">
                  <a:gamma/>
                  <a:shade val="0"/>
                  <a:invGamma/>
                </a:schemeClr>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p:titleStyle>
    <p:body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Intro to MIS - MGS351</a:t>
            </a:r>
          </a:p>
        </p:txBody>
      </p:sp>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r>
              <a:rPr lang="en-US" sz="3600" dirty="0"/>
              <a:t>Computer Hardware</a:t>
            </a:r>
          </a:p>
          <a:p>
            <a:pPr algn="ctr" eaLnBrk="1" hangingPunct="1">
              <a:buFont typeface="Arial" pitchFamily="34" charset="0"/>
              <a:buNone/>
            </a:pPr>
            <a:endParaRPr lang="en-US" sz="3600" dirty="0"/>
          </a:p>
          <a:p>
            <a:pPr algn="ctr" eaLnBrk="1" hangingPunct="1">
              <a:buFont typeface="Arial" pitchFamily="34" charset="0"/>
              <a:buNone/>
            </a:pPr>
            <a:r>
              <a:rPr lang="en-US" sz="3600" dirty="0"/>
              <a:t>Chapter 2</a:t>
            </a:r>
          </a:p>
        </p:txBody>
      </p:sp>
    </p:spTree>
    <p:extLst>
      <p:ext uri="{BB962C8B-B14F-4D97-AF65-F5344CB8AC3E}">
        <p14:creationId xmlns:p14="http://schemas.microsoft.com/office/powerpoint/2010/main" val="443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Sentence written in ASCII</a:t>
            </a:r>
          </a:p>
        </p:txBody>
      </p:sp>
      <p:sp>
        <p:nvSpPr>
          <p:cNvPr id="36867" name="Rectangle 3"/>
          <p:cNvSpPr>
            <a:spLocks noGrp="1" noChangeArrowheads="1"/>
          </p:cNvSpPr>
          <p:nvPr>
            <p:ph type="body" idx="1"/>
          </p:nvPr>
        </p:nvSpPr>
        <p:spPr>
          <a:xfrm>
            <a:off x="599933" y="1569491"/>
            <a:ext cx="7867934" cy="4188725"/>
          </a:xfrm>
        </p:spPr>
        <p:txBody>
          <a:bodyPr/>
          <a:lstStyle/>
          <a:p>
            <a:pPr marL="0">
              <a:lnSpc>
                <a:spcPct val="90000"/>
              </a:lnSpc>
              <a:buFont typeface="Monotype Sorts" pitchFamily="2" charset="2"/>
              <a:buNone/>
            </a:pPr>
            <a:r>
              <a:rPr lang="en-US" altLang="en-US" sz="4200" dirty="0"/>
              <a:t>01000001010100110100001101001001010010010010000001101001011100110010000001101110011011110111010000100000011001100111010101101110001000000111010001101111001000000111010001111001011100000110010100101110</a:t>
            </a:r>
          </a:p>
        </p:txBody>
      </p:sp>
    </p:spTree>
    <p:extLst>
      <p:ext uri="{BB962C8B-B14F-4D97-AF65-F5344CB8AC3E}">
        <p14:creationId xmlns:p14="http://schemas.microsoft.com/office/powerpoint/2010/main" val="12825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What is this?</a:t>
            </a:r>
          </a:p>
        </p:txBody>
      </p:sp>
      <p:sp>
        <p:nvSpPr>
          <p:cNvPr id="38915" name="Rectangle 3"/>
          <p:cNvSpPr>
            <a:spLocks noGrp="1" noChangeArrowheads="1"/>
          </p:cNvSpPr>
          <p:nvPr>
            <p:ph type="body" idx="1"/>
          </p:nvPr>
        </p:nvSpPr>
        <p:spPr/>
        <p:txBody>
          <a:bodyPr/>
          <a:lstStyle/>
          <a:p>
            <a:pPr>
              <a:buClr>
                <a:schemeClr val="tx2"/>
              </a:buClr>
              <a:buFont typeface="Monotype Sorts" pitchFamily="2" charset="2"/>
              <a:buNone/>
            </a:pPr>
            <a:r>
              <a:rPr lang="en-US" altLang="en-US" sz="2800"/>
              <a:t> </a:t>
            </a:r>
          </a:p>
        </p:txBody>
      </p:sp>
      <p:pic>
        <p:nvPicPr>
          <p:cNvPr id="38916" name="Picture 2" descr="Highly zoomed in picture of the surface of a 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06" y="1358303"/>
            <a:ext cx="7176088" cy="527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83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What is this?</a:t>
            </a:r>
          </a:p>
        </p:txBody>
      </p:sp>
      <p:sp>
        <p:nvSpPr>
          <p:cNvPr id="40963" name="Rectangle 3"/>
          <p:cNvSpPr>
            <a:spLocks noGrp="1" noChangeArrowheads="1"/>
          </p:cNvSpPr>
          <p:nvPr>
            <p:ph type="body" idx="1"/>
          </p:nvPr>
        </p:nvSpPr>
        <p:spPr/>
        <p:txBody>
          <a:bodyPr/>
          <a:lstStyle/>
          <a:p>
            <a:pPr>
              <a:buClr>
                <a:schemeClr val="tx2"/>
              </a:buClr>
              <a:buFont typeface="Monotype Sorts" pitchFamily="2" charset="2"/>
              <a:buNone/>
            </a:pPr>
            <a:r>
              <a:rPr lang="en-US" altLang="en-US" sz="2800"/>
              <a:t> </a:t>
            </a:r>
          </a:p>
        </p:txBody>
      </p:sp>
      <p:pic>
        <p:nvPicPr>
          <p:cNvPr id="40964" name="Picture 2" descr="Highly zoomed in picture of the surface of a 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64" y="1579728"/>
            <a:ext cx="8745371" cy="46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94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Hardware</a:t>
            </a:r>
          </a:p>
        </p:txBody>
      </p:sp>
      <p:sp>
        <p:nvSpPr>
          <p:cNvPr id="43011" name="Rectangle 3"/>
          <p:cNvSpPr>
            <a:spLocks noGrp="1" noChangeArrowheads="1"/>
          </p:cNvSpPr>
          <p:nvPr>
            <p:ph type="body" idx="1"/>
          </p:nvPr>
        </p:nvSpPr>
        <p:spPr/>
        <p:txBody>
          <a:bodyPr/>
          <a:lstStyle/>
          <a:p>
            <a:pPr>
              <a:lnSpc>
                <a:spcPct val="120000"/>
              </a:lnSpc>
            </a:pPr>
            <a:r>
              <a:rPr lang="en-US" altLang="en-US" sz="4000" dirty="0"/>
              <a:t>The physical electronic components and peripherals of a computer that do the “work” of computing.</a:t>
            </a:r>
          </a:p>
          <a:p>
            <a:pPr lvl="1">
              <a:lnSpc>
                <a:spcPct val="120000"/>
              </a:lnSpc>
            </a:pPr>
            <a:r>
              <a:rPr lang="en-US" altLang="en-US" sz="3600" dirty="0"/>
              <a:t>CPU, Memory (RAM), Storage, Input Devices, Output Devices</a:t>
            </a:r>
          </a:p>
        </p:txBody>
      </p:sp>
    </p:spTree>
    <p:extLst>
      <p:ext uri="{BB962C8B-B14F-4D97-AF65-F5344CB8AC3E}">
        <p14:creationId xmlns:p14="http://schemas.microsoft.com/office/powerpoint/2010/main" val="391094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UB Desktop Computer</a:t>
            </a:r>
          </a:p>
        </p:txBody>
      </p:sp>
      <p:sp>
        <p:nvSpPr>
          <p:cNvPr id="5" name="TextBox 4"/>
          <p:cNvSpPr txBox="1"/>
          <p:nvPr/>
        </p:nvSpPr>
        <p:spPr>
          <a:xfrm>
            <a:off x="4038600" y="1997075"/>
            <a:ext cx="4980140" cy="3539430"/>
          </a:xfrm>
          <a:prstGeom prst="rect">
            <a:avLst/>
          </a:prstGeom>
          <a:noFill/>
        </p:spPr>
        <p:txBody>
          <a:bodyPr wrap="square">
            <a:spAutoFit/>
          </a:bodyPr>
          <a:lstStyle/>
          <a:p>
            <a:pPr algn="ctr">
              <a:defRPr/>
            </a:pPr>
            <a:r>
              <a:rPr lang="en-US" sz="2800" dirty="0">
                <a:latin typeface="+mj-lt"/>
              </a:rPr>
              <a:t>Dell OptiPlex 7070</a:t>
            </a:r>
          </a:p>
          <a:p>
            <a:pPr algn="ctr">
              <a:defRPr/>
            </a:pPr>
            <a:endParaRPr lang="en-US" sz="2800" dirty="0">
              <a:latin typeface="+mj-lt"/>
            </a:endParaRPr>
          </a:p>
          <a:p>
            <a:pPr marL="342900" indent="-342900">
              <a:buFont typeface="Arial" panose="020B0604020202020204" pitchFamily="34" charset="0"/>
              <a:buChar char="•"/>
              <a:defRPr/>
            </a:pPr>
            <a:r>
              <a:rPr lang="en-US" dirty="0">
                <a:latin typeface="+mj-lt"/>
              </a:rPr>
              <a:t>Intel i7-9700 @ 3.0 GHz</a:t>
            </a:r>
          </a:p>
          <a:p>
            <a:pPr marL="342900" indent="-342900">
              <a:buFont typeface="Arial" panose="020B0604020202020204" pitchFamily="34" charset="0"/>
              <a:buChar char="•"/>
              <a:defRPr/>
            </a:pPr>
            <a:r>
              <a:rPr lang="en-US" dirty="0">
                <a:latin typeface="+mj-lt"/>
              </a:rPr>
              <a:t>16 GB RAM</a:t>
            </a:r>
          </a:p>
          <a:p>
            <a:pPr marL="342900" indent="-342900">
              <a:buFont typeface="Arial" panose="020B0604020202020204" pitchFamily="34" charset="0"/>
              <a:buChar char="•"/>
              <a:defRPr/>
            </a:pPr>
            <a:r>
              <a:rPr lang="en-US" dirty="0">
                <a:latin typeface="+mj-lt"/>
              </a:rPr>
              <a:t>2 GB NVIDIA GeForce GTX1050</a:t>
            </a:r>
          </a:p>
          <a:p>
            <a:pPr marL="342900" indent="-342900">
              <a:buFont typeface="Arial" panose="020B0604020202020204" pitchFamily="34" charset="0"/>
              <a:buChar char="•"/>
              <a:defRPr/>
            </a:pPr>
            <a:r>
              <a:rPr lang="en-US" dirty="0">
                <a:latin typeface="+mj-lt"/>
              </a:rPr>
              <a:t>1TB PCIe </a:t>
            </a:r>
            <a:r>
              <a:rPr lang="en-US" dirty="0" err="1">
                <a:latin typeface="+mj-lt"/>
              </a:rPr>
              <a:t>NVMe</a:t>
            </a:r>
            <a:r>
              <a:rPr lang="en-US" dirty="0">
                <a:latin typeface="+mj-lt"/>
              </a:rPr>
              <a:t> SSD </a:t>
            </a:r>
          </a:p>
          <a:p>
            <a:pPr marL="342900" indent="-342900">
              <a:buFont typeface="Arial" panose="020B0604020202020204" pitchFamily="34" charset="0"/>
              <a:buChar char="•"/>
              <a:defRPr/>
            </a:pPr>
            <a:r>
              <a:rPr lang="en-US" dirty="0">
                <a:latin typeface="+mj-lt"/>
              </a:rPr>
              <a:t>3.5 TB External Backup Drive</a:t>
            </a:r>
          </a:p>
          <a:p>
            <a:pPr marL="342900" indent="-342900">
              <a:buFont typeface="Arial" panose="020B0604020202020204" pitchFamily="34" charset="0"/>
              <a:buChar char="•"/>
              <a:defRPr/>
            </a:pPr>
            <a:r>
              <a:rPr lang="en-US" dirty="0">
                <a:latin typeface="+mj-lt"/>
              </a:rPr>
              <a:t>8X DVD +/- RW</a:t>
            </a:r>
          </a:p>
          <a:p>
            <a:pPr marL="342900" indent="-342900">
              <a:buFont typeface="Arial" panose="020B0604020202020204" pitchFamily="34" charset="0"/>
              <a:buChar char="•"/>
              <a:defRPr/>
            </a:pPr>
            <a:r>
              <a:rPr lang="en-US" dirty="0">
                <a:latin typeface="+mj-lt"/>
              </a:rPr>
              <a:t>Windows 10 Enterprise</a:t>
            </a:r>
          </a:p>
        </p:txBody>
      </p:sp>
      <p:pic>
        <p:nvPicPr>
          <p:cNvPr id="45060" name="Picture 14" descr="Dell OptiPlex 7070 desktop compu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66900"/>
            <a:ext cx="3708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04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UB Laptop Computer</a:t>
            </a:r>
          </a:p>
        </p:txBody>
      </p:sp>
      <p:sp>
        <p:nvSpPr>
          <p:cNvPr id="5" name="TextBox 4"/>
          <p:cNvSpPr txBox="1"/>
          <p:nvPr/>
        </p:nvSpPr>
        <p:spPr>
          <a:xfrm>
            <a:off x="4038600" y="1997075"/>
            <a:ext cx="4828726" cy="2800767"/>
          </a:xfrm>
          <a:prstGeom prst="rect">
            <a:avLst/>
          </a:prstGeom>
          <a:noFill/>
        </p:spPr>
        <p:txBody>
          <a:bodyPr wrap="square">
            <a:spAutoFit/>
          </a:bodyPr>
          <a:lstStyle/>
          <a:p>
            <a:pPr algn="ctr">
              <a:defRPr/>
            </a:pPr>
            <a:r>
              <a:rPr lang="en-US" sz="2800" dirty="0">
                <a:latin typeface="+mj-lt"/>
              </a:rPr>
              <a:t>Dell Latitude E7490</a:t>
            </a:r>
          </a:p>
          <a:p>
            <a:pPr algn="ctr">
              <a:defRPr/>
            </a:pPr>
            <a:endParaRPr lang="en-US" sz="2800" dirty="0">
              <a:latin typeface="+mj-lt"/>
            </a:endParaRPr>
          </a:p>
          <a:p>
            <a:pPr marL="342900" indent="-342900">
              <a:buFont typeface="Arial" panose="020B0604020202020204" pitchFamily="34" charset="0"/>
              <a:buChar char="•"/>
              <a:defRPr/>
            </a:pPr>
            <a:r>
              <a:rPr lang="en-US" dirty="0">
                <a:latin typeface="+mj-lt"/>
              </a:rPr>
              <a:t>Intel i7-8650U @ 1.90 GHz</a:t>
            </a:r>
          </a:p>
          <a:p>
            <a:pPr marL="342900" indent="-342900">
              <a:buFont typeface="Arial" panose="020B0604020202020204" pitchFamily="34" charset="0"/>
              <a:buChar char="•"/>
              <a:defRPr/>
            </a:pPr>
            <a:r>
              <a:rPr lang="en-US" dirty="0">
                <a:latin typeface="+mj-lt"/>
              </a:rPr>
              <a:t>16 GB RAM</a:t>
            </a:r>
          </a:p>
          <a:p>
            <a:pPr marL="342900" indent="-342900">
              <a:buFont typeface="Arial" panose="020B0604020202020204" pitchFamily="34" charset="0"/>
              <a:buChar char="•"/>
              <a:defRPr/>
            </a:pPr>
            <a:r>
              <a:rPr lang="en-US" dirty="0">
                <a:latin typeface="+mj-lt"/>
              </a:rPr>
              <a:t>Intel UHD Graphics 620 </a:t>
            </a:r>
          </a:p>
          <a:p>
            <a:pPr marL="342900" indent="-342900">
              <a:buFont typeface="Arial" panose="020B0604020202020204" pitchFamily="34" charset="0"/>
              <a:buChar char="•"/>
              <a:defRPr/>
            </a:pPr>
            <a:r>
              <a:rPr lang="en-US" dirty="0">
                <a:latin typeface="+mj-lt"/>
              </a:rPr>
              <a:t>1 TB Solid State Drive</a:t>
            </a:r>
          </a:p>
          <a:p>
            <a:pPr marL="342900" indent="-342900">
              <a:buFont typeface="Arial" panose="020B0604020202020204" pitchFamily="34" charset="0"/>
              <a:buChar char="•"/>
              <a:defRPr/>
            </a:pPr>
            <a:r>
              <a:rPr lang="en-US" dirty="0">
                <a:latin typeface="+mj-lt"/>
              </a:rPr>
              <a:t>Windows 10 Enterprise</a:t>
            </a:r>
          </a:p>
        </p:txBody>
      </p:sp>
      <p:pic>
        <p:nvPicPr>
          <p:cNvPr id="2" name="Picture 1" descr="Dell Latitude E7490 laptop compu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74" y="2133600"/>
            <a:ext cx="5492536" cy="409194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417005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Personal Laptop Computer</a:t>
            </a:r>
          </a:p>
        </p:txBody>
      </p:sp>
      <p:sp>
        <p:nvSpPr>
          <p:cNvPr id="5" name="TextBox 4"/>
          <p:cNvSpPr txBox="1"/>
          <p:nvPr/>
        </p:nvSpPr>
        <p:spPr>
          <a:xfrm>
            <a:off x="685800" y="1997075"/>
            <a:ext cx="4648200" cy="2800350"/>
          </a:xfrm>
          <a:prstGeom prst="rect">
            <a:avLst/>
          </a:prstGeom>
          <a:noFill/>
        </p:spPr>
        <p:txBody>
          <a:bodyPr>
            <a:spAutoFit/>
          </a:bodyPr>
          <a:lstStyle/>
          <a:p>
            <a:pPr algn="ctr">
              <a:defRPr/>
            </a:pPr>
            <a:r>
              <a:rPr lang="en-US" sz="2800" dirty="0">
                <a:latin typeface="+mj-lt"/>
              </a:rPr>
              <a:t>Microsoft Surface Book</a:t>
            </a:r>
          </a:p>
          <a:p>
            <a:pPr algn="ctr">
              <a:defRPr/>
            </a:pPr>
            <a:endParaRPr lang="en-US" sz="2800" dirty="0">
              <a:latin typeface="+mj-lt"/>
            </a:endParaRPr>
          </a:p>
          <a:p>
            <a:pPr marL="342900" indent="-342900">
              <a:buFont typeface="Arial" panose="020B0604020202020204" pitchFamily="34" charset="0"/>
              <a:buChar char="•"/>
              <a:defRPr/>
            </a:pPr>
            <a:r>
              <a:rPr lang="en-US" dirty="0">
                <a:latin typeface="+mj-lt"/>
              </a:rPr>
              <a:t>Intel i7-6600U @ 2.60 GHz</a:t>
            </a:r>
          </a:p>
          <a:p>
            <a:pPr marL="342900" indent="-342900">
              <a:buFont typeface="Arial" panose="020B0604020202020204" pitchFamily="34" charset="0"/>
              <a:buChar char="•"/>
              <a:defRPr/>
            </a:pPr>
            <a:r>
              <a:rPr lang="en-US" dirty="0">
                <a:latin typeface="+mj-lt"/>
              </a:rPr>
              <a:t>16 GB RAM</a:t>
            </a:r>
          </a:p>
          <a:p>
            <a:pPr marL="342900" indent="-342900">
              <a:buFont typeface="Arial" panose="020B0604020202020204" pitchFamily="34" charset="0"/>
              <a:buChar char="•"/>
              <a:defRPr/>
            </a:pPr>
            <a:r>
              <a:rPr lang="en-US" dirty="0">
                <a:latin typeface="+mj-lt"/>
              </a:rPr>
              <a:t>NVIDIA GeForce GPU</a:t>
            </a:r>
          </a:p>
          <a:p>
            <a:pPr marL="342900" indent="-342900">
              <a:buFont typeface="Arial" panose="020B0604020202020204" pitchFamily="34" charset="0"/>
              <a:buChar char="•"/>
              <a:defRPr/>
            </a:pPr>
            <a:r>
              <a:rPr lang="en-US" dirty="0">
                <a:latin typeface="+mj-lt"/>
              </a:rPr>
              <a:t>500 GB Solid State Drive</a:t>
            </a:r>
          </a:p>
          <a:p>
            <a:pPr marL="342900" indent="-342900">
              <a:buFont typeface="Arial" panose="020B0604020202020204" pitchFamily="34" charset="0"/>
              <a:buChar char="•"/>
              <a:defRPr/>
            </a:pPr>
            <a:r>
              <a:rPr lang="en-US" dirty="0">
                <a:latin typeface="+mj-lt"/>
              </a:rPr>
              <a:t>Windows 10 Professional</a:t>
            </a:r>
          </a:p>
        </p:txBody>
      </p:sp>
      <p:pic>
        <p:nvPicPr>
          <p:cNvPr id="49156" name="Picture 9" descr="Microsoft Surface Book laptop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470150"/>
            <a:ext cx="56134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45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t>Summary</a:t>
            </a:r>
          </a:p>
        </p:txBody>
      </p:sp>
      <p:graphicFrame>
        <p:nvGraphicFramePr>
          <p:cNvPr id="4" name="Table 3">
            <a:extLst>
              <a:ext uri="{FF2B5EF4-FFF2-40B4-BE49-F238E27FC236}">
                <a16:creationId xmlns:a16="http://schemas.microsoft.com/office/drawing/2014/main" id="{15DA146E-E6C1-4F1D-9657-95F36162D483}"/>
              </a:ext>
            </a:extLst>
          </p:cNvPr>
          <p:cNvGraphicFramePr>
            <a:graphicFrameLocks noGrp="1"/>
          </p:cNvGraphicFramePr>
          <p:nvPr>
            <p:extLst>
              <p:ext uri="{D42A27DB-BD31-4B8C-83A1-F6EECF244321}">
                <p14:modId xmlns:p14="http://schemas.microsoft.com/office/powerpoint/2010/main" val="509547349"/>
              </p:ext>
            </p:extLst>
          </p:nvPr>
        </p:nvGraphicFramePr>
        <p:xfrm>
          <a:off x="204537" y="1648325"/>
          <a:ext cx="8710865" cy="4130581"/>
        </p:xfrm>
        <a:graphic>
          <a:graphicData uri="http://schemas.openxmlformats.org/drawingml/2006/table">
            <a:tbl>
              <a:tblPr firstRow="1">
                <a:tableStyleId>{ED083AE6-46FA-4A59-8FB0-9F97EB10719F}</a:tableStyleId>
              </a:tblPr>
              <a:tblGrid>
                <a:gridCol w="1512270">
                  <a:extLst>
                    <a:ext uri="{9D8B030D-6E8A-4147-A177-3AD203B41FA5}">
                      <a16:colId xmlns:a16="http://schemas.microsoft.com/office/drawing/2014/main" val="2930362373"/>
                    </a:ext>
                  </a:extLst>
                </a:gridCol>
                <a:gridCol w="2614561">
                  <a:extLst>
                    <a:ext uri="{9D8B030D-6E8A-4147-A177-3AD203B41FA5}">
                      <a16:colId xmlns:a16="http://schemas.microsoft.com/office/drawing/2014/main" val="1811627062"/>
                    </a:ext>
                  </a:extLst>
                </a:gridCol>
                <a:gridCol w="947047">
                  <a:extLst>
                    <a:ext uri="{9D8B030D-6E8A-4147-A177-3AD203B41FA5}">
                      <a16:colId xmlns:a16="http://schemas.microsoft.com/office/drawing/2014/main" val="2959861701"/>
                    </a:ext>
                  </a:extLst>
                </a:gridCol>
                <a:gridCol w="1243738">
                  <a:extLst>
                    <a:ext uri="{9D8B030D-6E8A-4147-A177-3AD203B41FA5}">
                      <a16:colId xmlns:a16="http://schemas.microsoft.com/office/drawing/2014/main" val="3914605084"/>
                    </a:ext>
                  </a:extLst>
                </a:gridCol>
                <a:gridCol w="1356802">
                  <a:extLst>
                    <a:ext uri="{9D8B030D-6E8A-4147-A177-3AD203B41FA5}">
                      <a16:colId xmlns:a16="http://schemas.microsoft.com/office/drawing/2014/main" val="3605454213"/>
                    </a:ext>
                  </a:extLst>
                </a:gridCol>
                <a:gridCol w="1036447">
                  <a:extLst>
                    <a:ext uri="{9D8B030D-6E8A-4147-A177-3AD203B41FA5}">
                      <a16:colId xmlns:a16="http://schemas.microsoft.com/office/drawing/2014/main" val="3635139719"/>
                    </a:ext>
                  </a:extLst>
                </a:gridCol>
              </a:tblGrid>
              <a:tr h="886158">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CPU</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RAM</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Storage</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Graphics</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OS</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0450714"/>
                  </a:ext>
                </a:extLst>
              </a:tr>
              <a:tr h="886158">
                <a:tc>
                  <a:txBody>
                    <a:bodyPr/>
                    <a:lstStyle/>
                    <a:p>
                      <a:pPr algn="ctr" fontAlgn="b"/>
                      <a:r>
                        <a:rPr lang="en-US" sz="2000" b="1" u="none" strike="noStrike" dirty="0">
                          <a:effectLst/>
                        </a:rPr>
                        <a:t>UB Desktop</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i7-9700 @ 3.0 GHz</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16 GB</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 TB SSD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Dedicated</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Win 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85956508"/>
                  </a:ext>
                </a:extLst>
              </a:tr>
              <a:tr h="1091201">
                <a:tc>
                  <a:txBody>
                    <a:bodyPr/>
                    <a:lstStyle/>
                    <a:p>
                      <a:pPr algn="ctr" fontAlgn="b"/>
                      <a:r>
                        <a:rPr lang="en-US" sz="2000" b="1" u="none" strike="noStrike" dirty="0">
                          <a:effectLst/>
                        </a:rPr>
                        <a:t>UB Laptop</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i7-8650U @1.90 GHz</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US" sz="2000" u="none" strike="noStrike" dirty="0">
                          <a:effectLst/>
                        </a:rPr>
                        <a:t>16 GB</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 TB SSD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Integrated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Win 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7856019"/>
                  </a:ext>
                </a:extLst>
              </a:tr>
              <a:tr h="1267064">
                <a:tc>
                  <a:txBody>
                    <a:bodyPr/>
                    <a:lstStyle/>
                    <a:p>
                      <a:pPr algn="ctr" fontAlgn="b"/>
                      <a:r>
                        <a:rPr lang="en-US" sz="2000" b="1" u="none" strike="noStrike" dirty="0">
                          <a:effectLst/>
                        </a:rPr>
                        <a:t>Personal Laptop</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i7-6600U @ 2.60 GHz</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US" sz="2000" u="none" strike="noStrike">
                          <a:effectLst/>
                        </a:rPr>
                        <a:t>16 GB</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500 GB SSD</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Dedicated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Win 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4688129"/>
                  </a:ext>
                </a:extLst>
              </a:tr>
            </a:tbl>
          </a:graphicData>
        </a:graphic>
      </p:graphicFrame>
    </p:spTree>
    <p:extLst>
      <p:ext uri="{BB962C8B-B14F-4D97-AF65-F5344CB8AC3E}">
        <p14:creationId xmlns:p14="http://schemas.microsoft.com/office/powerpoint/2010/main" val="51179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CPU (processor)</a:t>
            </a:r>
          </a:p>
        </p:txBody>
      </p:sp>
      <p:sp>
        <p:nvSpPr>
          <p:cNvPr id="51203" name="Rectangle 3"/>
          <p:cNvSpPr>
            <a:spLocks noGrp="1" noChangeArrowheads="1"/>
          </p:cNvSpPr>
          <p:nvPr>
            <p:ph type="body" idx="1"/>
          </p:nvPr>
        </p:nvSpPr>
        <p:spPr>
          <a:xfrm>
            <a:off x="393700" y="1460500"/>
            <a:ext cx="8422754" cy="4851400"/>
          </a:xfrm>
        </p:spPr>
        <p:txBody>
          <a:bodyPr/>
          <a:lstStyle/>
          <a:p>
            <a:pPr>
              <a:lnSpc>
                <a:spcPct val="120000"/>
              </a:lnSpc>
            </a:pPr>
            <a:r>
              <a:rPr lang="en-US" altLang="en-US" sz="3200" dirty="0"/>
              <a:t>Interprets and carries out basic instructions that operate a computer.  Controls other parts of the computer system.</a:t>
            </a:r>
          </a:p>
          <a:p>
            <a:pPr>
              <a:lnSpc>
                <a:spcPct val="120000"/>
              </a:lnSpc>
            </a:pPr>
            <a:endParaRPr lang="en-US" altLang="en-US" sz="3200" dirty="0"/>
          </a:p>
          <a:p>
            <a:pPr>
              <a:lnSpc>
                <a:spcPct val="120000"/>
              </a:lnSpc>
            </a:pPr>
            <a:r>
              <a:rPr lang="en-US" altLang="en-US" sz="3200" dirty="0"/>
              <a:t>Gigahertz and Multicore</a:t>
            </a:r>
          </a:p>
          <a:p>
            <a:pPr>
              <a:lnSpc>
                <a:spcPct val="120000"/>
              </a:lnSpc>
            </a:pPr>
            <a:r>
              <a:rPr lang="en-US" altLang="en-US" sz="3200" dirty="0"/>
              <a:t>Moore’s Law</a:t>
            </a:r>
          </a:p>
        </p:txBody>
      </p:sp>
    </p:spTree>
    <p:extLst>
      <p:ext uri="{BB962C8B-B14F-4D97-AF65-F5344CB8AC3E}">
        <p14:creationId xmlns:p14="http://schemas.microsoft.com/office/powerpoint/2010/main" val="7333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Memory (Primary Storage)</a:t>
            </a:r>
          </a:p>
        </p:txBody>
      </p:sp>
      <p:sp>
        <p:nvSpPr>
          <p:cNvPr id="53251" name="Rectangle 3"/>
          <p:cNvSpPr>
            <a:spLocks noGrp="1" noChangeArrowheads="1"/>
          </p:cNvSpPr>
          <p:nvPr>
            <p:ph type="body" idx="1"/>
          </p:nvPr>
        </p:nvSpPr>
        <p:spPr>
          <a:xfrm>
            <a:off x="381000" y="1514901"/>
            <a:ext cx="8229600" cy="4885899"/>
          </a:xfrm>
        </p:spPr>
        <p:txBody>
          <a:bodyPr/>
          <a:lstStyle/>
          <a:p>
            <a:r>
              <a:rPr lang="en-US" altLang="en-US" sz="3200" dirty="0"/>
              <a:t>Temporarily stores software program(s) being executed, data used by the programs and other instructions.</a:t>
            </a:r>
          </a:p>
          <a:p>
            <a:endParaRPr lang="en-US" altLang="en-US" sz="3200" dirty="0"/>
          </a:p>
          <a:p>
            <a:r>
              <a:rPr lang="en-US" altLang="en-US" sz="3200" dirty="0"/>
              <a:t>RAM - Random Access Memory</a:t>
            </a:r>
          </a:p>
          <a:p>
            <a:r>
              <a:rPr lang="en-US" altLang="en-US" sz="3200" dirty="0"/>
              <a:t>ROM - Read Only Memory</a:t>
            </a:r>
          </a:p>
          <a:p>
            <a:r>
              <a:rPr lang="en-US" altLang="en-US" sz="3200" dirty="0"/>
              <a:t>Volatile versus non-volatile</a:t>
            </a:r>
          </a:p>
          <a:p>
            <a:r>
              <a:rPr lang="en-US" altLang="en-US" sz="3200" dirty="0"/>
              <a:t>www.crucial.com</a:t>
            </a:r>
          </a:p>
        </p:txBody>
      </p:sp>
    </p:spTree>
    <p:extLst>
      <p:ext uri="{BB962C8B-B14F-4D97-AF65-F5344CB8AC3E}">
        <p14:creationId xmlns:p14="http://schemas.microsoft.com/office/powerpoint/2010/main" val="19722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Overview</a:t>
            </a:r>
          </a:p>
        </p:txBody>
      </p:sp>
      <p:sp>
        <p:nvSpPr>
          <p:cNvPr id="6147" name="Rectangle 3"/>
          <p:cNvSpPr>
            <a:spLocks noGrp="1" noChangeArrowheads="1"/>
          </p:cNvSpPr>
          <p:nvPr>
            <p:ph type="body" idx="1"/>
          </p:nvPr>
        </p:nvSpPr>
        <p:spPr>
          <a:xfrm>
            <a:off x="381000" y="1514901"/>
            <a:ext cx="8534400" cy="4809699"/>
          </a:xfrm>
        </p:spPr>
        <p:txBody>
          <a:bodyPr/>
          <a:lstStyle/>
          <a:p>
            <a:pPr>
              <a:spcBef>
                <a:spcPts val="600"/>
              </a:spcBef>
              <a:spcAft>
                <a:spcPts val="600"/>
              </a:spcAft>
            </a:pPr>
            <a:r>
              <a:rPr lang="en-US" altLang="en-US" sz="3600" dirty="0"/>
              <a:t>Overview and Form Factors</a:t>
            </a:r>
          </a:p>
          <a:p>
            <a:pPr>
              <a:spcBef>
                <a:spcPts val="600"/>
              </a:spcBef>
              <a:spcAft>
                <a:spcPts val="600"/>
              </a:spcAft>
            </a:pPr>
            <a:r>
              <a:rPr lang="en-US" altLang="en-US" sz="3600" dirty="0"/>
              <a:t>Binary and Digital Communications</a:t>
            </a:r>
          </a:p>
          <a:p>
            <a:pPr>
              <a:spcBef>
                <a:spcPts val="600"/>
              </a:spcBef>
              <a:spcAft>
                <a:spcPts val="600"/>
              </a:spcAft>
            </a:pPr>
            <a:r>
              <a:rPr lang="en-US" altLang="en-US" sz="3600" dirty="0"/>
              <a:t>Hardware</a:t>
            </a:r>
          </a:p>
          <a:p>
            <a:pPr lvl="1">
              <a:spcBef>
                <a:spcPts val="600"/>
              </a:spcBef>
              <a:spcAft>
                <a:spcPts val="600"/>
              </a:spcAft>
            </a:pPr>
            <a:r>
              <a:rPr lang="en-US" altLang="en-US" sz="3200" dirty="0"/>
              <a:t>CPU, Memory, Storage Devices, Input Devices, Output Devices</a:t>
            </a:r>
          </a:p>
        </p:txBody>
      </p:sp>
    </p:spTree>
    <p:extLst>
      <p:ext uri="{BB962C8B-B14F-4D97-AF65-F5344CB8AC3E}">
        <p14:creationId xmlns:p14="http://schemas.microsoft.com/office/powerpoint/2010/main" val="135799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CPU and Primary Storage</a:t>
            </a:r>
          </a:p>
        </p:txBody>
      </p:sp>
      <p:sp>
        <p:nvSpPr>
          <p:cNvPr id="55299" name="Rectangle 3"/>
          <p:cNvSpPr>
            <a:spLocks noGrp="1" noChangeArrowheads="1"/>
          </p:cNvSpPr>
          <p:nvPr>
            <p:ph type="body" idx="1"/>
          </p:nvPr>
        </p:nvSpPr>
        <p:spPr/>
        <p:txBody>
          <a:bodyPr/>
          <a:lstStyle/>
          <a:p>
            <a:pPr>
              <a:buClr>
                <a:schemeClr val="tx2"/>
              </a:buClr>
              <a:buFont typeface="Monotype Sorts" pitchFamily="2" charset="2"/>
              <a:buNone/>
            </a:pPr>
            <a:r>
              <a:rPr lang="en-US" altLang="en-US" sz="2800"/>
              <a:t> </a:t>
            </a:r>
          </a:p>
        </p:txBody>
      </p:sp>
      <p:grpSp>
        <p:nvGrpSpPr>
          <p:cNvPr id="2" name="Group 4" descr="Image showing the relationship between the CPU, Primary storage, Input Devices, Output Devices and Secondary Storage.  The data, address and control buses allow data to transfer between these components."/>
          <p:cNvGrpSpPr>
            <a:grpSpLocks/>
          </p:cNvGrpSpPr>
          <p:nvPr/>
        </p:nvGrpSpPr>
        <p:grpSpPr bwMode="auto">
          <a:xfrm>
            <a:off x="949325" y="1582738"/>
            <a:ext cx="7600950" cy="5119687"/>
            <a:chOff x="598" y="997"/>
            <a:chExt cx="4788" cy="3225"/>
          </a:xfrm>
        </p:grpSpPr>
        <p:sp>
          <p:nvSpPr>
            <p:cNvPr id="55301" name="Text Box 5"/>
            <p:cNvSpPr txBox="1">
              <a:spLocks noChangeArrowheads="1"/>
            </p:cNvSpPr>
            <p:nvPr/>
          </p:nvSpPr>
          <p:spPr bwMode="auto">
            <a:xfrm>
              <a:off x="2364" y="3991"/>
              <a:ext cx="9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1"/>
                </a:buClr>
                <a:buSzPct val="35000"/>
                <a:buFont typeface="Monotype Sorts" pitchFamily="2" charset="2"/>
                <a:buChar char="m"/>
                <a:defRPr sz="3200">
                  <a:solidFill>
                    <a:schemeClr val="tx1"/>
                  </a:solidFill>
                  <a:latin typeface="Arial" panose="020B0604020202020204" pitchFamily="34" charset="0"/>
                </a:defRPr>
              </a:lvl1pPr>
              <a:lvl2pPr marL="742950" indent="-285750">
                <a:spcBef>
                  <a:spcPct val="20000"/>
                </a:spcBef>
                <a:buClr>
                  <a:schemeClr val="bg2"/>
                </a:buClr>
                <a:buSzPct val="75000"/>
                <a:buChar char="–"/>
                <a:defRPr sz="2800">
                  <a:solidFill>
                    <a:schemeClr val="tx1"/>
                  </a:solidFill>
                  <a:latin typeface="Arial" panose="020B0604020202020204" pitchFamily="34"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Arial" panose="020B0604020202020204" pitchFamily="34" charset="0"/>
                </a:defRPr>
              </a:lvl3pPr>
              <a:lvl4pPr marL="1600200" indent="-228600">
                <a:spcBef>
                  <a:spcPct val="20000"/>
                </a:spcBef>
                <a:buClr>
                  <a:schemeClr val="bg2"/>
                </a:buClr>
                <a:buSzPct val="75000"/>
                <a:buChar char="–"/>
                <a:defRPr sz="2000">
                  <a:solidFill>
                    <a:schemeClr val="tx1"/>
                  </a:solidFill>
                  <a:latin typeface="Arial" panose="020B0604020202020204" pitchFamily="34" charset="0"/>
                </a:defRPr>
              </a:lvl4pPr>
              <a:lvl5pPr marL="2057400" indent="-228600">
                <a:spcBef>
                  <a:spcPct val="20000"/>
                </a:spcBef>
                <a:buClr>
                  <a:schemeClr val="bg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b="1">
                <a:solidFill>
                  <a:srgbClr val="0336B7"/>
                </a:solidFill>
              </a:endParaRPr>
            </a:p>
          </p:txBody>
        </p:sp>
        <p:pic>
          <p:nvPicPr>
            <p:cNvPr id="55302" name="Picture 6" descr="laudonf0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 y="997"/>
              <a:ext cx="4788" cy="2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187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What is this?</a:t>
            </a:r>
          </a:p>
        </p:txBody>
      </p:sp>
      <p:pic>
        <p:nvPicPr>
          <p:cNvPr id="57347" name="Picture 5" descr="Picture of a very old and very lage hard 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61722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5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a:t>Storage Devices (Secondary Storage)</a:t>
            </a:r>
          </a:p>
        </p:txBody>
      </p:sp>
      <p:sp>
        <p:nvSpPr>
          <p:cNvPr id="59395" name="Rectangle 3"/>
          <p:cNvSpPr>
            <a:spLocks noGrp="1" noChangeArrowheads="1"/>
          </p:cNvSpPr>
          <p:nvPr>
            <p:ph type="body" idx="1"/>
          </p:nvPr>
        </p:nvSpPr>
        <p:spPr>
          <a:xfrm>
            <a:off x="381000" y="1624084"/>
            <a:ext cx="8229600" cy="4548116"/>
          </a:xfrm>
        </p:spPr>
        <p:txBody>
          <a:bodyPr/>
          <a:lstStyle/>
          <a:p>
            <a:pPr>
              <a:lnSpc>
                <a:spcPct val="110000"/>
              </a:lnSpc>
            </a:pPr>
            <a:r>
              <a:rPr lang="en-US" altLang="en-US" sz="3600" dirty="0"/>
              <a:t>Sequential access</a:t>
            </a:r>
          </a:p>
          <a:p>
            <a:pPr lvl="1">
              <a:lnSpc>
                <a:spcPct val="110000"/>
              </a:lnSpc>
            </a:pPr>
            <a:r>
              <a:rPr lang="en-US" altLang="en-US" sz="3200" dirty="0"/>
              <a:t>Magnetic tape: Inexpensive, older secondary-storage medium</a:t>
            </a:r>
          </a:p>
          <a:p>
            <a:pPr>
              <a:lnSpc>
                <a:spcPct val="110000"/>
              </a:lnSpc>
            </a:pPr>
            <a:endParaRPr lang="en-US" altLang="en-US" sz="3600" dirty="0"/>
          </a:p>
          <a:p>
            <a:pPr>
              <a:lnSpc>
                <a:spcPct val="110000"/>
              </a:lnSpc>
            </a:pPr>
            <a:r>
              <a:rPr lang="en-US" altLang="en-US" sz="3600" dirty="0"/>
              <a:t>Direct access</a:t>
            </a:r>
          </a:p>
          <a:p>
            <a:pPr lvl="1">
              <a:lnSpc>
                <a:spcPct val="110000"/>
              </a:lnSpc>
            </a:pPr>
            <a:r>
              <a:rPr lang="en-US" altLang="en-US" sz="3200" dirty="0"/>
              <a:t>Optical disks: CD-ROM, DVD</a:t>
            </a:r>
          </a:p>
          <a:p>
            <a:pPr lvl="1">
              <a:lnSpc>
                <a:spcPct val="110000"/>
              </a:lnSpc>
            </a:pPr>
            <a:r>
              <a:rPr lang="en-US" altLang="en-US" sz="3200" dirty="0"/>
              <a:t>Magnetic disk: Floppy disk, Hard disk</a:t>
            </a:r>
          </a:p>
          <a:p>
            <a:pPr lvl="1">
              <a:lnSpc>
                <a:spcPct val="110000"/>
              </a:lnSpc>
            </a:pPr>
            <a:r>
              <a:rPr lang="en-US" altLang="en-US" sz="3200" dirty="0"/>
              <a:t>Solid state drive</a:t>
            </a:r>
          </a:p>
        </p:txBody>
      </p:sp>
    </p:spTree>
    <p:extLst>
      <p:ext uri="{BB962C8B-B14F-4D97-AF65-F5344CB8AC3E}">
        <p14:creationId xmlns:p14="http://schemas.microsoft.com/office/powerpoint/2010/main" val="159016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Input Devices</a:t>
            </a:r>
          </a:p>
        </p:txBody>
      </p:sp>
      <p:sp>
        <p:nvSpPr>
          <p:cNvPr id="65539" name="Rectangle 3"/>
          <p:cNvSpPr>
            <a:spLocks noGrp="1" noChangeArrowheads="1"/>
          </p:cNvSpPr>
          <p:nvPr>
            <p:ph type="body" idx="1"/>
          </p:nvPr>
        </p:nvSpPr>
        <p:spPr>
          <a:xfrm>
            <a:off x="381000" y="1528549"/>
            <a:ext cx="8229600" cy="4995081"/>
          </a:xfrm>
        </p:spPr>
        <p:txBody>
          <a:bodyPr/>
          <a:lstStyle/>
          <a:p>
            <a:pPr>
              <a:lnSpc>
                <a:spcPct val="110000"/>
              </a:lnSpc>
            </a:pPr>
            <a:r>
              <a:rPr lang="en-US" altLang="en-US" sz="2800" dirty="0"/>
              <a:t>Keyboard and Mouse</a:t>
            </a:r>
          </a:p>
          <a:p>
            <a:pPr>
              <a:lnSpc>
                <a:spcPct val="110000"/>
              </a:lnSpc>
            </a:pPr>
            <a:r>
              <a:rPr lang="en-US" altLang="en-US" sz="2800" dirty="0"/>
              <a:t>Touch Screen</a:t>
            </a:r>
          </a:p>
          <a:p>
            <a:pPr>
              <a:lnSpc>
                <a:spcPct val="110000"/>
              </a:lnSpc>
            </a:pPr>
            <a:r>
              <a:rPr lang="en-US" altLang="en-US" sz="2800" dirty="0"/>
              <a:t>Image and Biometric Scanner</a:t>
            </a:r>
          </a:p>
          <a:p>
            <a:pPr>
              <a:lnSpc>
                <a:spcPct val="110000"/>
              </a:lnSpc>
            </a:pPr>
            <a:r>
              <a:rPr lang="en-US" altLang="en-US" sz="2800" dirty="0"/>
              <a:t>Optical Character Recognition (OCR)</a:t>
            </a:r>
          </a:p>
          <a:p>
            <a:pPr>
              <a:lnSpc>
                <a:spcPct val="110000"/>
              </a:lnSpc>
            </a:pPr>
            <a:r>
              <a:rPr lang="en-US" altLang="en-US" sz="2800" dirty="0"/>
              <a:t>Magnetic Ink Character Recognition (MICR)</a:t>
            </a:r>
          </a:p>
          <a:p>
            <a:pPr>
              <a:lnSpc>
                <a:spcPct val="110000"/>
              </a:lnSpc>
            </a:pPr>
            <a:r>
              <a:rPr lang="en-US" altLang="en-US" sz="2800" dirty="0"/>
              <a:t>Bar Code Scanner</a:t>
            </a:r>
          </a:p>
          <a:p>
            <a:pPr>
              <a:lnSpc>
                <a:spcPct val="110000"/>
              </a:lnSpc>
            </a:pPr>
            <a:r>
              <a:rPr lang="en-US" altLang="en-US" sz="2800" dirty="0"/>
              <a:t>Pen Based Input</a:t>
            </a:r>
          </a:p>
          <a:p>
            <a:pPr>
              <a:lnSpc>
                <a:spcPct val="110000"/>
              </a:lnSpc>
            </a:pPr>
            <a:r>
              <a:rPr lang="en-US" altLang="en-US" sz="2800" dirty="0"/>
              <a:t>Audio Input</a:t>
            </a:r>
          </a:p>
          <a:p>
            <a:pPr>
              <a:lnSpc>
                <a:spcPct val="110000"/>
              </a:lnSpc>
            </a:pPr>
            <a:r>
              <a:rPr lang="en-US" altLang="en-US" sz="2800" dirty="0"/>
              <a:t>Virtual Reality</a:t>
            </a:r>
          </a:p>
        </p:txBody>
      </p:sp>
    </p:spTree>
    <p:extLst>
      <p:ext uri="{BB962C8B-B14F-4D97-AF65-F5344CB8AC3E}">
        <p14:creationId xmlns:p14="http://schemas.microsoft.com/office/powerpoint/2010/main" val="222460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Output Devices</a:t>
            </a:r>
          </a:p>
        </p:txBody>
      </p:sp>
      <p:sp>
        <p:nvSpPr>
          <p:cNvPr id="67587" name="Rectangle 3"/>
          <p:cNvSpPr>
            <a:spLocks noGrp="1" noChangeArrowheads="1"/>
          </p:cNvSpPr>
          <p:nvPr>
            <p:ph type="body" idx="1"/>
          </p:nvPr>
        </p:nvSpPr>
        <p:spPr>
          <a:xfrm>
            <a:off x="381000" y="1501254"/>
            <a:ext cx="8229600" cy="4518546"/>
          </a:xfrm>
        </p:spPr>
        <p:txBody>
          <a:bodyPr/>
          <a:lstStyle/>
          <a:p>
            <a:pPr>
              <a:lnSpc>
                <a:spcPct val="110000"/>
              </a:lnSpc>
            </a:pPr>
            <a:r>
              <a:rPr lang="en-US" altLang="en-US" sz="4000" dirty="0"/>
              <a:t>Monitor</a:t>
            </a:r>
          </a:p>
          <a:p>
            <a:pPr>
              <a:lnSpc>
                <a:spcPct val="110000"/>
              </a:lnSpc>
            </a:pPr>
            <a:r>
              <a:rPr lang="en-US" altLang="en-US" sz="4000" dirty="0"/>
              <a:t>Printer</a:t>
            </a:r>
          </a:p>
          <a:p>
            <a:pPr>
              <a:lnSpc>
                <a:spcPct val="110000"/>
              </a:lnSpc>
            </a:pPr>
            <a:r>
              <a:rPr lang="en-US" altLang="en-US" sz="4000" dirty="0"/>
              <a:t>Audio Output</a:t>
            </a:r>
          </a:p>
          <a:p>
            <a:pPr>
              <a:lnSpc>
                <a:spcPct val="110000"/>
              </a:lnSpc>
            </a:pPr>
            <a:r>
              <a:rPr lang="en-US" altLang="en-US" sz="4000" dirty="0"/>
              <a:t>Microfilm and Microfiche</a:t>
            </a:r>
          </a:p>
          <a:p>
            <a:pPr>
              <a:lnSpc>
                <a:spcPct val="110000"/>
              </a:lnSpc>
            </a:pPr>
            <a:r>
              <a:rPr lang="en-US" altLang="en-US" sz="4000" dirty="0"/>
              <a:t>Virtual Reality</a:t>
            </a:r>
            <a:endParaRPr lang="en-US" altLang="en-US" sz="2800" dirty="0"/>
          </a:p>
        </p:txBody>
      </p:sp>
    </p:spTree>
    <p:extLst>
      <p:ext uri="{BB962C8B-B14F-4D97-AF65-F5344CB8AC3E}">
        <p14:creationId xmlns:p14="http://schemas.microsoft.com/office/powerpoint/2010/main" val="251564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Quote</a:t>
            </a:r>
          </a:p>
        </p:txBody>
      </p:sp>
      <p:sp>
        <p:nvSpPr>
          <p:cNvPr id="100355" name="Rectangle 3"/>
          <p:cNvSpPr>
            <a:spLocks noGrp="1" noChangeArrowheads="1"/>
          </p:cNvSpPr>
          <p:nvPr>
            <p:ph type="body" idx="4294967295"/>
          </p:nvPr>
        </p:nvSpPr>
        <p:spPr/>
        <p:txBody>
          <a:bodyPr/>
          <a:lstStyle/>
          <a:p>
            <a:pPr>
              <a:lnSpc>
                <a:spcPct val="120000"/>
              </a:lnSpc>
              <a:buClr>
                <a:schemeClr val="tx2"/>
              </a:buClr>
              <a:buFont typeface="Monotype Sorts" pitchFamily="2" charset="2"/>
              <a:buNone/>
            </a:pPr>
            <a:r>
              <a:rPr lang="en-US" altLang="en-US" sz="3800" dirty="0"/>
              <a:t>“We should be impressed by technology, but we shouldn’t be distracted by it or fooled into thinking that technology, unto itself, is the solution to anything.”</a:t>
            </a:r>
          </a:p>
          <a:p>
            <a:pPr>
              <a:lnSpc>
                <a:spcPct val="120000"/>
              </a:lnSpc>
              <a:buClr>
                <a:schemeClr val="tx2"/>
              </a:buClr>
              <a:buFont typeface="Monotype Sorts" pitchFamily="2" charset="2"/>
              <a:buNone/>
            </a:pPr>
            <a:endParaRPr lang="en-US" altLang="en-US" sz="2000" dirty="0"/>
          </a:p>
          <a:p>
            <a:pPr>
              <a:lnSpc>
                <a:spcPct val="120000"/>
              </a:lnSpc>
              <a:buClr>
                <a:schemeClr val="tx2"/>
              </a:buClr>
              <a:buFont typeface="Monotype Sorts" pitchFamily="2" charset="2"/>
              <a:buNone/>
            </a:pPr>
            <a:r>
              <a:rPr lang="en-US" altLang="en-US" sz="2000" dirty="0"/>
              <a:t>-Lou Gerstner</a:t>
            </a:r>
            <a:endParaRPr lang="en-US" altLang="en-US" sz="3600" dirty="0"/>
          </a:p>
        </p:txBody>
      </p:sp>
    </p:spTree>
    <p:extLst>
      <p:ext uri="{BB962C8B-B14F-4D97-AF65-F5344CB8AC3E}">
        <p14:creationId xmlns:p14="http://schemas.microsoft.com/office/powerpoint/2010/main" val="376106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Computers</a:t>
            </a:r>
          </a:p>
        </p:txBody>
      </p:sp>
      <p:pic>
        <p:nvPicPr>
          <p:cNvPr id="8195" name="Picture 9" descr="Picture of a laptop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886200"/>
            <a:ext cx="44243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Picture of a desktop compu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66900"/>
            <a:ext cx="3708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Picture of a tablet computer"/>
          <p:cNvPicPr>
            <a:picLocks noChangeAspect="1"/>
          </p:cNvPicPr>
          <p:nvPr/>
        </p:nvPicPr>
        <p:blipFill>
          <a:blip r:embed="rId5" cstate="print">
            <a:extLst>
              <a:ext uri="{28A0092B-C50C-407E-A947-70E740481C1C}">
                <a14:useLocalDpi xmlns:a14="http://schemas.microsoft.com/office/drawing/2010/main" val="0"/>
              </a:ext>
            </a:extLst>
          </a:blip>
          <a:srcRect l="18805" r="15405"/>
          <a:stretch>
            <a:fillRect/>
          </a:stretch>
        </p:blipFill>
        <p:spPr bwMode="auto">
          <a:xfrm>
            <a:off x="4265613" y="1847850"/>
            <a:ext cx="180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descr="Picture of a smartphone"/>
          <p:cNvPicPr>
            <a:picLocks noChangeAspect="1"/>
          </p:cNvPicPr>
          <p:nvPr/>
        </p:nvPicPr>
        <p:blipFill>
          <a:blip r:embed="rId6" cstate="print">
            <a:extLst>
              <a:ext uri="{28A0092B-C50C-407E-A947-70E740481C1C}">
                <a14:useLocalDpi xmlns:a14="http://schemas.microsoft.com/office/drawing/2010/main" val="0"/>
              </a:ext>
            </a:extLst>
          </a:blip>
          <a:srcRect l="28751" r="32501"/>
          <a:stretch>
            <a:fillRect/>
          </a:stretch>
        </p:blipFill>
        <p:spPr bwMode="auto">
          <a:xfrm>
            <a:off x="7162800" y="1878013"/>
            <a:ext cx="8778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76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Computers???</a:t>
            </a:r>
          </a:p>
        </p:txBody>
      </p:sp>
      <p:pic>
        <p:nvPicPr>
          <p:cNvPr id="12291" name="Picture 2" descr="Picture of a fit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93875"/>
            <a:ext cx="1600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Picture of a smart w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565275"/>
            <a:ext cx="16113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Picture of an Amazon echo dev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100" y="1447800"/>
            <a:ext cx="39782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Picture of a Tesl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0" y="4038600"/>
            <a:ext cx="73564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Picture of a Nest thermosta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8025" y="4038600"/>
            <a:ext cx="20859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49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Form Factors</a:t>
            </a:r>
          </a:p>
        </p:txBody>
      </p:sp>
      <p:pic>
        <p:nvPicPr>
          <p:cNvPr id="10243" name="Picture 2" descr="Picture of a an all in one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5551"/>
            <a:ext cx="231784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Picture of a a 2 in1 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1971675"/>
            <a:ext cx="33004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Picture of a  Dell PowerEdge rack 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4" y="4777604"/>
            <a:ext cx="4475163" cy="208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icture of a server rack with equipment mounted in it.">
            <a:extLst>
              <a:ext uri="{FF2B5EF4-FFF2-40B4-BE49-F238E27FC236}">
                <a16:creationId xmlns:a16="http://schemas.microsoft.com/office/drawing/2014/main" id="{35E13D8B-913A-4F3F-8ACD-56C8A829BF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74" b="7885"/>
          <a:stretch/>
        </p:blipFill>
        <p:spPr>
          <a:xfrm rot="5400000">
            <a:off x="4717853" y="2531865"/>
            <a:ext cx="5429250" cy="3051569"/>
          </a:xfrm>
          <a:prstGeom prst="rect">
            <a:avLst/>
          </a:prstGeom>
        </p:spPr>
      </p:pic>
    </p:spTree>
    <p:extLst>
      <p:ext uri="{BB962C8B-B14F-4D97-AF65-F5344CB8AC3E}">
        <p14:creationId xmlns:p14="http://schemas.microsoft.com/office/powerpoint/2010/main" val="138350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81000" y="1528549"/>
            <a:ext cx="8534400" cy="4796051"/>
          </a:xfrm>
        </p:spPr>
        <p:txBody>
          <a:bodyPr/>
          <a:lstStyle/>
          <a:p>
            <a:pPr marL="0">
              <a:buFont typeface="Monotype Sorts" pitchFamily="2" charset="2"/>
              <a:buNone/>
            </a:pPr>
            <a:r>
              <a:rPr lang="en-US" altLang="en-US" sz="3600" dirty="0"/>
              <a:t>“If we can build something that adds, we’re well on our way to building something that uses addition to also subtract, multiply, divide, calculate mortgage payments, guide rockets to Mars, play chess and foul up our phone bills.”   </a:t>
            </a:r>
          </a:p>
          <a:p>
            <a:pPr marL="0">
              <a:buFont typeface="Monotype Sorts" pitchFamily="2" charset="2"/>
              <a:buNone/>
            </a:pPr>
            <a:endParaRPr lang="en-US" altLang="en-US" sz="2400" dirty="0"/>
          </a:p>
          <a:p>
            <a:pPr marL="0">
              <a:buFont typeface="Monotype Sorts" pitchFamily="2" charset="2"/>
              <a:buNone/>
            </a:pPr>
            <a:r>
              <a:rPr lang="en-US" altLang="en-US" sz="2400" dirty="0"/>
              <a:t>- Charles </a:t>
            </a:r>
            <a:r>
              <a:rPr lang="en-US" altLang="en-US" sz="2400" dirty="0" err="1"/>
              <a:t>Petzold</a:t>
            </a:r>
            <a:r>
              <a:rPr lang="en-US" altLang="en-US" sz="2400" dirty="0"/>
              <a:t>, CODE p131</a:t>
            </a:r>
          </a:p>
        </p:txBody>
      </p:sp>
      <p:pic>
        <p:nvPicPr>
          <p:cNvPr id="14339" name="Picture 14" descr="Picture of a soro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0"/>
            <a:ext cx="17526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title"/>
          </p:nvPr>
        </p:nvSpPr>
        <p:spPr/>
        <p:txBody>
          <a:bodyPr/>
          <a:lstStyle/>
          <a:p>
            <a:r>
              <a:rPr lang="en-US" altLang="en-US"/>
              <a:t>Essence of a Computer</a:t>
            </a:r>
          </a:p>
        </p:txBody>
      </p:sp>
    </p:spTree>
    <p:extLst>
      <p:ext uri="{BB962C8B-B14F-4D97-AF65-F5344CB8AC3E}">
        <p14:creationId xmlns:p14="http://schemas.microsoft.com/office/powerpoint/2010/main" val="251057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Binary Communications</a:t>
            </a:r>
          </a:p>
        </p:txBody>
      </p:sp>
      <p:sp>
        <p:nvSpPr>
          <p:cNvPr id="20483" name="Rectangle 3"/>
          <p:cNvSpPr>
            <a:spLocks noGrp="1" noChangeArrowheads="1"/>
          </p:cNvSpPr>
          <p:nvPr>
            <p:ph type="body" idx="1"/>
          </p:nvPr>
        </p:nvSpPr>
        <p:spPr>
          <a:xfrm>
            <a:off x="381000" y="1555845"/>
            <a:ext cx="8534400" cy="4311555"/>
          </a:xfrm>
        </p:spPr>
        <p:txBody>
          <a:bodyPr/>
          <a:lstStyle/>
          <a:p>
            <a:pPr>
              <a:lnSpc>
                <a:spcPct val="90000"/>
              </a:lnSpc>
            </a:pPr>
            <a:r>
              <a:rPr lang="en-US" altLang="en-US" sz="3600" dirty="0"/>
              <a:t>Could you communicate successfully with only two signals, symbols or sounds?</a:t>
            </a:r>
          </a:p>
          <a:p>
            <a:pPr lvl="1">
              <a:lnSpc>
                <a:spcPct val="90000"/>
              </a:lnSpc>
            </a:pPr>
            <a:r>
              <a:rPr lang="en-US" altLang="en-US" sz="3200" dirty="0"/>
              <a:t>Telegraph / Morse Code</a:t>
            </a:r>
          </a:p>
          <a:p>
            <a:pPr lvl="1">
              <a:lnSpc>
                <a:spcPct val="90000"/>
              </a:lnSpc>
            </a:pPr>
            <a:r>
              <a:rPr lang="en-US" altLang="en-US" sz="3200" dirty="0"/>
              <a:t>Braille</a:t>
            </a:r>
          </a:p>
          <a:p>
            <a:pPr>
              <a:lnSpc>
                <a:spcPct val="90000"/>
              </a:lnSpc>
            </a:pPr>
            <a:endParaRPr lang="en-US" altLang="en-US" sz="3600" dirty="0"/>
          </a:p>
          <a:p>
            <a:pPr>
              <a:lnSpc>
                <a:spcPct val="90000"/>
              </a:lnSpc>
              <a:buFont typeface="Monotype Sorts" pitchFamily="2" charset="2"/>
              <a:buNone/>
            </a:pPr>
            <a:endParaRPr lang="en-US" altLang="en-US" sz="3600" dirty="0"/>
          </a:p>
          <a:p>
            <a:pPr>
              <a:lnSpc>
                <a:spcPct val="90000"/>
              </a:lnSpc>
              <a:buFont typeface="Monotype Sorts" pitchFamily="2" charset="2"/>
              <a:buNone/>
            </a:pPr>
            <a:endParaRPr lang="en-US" altLang="en-US" sz="3600" dirty="0"/>
          </a:p>
        </p:txBody>
      </p:sp>
      <p:pic>
        <p:nvPicPr>
          <p:cNvPr id="20484" name="Picture 2" descr="Picture of the morse code alpha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95600"/>
            <a:ext cx="21637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Picture of the Braille alphab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419600"/>
            <a:ext cx="28956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72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Digital Communications</a:t>
            </a:r>
          </a:p>
        </p:txBody>
      </p:sp>
      <p:sp>
        <p:nvSpPr>
          <p:cNvPr id="32771" name="Rectangle 3"/>
          <p:cNvSpPr>
            <a:spLocks noGrp="1" noChangeArrowheads="1"/>
          </p:cNvSpPr>
          <p:nvPr>
            <p:ph type="body" idx="1"/>
          </p:nvPr>
        </p:nvSpPr>
        <p:spPr>
          <a:xfrm>
            <a:off x="381000" y="1583140"/>
            <a:ext cx="8534400" cy="4284260"/>
          </a:xfrm>
        </p:spPr>
        <p:txBody>
          <a:bodyPr/>
          <a:lstStyle/>
          <a:p>
            <a:pPr>
              <a:lnSpc>
                <a:spcPct val="90000"/>
              </a:lnSpc>
              <a:buFont typeface="Monotype Sorts" pitchFamily="2" charset="2"/>
              <a:buNone/>
            </a:pPr>
            <a:r>
              <a:rPr lang="en-US" altLang="en-US" sz="3600" dirty="0"/>
              <a:t>Bit (binary digit)</a:t>
            </a:r>
          </a:p>
          <a:p>
            <a:pPr>
              <a:lnSpc>
                <a:spcPct val="80000"/>
              </a:lnSpc>
            </a:pPr>
            <a:r>
              <a:rPr lang="en-US" altLang="en-US" sz="3600" dirty="0"/>
              <a:t>Represents smallest unit of data in the form of either 0 or 1</a:t>
            </a:r>
          </a:p>
          <a:p>
            <a:pPr>
              <a:lnSpc>
                <a:spcPct val="80000"/>
              </a:lnSpc>
              <a:buFont typeface="Monotype Sorts" pitchFamily="2" charset="2"/>
              <a:buNone/>
            </a:pPr>
            <a:endParaRPr lang="en-US" altLang="en-US" sz="3600" dirty="0"/>
          </a:p>
          <a:p>
            <a:pPr>
              <a:lnSpc>
                <a:spcPct val="80000"/>
              </a:lnSpc>
              <a:buFont typeface="Monotype Sorts" pitchFamily="2" charset="2"/>
              <a:buNone/>
            </a:pPr>
            <a:r>
              <a:rPr lang="en-US" altLang="en-US" sz="3600" dirty="0"/>
              <a:t>Byte</a:t>
            </a:r>
          </a:p>
          <a:p>
            <a:pPr>
              <a:lnSpc>
                <a:spcPct val="80000"/>
              </a:lnSpc>
            </a:pPr>
            <a:r>
              <a:rPr lang="en-US" altLang="en-US" sz="3600" dirty="0"/>
              <a:t>String of bits, usually eight</a:t>
            </a:r>
          </a:p>
          <a:p>
            <a:pPr>
              <a:lnSpc>
                <a:spcPct val="80000"/>
              </a:lnSpc>
            </a:pPr>
            <a:endParaRPr lang="en-US" altLang="en-US" sz="3600" dirty="0"/>
          </a:p>
          <a:p>
            <a:pPr>
              <a:lnSpc>
                <a:spcPct val="80000"/>
              </a:lnSpc>
            </a:pPr>
            <a:r>
              <a:rPr lang="en-US" altLang="en-US" sz="3600" dirty="0"/>
              <a:t>Stores one number or character</a:t>
            </a:r>
          </a:p>
        </p:txBody>
      </p:sp>
    </p:spTree>
    <p:extLst>
      <p:ext uri="{BB962C8B-B14F-4D97-AF65-F5344CB8AC3E}">
        <p14:creationId xmlns:p14="http://schemas.microsoft.com/office/powerpoint/2010/main" val="205537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Digital Communications</a:t>
            </a:r>
          </a:p>
        </p:txBody>
      </p:sp>
      <p:pic>
        <p:nvPicPr>
          <p:cNvPr id="34822" name="Picture 6" descr="Picture of the name Alice with each letter listed as an ASCII value.  The letter A displays as 01000001.  L displays as 01001100.  I displays as 01001001.  C displays as 01000011.  E displays as 01000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16" y="1359728"/>
            <a:ext cx="5991367" cy="519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54765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0</TotalTime>
  <Words>547</Words>
  <Application>Microsoft Office PowerPoint</Application>
  <PresentationFormat>On-screen Show (4:3)</PresentationFormat>
  <Paragraphs>158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Monotype Sorts</vt:lpstr>
      <vt:lpstr>Times New Roman</vt:lpstr>
      <vt:lpstr>Wingdings</vt:lpstr>
      <vt:lpstr>Blank Presentation</vt:lpstr>
      <vt:lpstr>Intro to MIS - MGS351</vt:lpstr>
      <vt:lpstr>Overview</vt:lpstr>
      <vt:lpstr>Computers</vt:lpstr>
      <vt:lpstr>Computers???</vt:lpstr>
      <vt:lpstr>Computer Form Factors</vt:lpstr>
      <vt:lpstr>Essence of a Computer</vt:lpstr>
      <vt:lpstr>Binary Communications</vt:lpstr>
      <vt:lpstr>Digital Communications</vt:lpstr>
      <vt:lpstr>Digital Communications</vt:lpstr>
      <vt:lpstr>Sentence written in ASCII</vt:lpstr>
      <vt:lpstr>What is this?</vt:lpstr>
      <vt:lpstr>What is this?</vt:lpstr>
      <vt:lpstr>Hardware</vt:lpstr>
      <vt:lpstr>UB Desktop Computer</vt:lpstr>
      <vt:lpstr>UB Laptop Computer</vt:lpstr>
      <vt:lpstr>Personal Laptop Computer</vt:lpstr>
      <vt:lpstr>Summary</vt:lpstr>
      <vt:lpstr>CPU (processor)</vt:lpstr>
      <vt:lpstr>Memory (Primary Storage)</vt:lpstr>
      <vt:lpstr>CPU and Primary Storage</vt:lpstr>
      <vt:lpstr>What is this?</vt:lpstr>
      <vt:lpstr>Storage Devices (Secondary Storage)</vt:lpstr>
      <vt:lpstr>Input Devices</vt:lpstr>
      <vt:lpstr>Output Devices</vt:lpstr>
      <vt:lpstr>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2018-01-13T02:26:20Z</dcterms:created>
  <dcterms:modified xsi:type="dcterms:W3CDTF">2026-03-03T02:33:11Z</dcterms:modified>
</cp:coreProperties>
</file>