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19" r:id="rId2"/>
    <p:sldId id="633" r:id="rId3"/>
    <p:sldId id="634" r:id="rId4"/>
    <p:sldId id="635" r:id="rId5"/>
    <p:sldId id="636" r:id="rId6"/>
    <p:sldId id="650" r:id="rId7"/>
    <p:sldId id="637" r:id="rId8"/>
    <p:sldId id="638" r:id="rId9"/>
    <p:sldId id="639" r:id="rId10"/>
    <p:sldId id="640" r:id="rId11"/>
    <p:sldId id="641" r:id="rId12"/>
    <p:sldId id="642" r:id="rId13"/>
    <p:sldId id="643" r:id="rId14"/>
    <p:sldId id="644" r:id="rId15"/>
    <p:sldId id="645" r:id="rId16"/>
    <p:sldId id="646" r:id="rId17"/>
    <p:sldId id="647" r:id="rId18"/>
    <p:sldId id="648" r:id="rId19"/>
    <p:sldId id="649" r:id="rId20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61279" autoAdjust="0"/>
  </p:normalViewPr>
  <p:slideViewPr>
    <p:cSldViewPr snapToGrid="0">
      <p:cViewPr varScale="1">
        <p:scale>
          <a:sx n="81" d="100"/>
          <a:sy n="81" d="100"/>
        </p:scale>
        <p:origin x="2484" y="84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A0C179-E977-4BB6-91C0-8685F89EBED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9731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1BD2B9-FCCD-439E-BD6E-6BD654A9C52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5715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3323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0424C6-C0C6-4C2D-8048-4981D998652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2787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22B174-D6A2-494F-B8E3-28EF2FD995EB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8856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17F26E-AC41-4397-BBDD-BE43057EDBC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6951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3E7AE8-1A3A-4CEE-9037-D7871AFD83D7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5715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4450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D010F3-5305-4D33-BC14-6E6CB6E95C3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0490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5DB221-9F83-4B9D-9EB0-04C080E5EAA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043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EF246F-629D-49D1-AC3F-645D90632C0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1548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94E38C-6F15-44CF-8FC6-7A2A059F4CD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484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3FCD61-308C-4F63-8C4C-D9DC14B4F9C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629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B3E53B-D52D-47D9-BFBA-2DF5E0CAB03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3400"/>
            <a:ext cx="5791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7251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DE4EB6-61E6-4C05-8C72-C2C1AECDC66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118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8C173C-4BA9-483C-872F-86E76201F7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63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42E3D5-E099-488A-9BF4-6F45BE17A17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6843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B21C73-48DB-41FA-AA0E-2F37DE17FCC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3245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2C265D-1EC1-418A-BA49-D9621583470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527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0D1624-C06D-4396-8722-22CCC38D140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53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The Information Age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In Which You Live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 smtClean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and Decision Making</a:t>
            </a:r>
          </a:p>
        </p:txBody>
      </p:sp>
      <p:pic>
        <p:nvPicPr>
          <p:cNvPr id="20483" name="Picture 3" descr="DC10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6099175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0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Managerial Levels</a:t>
            </a:r>
            <a:endParaRPr lang="en-US" altLang="en-US" sz="47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1294"/>
            <a:ext cx="8229600" cy="4733306"/>
          </a:xfrm>
        </p:spPr>
        <p:txBody>
          <a:bodyPr/>
          <a:lstStyle/>
          <a:p>
            <a:r>
              <a:rPr lang="en-US" altLang="en-US" sz="3200" dirty="0" smtClean="0"/>
              <a:t>Senior managers: long-range strategic decisions about products and services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Middle managers: Carry out the programs and plans of senior management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Operational managers: monitor the firm’s daily activities </a:t>
            </a:r>
          </a:p>
        </p:txBody>
      </p:sp>
    </p:spTree>
    <p:extLst>
      <p:ext uri="{BB962C8B-B14F-4D97-AF65-F5344CB8AC3E}">
        <p14:creationId xmlns:p14="http://schemas.microsoft.com/office/powerpoint/2010/main" val="375860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versus Information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To make good decisions, accurate data can be transformed into information.</a:t>
            </a:r>
          </a:p>
          <a:p>
            <a:endParaRPr lang="en-US" altLang="en-US" sz="3600" dirty="0"/>
          </a:p>
          <a:p>
            <a:r>
              <a:rPr lang="en-US" altLang="en-US" sz="3600" dirty="0"/>
              <a:t>Information Processing </a:t>
            </a:r>
            <a:r>
              <a:rPr lang="en-US" altLang="en-US" sz="3600" dirty="0" smtClean="0"/>
              <a:t>Cycle</a:t>
            </a:r>
          </a:p>
          <a:p>
            <a:pPr marL="0" indent="0">
              <a:buNone/>
            </a:pPr>
            <a:endParaRPr lang="en-US" altLang="en-US" sz="3600" dirty="0"/>
          </a:p>
          <a:p>
            <a:pPr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dirty="0" smtClean="0"/>
              <a:t>	Input </a:t>
            </a:r>
            <a:r>
              <a:rPr lang="en-US" altLang="en-US" dirty="0" smtClean="0">
                <a:sym typeface="Monotype Sorts" pitchFamily="2" charset="2"/>
              </a:rPr>
              <a:t></a:t>
            </a:r>
            <a:r>
              <a:rPr lang="en-US" altLang="en-US" dirty="0" smtClean="0"/>
              <a:t> Process </a:t>
            </a:r>
            <a:r>
              <a:rPr lang="en-US" altLang="en-US" dirty="0" smtClean="0">
                <a:sym typeface="Monotype Sorts" pitchFamily="2" charset="2"/>
              </a:rPr>
              <a:t></a:t>
            </a:r>
            <a:r>
              <a:rPr lang="en-US" altLang="en-US" dirty="0" smtClean="0"/>
              <a:t> Output </a:t>
            </a:r>
            <a:r>
              <a:rPr lang="en-US" altLang="en-US" dirty="0" smtClean="0">
                <a:sym typeface="Monotype Sorts" pitchFamily="2" charset="2"/>
              </a:rPr>
              <a:t></a:t>
            </a:r>
            <a:r>
              <a:rPr lang="en-US" altLang="en-US" dirty="0" smtClean="0"/>
              <a:t> Storage</a:t>
            </a:r>
          </a:p>
          <a:p>
            <a:pPr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800" dirty="0" smtClean="0"/>
              <a:t>	(Data)                  (Information)</a:t>
            </a:r>
          </a:p>
        </p:txBody>
      </p:sp>
    </p:spTree>
    <p:extLst>
      <p:ext uri="{BB962C8B-B14F-4D97-AF65-F5344CB8AC3E}">
        <p14:creationId xmlns:p14="http://schemas.microsoft.com/office/powerpoint/2010/main" val="139794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Characteristics of Good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Subjective Value</a:t>
            </a:r>
          </a:p>
          <a:p>
            <a:r>
              <a:rPr lang="en-US" altLang="en-US" sz="3600" dirty="0"/>
              <a:t>Relevant</a:t>
            </a:r>
          </a:p>
          <a:p>
            <a:r>
              <a:rPr lang="en-US" altLang="en-US" sz="3600" dirty="0"/>
              <a:t>Timely</a:t>
            </a:r>
          </a:p>
          <a:p>
            <a:r>
              <a:rPr lang="en-US" altLang="en-US" sz="3600" dirty="0"/>
              <a:t>Accurate</a:t>
            </a:r>
          </a:p>
          <a:p>
            <a:r>
              <a:rPr lang="en-US" altLang="en-US" sz="3600" dirty="0"/>
              <a:t>Meaningful Format</a:t>
            </a:r>
          </a:p>
          <a:p>
            <a:r>
              <a:rPr lang="en-US" altLang="en-US" sz="3600" dirty="0"/>
              <a:t>Complete</a:t>
            </a:r>
          </a:p>
          <a:p>
            <a:r>
              <a:rPr lang="en-US" altLang="en-US" sz="3600" dirty="0"/>
              <a:t>Accessible</a:t>
            </a:r>
          </a:p>
        </p:txBody>
      </p:sp>
    </p:spTree>
    <p:extLst>
      <p:ext uri="{BB962C8B-B14F-4D97-AF65-F5344CB8AC3E}">
        <p14:creationId xmlns:p14="http://schemas.microsoft.com/office/powerpoint/2010/main" val="29476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and Technology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Hardware, software, databases, networks and other related components</a:t>
            </a:r>
          </a:p>
          <a:p>
            <a:r>
              <a:rPr lang="en-US" altLang="en-US" sz="3600" dirty="0"/>
              <a:t>Computers and other technologies are used to build information systems</a:t>
            </a:r>
          </a:p>
          <a:p>
            <a:r>
              <a:rPr lang="en-US" altLang="en-US" sz="3600" dirty="0"/>
              <a:t>What technology should be used?</a:t>
            </a:r>
          </a:p>
        </p:txBody>
      </p:sp>
    </p:spTree>
    <p:extLst>
      <p:ext uri="{BB962C8B-B14F-4D97-AF65-F5344CB8AC3E}">
        <p14:creationId xmlns:p14="http://schemas.microsoft.com/office/powerpoint/2010/main" val="218644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Information Systems in Business</a:t>
            </a:r>
            <a:endParaRPr lang="en-US" altLang="en-US" sz="47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600" dirty="0"/>
              <a:t>Functional Areas of Business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ea typeface="+mn-ea"/>
                <a:cs typeface="+mn-cs"/>
              </a:rPr>
              <a:t>Sales and Marketing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ea typeface="+mn-ea"/>
                <a:cs typeface="+mn-cs"/>
              </a:rPr>
              <a:t>Manufacturing / Service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ea typeface="+mn-ea"/>
                <a:cs typeface="+mn-cs"/>
              </a:rPr>
              <a:t>Finance /  Accounting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ea typeface="+mn-ea"/>
                <a:cs typeface="+mn-cs"/>
              </a:rPr>
              <a:t>Human Resource</a:t>
            </a:r>
          </a:p>
          <a:p>
            <a:pPr>
              <a:lnSpc>
                <a:spcPct val="110000"/>
              </a:lnSpc>
            </a:pPr>
            <a:r>
              <a:rPr lang="en-US" altLang="en-US" sz="3600" dirty="0"/>
              <a:t>Cross Functional</a:t>
            </a:r>
          </a:p>
        </p:txBody>
      </p:sp>
    </p:spTree>
    <p:extLst>
      <p:ext uri="{BB962C8B-B14F-4D97-AF65-F5344CB8AC3E}">
        <p14:creationId xmlns:p14="http://schemas.microsoft.com/office/powerpoint/2010/main" val="375598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Careers in MIS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8925"/>
            <a:ext cx="7772400" cy="762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dirty="0" smtClean="0"/>
              <a:t>What does it take to succeed?</a:t>
            </a:r>
            <a:endParaRPr lang="en-US" altLang="en-US" sz="2800" dirty="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65240" y="2418733"/>
            <a:ext cx="396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dirty="0"/>
              <a:t>SOFT SKILLS</a:t>
            </a:r>
            <a:endParaRPr lang="en-US" altLang="en-US" sz="2800" dirty="0"/>
          </a:p>
          <a:p>
            <a:r>
              <a:rPr lang="en-US" altLang="en-US" sz="2800" dirty="0"/>
              <a:t>Communication</a:t>
            </a:r>
          </a:p>
          <a:p>
            <a:r>
              <a:rPr lang="en-US" altLang="en-US" sz="2800" dirty="0"/>
              <a:t>Teamwork</a:t>
            </a:r>
          </a:p>
          <a:p>
            <a:r>
              <a:rPr lang="en-US" altLang="en-US" sz="2800" dirty="0"/>
              <a:t>Patience</a:t>
            </a:r>
          </a:p>
          <a:p>
            <a:r>
              <a:rPr lang="en-US" altLang="en-US" sz="2800" dirty="0" smtClean="0"/>
              <a:t>Problem Solving</a:t>
            </a:r>
            <a:endParaRPr lang="en-US" altLang="en-US" sz="2800" dirty="0"/>
          </a:p>
          <a:p>
            <a:r>
              <a:rPr lang="en-US" altLang="en-US" sz="2800" dirty="0" smtClean="0"/>
              <a:t>Leadership</a:t>
            </a:r>
            <a:endParaRPr lang="en-US" altLang="en-US" sz="2800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375240" y="2418733"/>
            <a:ext cx="4372972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dirty="0"/>
              <a:t>TECHNICAL SKILLS</a:t>
            </a:r>
            <a:endParaRPr lang="en-US" altLang="en-US" sz="2800" dirty="0"/>
          </a:p>
          <a:p>
            <a:r>
              <a:rPr lang="en-US" altLang="en-US" sz="2800" dirty="0"/>
              <a:t>Technical Curiosity</a:t>
            </a:r>
          </a:p>
          <a:p>
            <a:r>
              <a:rPr lang="en-US" altLang="en-US" sz="2800" dirty="0" smtClean="0"/>
              <a:t>Computer Proficiency</a:t>
            </a:r>
            <a:endParaRPr lang="en-US" altLang="en-US" sz="2800" dirty="0"/>
          </a:p>
          <a:p>
            <a:r>
              <a:rPr lang="en-US" altLang="en-US" sz="2800" dirty="0" smtClean="0"/>
              <a:t>Programming</a:t>
            </a:r>
          </a:p>
          <a:p>
            <a:r>
              <a:rPr lang="en-US" altLang="en-US" sz="2800" dirty="0" smtClean="0"/>
              <a:t>Networking</a:t>
            </a:r>
            <a:endParaRPr lang="en-US" altLang="en-US" sz="2800" dirty="0"/>
          </a:p>
          <a:p>
            <a:r>
              <a:rPr lang="en-US" altLang="en-US" sz="2800" dirty="0" smtClean="0"/>
              <a:t>Database / Spreadsheet</a:t>
            </a:r>
            <a:endParaRPr lang="en-US" altLang="en-US" sz="2800" dirty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12840" y="5660408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Monotype Sorts" pitchFamily="2" charset="2"/>
              <a:buNone/>
            </a:pPr>
            <a:r>
              <a:rPr lang="en-US" altLang="en-US"/>
              <a:t>BUSINESS SKILLS!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55638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Careers in MIS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1000" y="1520042"/>
            <a:ext cx="8229600" cy="411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Project Managers / CIO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System Design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Software Design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Internet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Database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Network / Telecommunications</a:t>
            </a:r>
          </a:p>
          <a:p>
            <a:pPr marL="457200" indent="-457200">
              <a:lnSpc>
                <a:spcPct val="120000"/>
              </a:lnSpc>
              <a:spcBef>
                <a:spcPct val="1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altLang="en-US" dirty="0">
                <a:latin typeface="+mn-lt"/>
              </a:rPr>
              <a:t>System Analyst</a:t>
            </a:r>
          </a:p>
        </p:txBody>
      </p:sp>
    </p:spTree>
    <p:extLst>
      <p:ext uri="{BB962C8B-B14F-4D97-AF65-F5344CB8AC3E}">
        <p14:creationId xmlns:p14="http://schemas.microsoft.com/office/powerpoint/2010/main" val="30682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Opportunities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2540"/>
            <a:ext cx="8534400" cy="50044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dirty="0"/>
              <a:t>Increase worker productivity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Enhance decision making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Improve team collaboration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Create business partnerships and alliances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Enhance global competitiveness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Support corporate strategy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Improve quality of goods and services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Rapidly changing technology</a:t>
            </a:r>
          </a:p>
        </p:txBody>
      </p:sp>
    </p:spTree>
    <p:extLst>
      <p:ext uri="{BB962C8B-B14F-4D97-AF65-F5344CB8AC3E}">
        <p14:creationId xmlns:p14="http://schemas.microsoft.com/office/powerpoint/2010/main" val="9388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Challenges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Workforce downsizing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Information overload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Employee mistrust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Difficult to build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Security breaches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Rapidly changing technology</a:t>
            </a:r>
          </a:p>
        </p:txBody>
      </p:sp>
    </p:spTree>
    <p:extLst>
      <p:ext uri="{BB962C8B-B14F-4D97-AF65-F5344CB8AC3E}">
        <p14:creationId xmlns:p14="http://schemas.microsoft.com/office/powerpoint/2010/main" val="55128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43792"/>
            <a:ext cx="8534400" cy="4323608"/>
          </a:xfrm>
        </p:spPr>
        <p:txBody>
          <a:bodyPr/>
          <a:lstStyle/>
          <a:p>
            <a:r>
              <a:rPr lang="en-US" altLang="en-US" sz="3600" dirty="0" smtClean="0"/>
              <a:t>Introduction</a:t>
            </a:r>
          </a:p>
          <a:p>
            <a:r>
              <a:rPr lang="en-US" altLang="en-US" sz="3600" dirty="0" smtClean="0"/>
              <a:t>What is MIS?</a:t>
            </a:r>
          </a:p>
          <a:p>
            <a:r>
              <a:rPr lang="en-US" altLang="en-US" sz="3600" dirty="0" smtClean="0"/>
              <a:t>IS and Decision Making</a:t>
            </a:r>
          </a:p>
          <a:p>
            <a:r>
              <a:rPr lang="en-US" altLang="en-US" sz="3600" dirty="0" smtClean="0"/>
              <a:t>IS and Technology</a:t>
            </a:r>
          </a:p>
          <a:p>
            <a:r>
              <a:rPr lang="en-US" altLang="en-US" sz="3600" dirty="0" smtClean="0"/>
              <a:t>IS and Business</a:t>
            </a:r>
          </a:p>
          <a:p>
            <a:r>
              <a:rPr lang="en-US" altLang="en-US" sz="3600" dirty="0" smtClean="0"/>
              <a:t>MIS Careers</a:t>
            </a:r>
          </a:p>
          <a:p>
            <a:r>
              <a:rPr lang="en-US" altLang="en-US" sz="3600" dirty="0" smtClean="0"/>
              <a:t>IS Opportunities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342720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Computer Literacy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24800" cy="4114800"/>
          </a:xfrm>
        </p:spPr>
        <p:txBody>
          <a:bodyPr/>
          <a:lstStyle/>
          <a:p>
            <a:pPr algn="ctr">
              <a:buClr>
                <a:schemeClr val="tx2"/>
              </a:buClr>
              <a:buFont typeface="Monotype Sorts" pitchFamily="2" charset="2"/>
              <a:buNone/>
            </a:pPr>
            <a:endParaRPr lang="en-US" altLang="en-US" sz="4000" smtClean="0"/>
          </a:p>
          <a:p>
            <a:pPr algn="ctr"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000" smtClean="0"/>
              <a:t>“To err is human, but to really foul things up requires a computer.”</a:t>
            </a:r>
            <a:r>
              <a:rPr lang="en-US" altLang="en-US" smtClean="0"/>
              <a:t> </a:t>
            </a:r>
          </a:p>
          <a:p>
            <a:pPr algn="ctr">
              <a:buClr>
                <a:schemeClr val="tx2"/>
              </a:buClr>
              <a:buFont typeface="Monotype Sorts" pitchFamily="2" charset="2"/>
              <a:buNone/>
            </a:pPr>
            <a:endParaRPr lang="en-US" altLang="en-US" smtClean="0"/>
          </a:p>
          <a:p>
            <a:pPr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400" i="1" smtClean="0"/>
              <a:t>-Anonymous</a:t>
            </a:r>
            <a:endParaRPr lang="en-US" altLang="en-US" sz="4400" smtClean="0"/>
          </a:p>
        </p:txBody>
      </p:sp>
    </p:spTree>
    <p:extLst>
      <p:ext uri="{BB962C8B-B14F-4D97-AF65-F5344CB8AC3E}">
        <p14:creationId xmlns:p14="http://schemas.microsoft.com/office/powerpoint/2010/main" val="14699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MIS?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/>
              <a:t>Identifying</a:t>
            </a:r>
            <a:r>
              <a:rPr lang="en-US" altLang="en-US" sz="4000" dirty="0" smtClean="0"/>
              <a:t> the </a:t>
            </a:r>
            <a:r>
              <a:rPr lang="en-US" altLang="en-US" sz="4000" i="1" dirty="0" smtClean="0"/>
              <a:t>information</a:t>
            </a:r>
            <a:r>
              <a:rPr lang="en-US" altLang="en-US" sz="4000" dirty="0" smtClean="0"/>
              <a:t> that is needed for effective </a:t>
            </a:r>
            <a:r>
              <a:rPr lang="en-US" altLang="en-US" sz="4000" i="1" dirty="0" smtClean="0"/>
              <a:t>decision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making</a:t>
            </a:r>
            <a:r>
              <a:rPr lang="en-US" altLang="en-US" sz="4000" dirty="0" smtClean="0"/>
              <a:t> in organizations</a:t>
            </a:r>
          </a:p>
          <a:p>
            <a:pPr>
              <a:lnSpc>
                <a:spcPct val="110000"/>
              </a:lnSpc>
            </a:pPr>
            <a:r>
              <a:rPr lang="en-US" altLang="en-US" sz="4000" dirty="0" smtClean="0"/>
              <a:t>Developing information systems to satisfy those needs</a:t>
            </a:r>
          </a:p>
        </p:txBody>
      </p:sp>
    </p:spTree>
    <p:extLst>
      <p:ext uri="{BB962C8B-B14F-4D97-AF65-F5344CB8AC3E}">
        <p14:creationId xmlns:p14="http://schemas.microsoft.com/office/powerpoint/2010/main" val="4407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MIS?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smtClean="0"/>
              <a:t>In other words…..</a:t>
            </a:r>
          </a:p>
          <a:p>
            <a:pPr>
              <a:buFont typeface="Monotype Sorts" pitchFamily="2" charset="2"/>
              <a:buNone/>
            </a:pPr>
            <a:endParaRPr lang="en-US" altLang="en-US" sz="4000" smtClean="0"/>
          </a:p>
          <a:p>
            <a:pPr algn="ctr">
              <a:buFont typeface="Monotype Sorts" pitchFamily="2" charset="2"/>
              <a:buNone/>
            </a:pPr>
            <a:r>
              <a:rPr lang="en-US" altLang="en-US" sz="4000" smtClean="0"/>
              <a:t>“ MIS is using technology to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4000" smtClean="0"/>
              <a:t> create business value.”</a:t>
            </a:r>
          </a:p>
        </p:txBody>
      </p:sp>
    </p:spTree>
    <p:extLst>
      <p:ext uri="{BB962C8B-B14F-4D97-AF65-F5344CB8AC3E}">
        <p14:creationId xmlns:p14="http://schemas.microsoft.com/office/powerpoint/2010/main" val="30028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Creating Business Value at UB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UB's Green Supercomputers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UB 2020 IT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6243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MIS?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762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smtClean="0"/>
              <a:t>What do MIS professionals do?</a:t>
            </a:r>
            <a:endParaRPr lang="en-US" altLang="en-US" smtClean="0"/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2089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685800" y="4114800"/>
            <a:ext cx="2817813" cy="1217613"/>
            <a:chOff x="241" y="2784"/>
            <a:chExt cx="1775" cy="767"/>
          </a:xfrm>
        </p:grpSpPr>
        <p:sp>
          <p:nvSpPr>
            <p:cNvPr id="14346" name="Rectangle 6"/>
            <p:cNvSpPr>
              <a:spLocks noChangeArrowheads="1"/>
            </p:cNvSpPr>
            <p:nvPr/>
          </p:nvSpPr>
          <p:spPr bwMode="auto">
            <a:xfrm>
              <a:off x="241" y="3265"/>
              <a:ext cx="10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BUSINESS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7" name="AutoShape 7"/>
            <p:cNvSpPr>
              <a:spLocks noChangeArrowheads="1"/>
            </p:cNvSpPr>
            <p:nvPr/>
          </p:nvSpPr>
          <p:spPr bwMode="auto">
            <a:xfrm rot="-900000">
              <a:off x="1056" y="2784"/>
              <a:ext cx="960" cy="384"/>
            </a:xfrm>
            <a:prstGeom prst="rightArrow">
              <a:avLst>
                <a:gd name="adj1" fmla="val 50000"/>
                <a:gd name="adj2" fmla="val 62546"/>
              </a:avLst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5562600" y="2590800"/>
            <a:ext cx="3246438" cy="1217613"/>
            <a:chOff x="3504" y="1584"/>
            <a:chExt cx="2045" cy="767"/>
          </a:xfrm>
        </p:grpSpPr>
        <p:sp>
          <p:nvSpPr>
            <p:cNvPr id="14344" name="Rectangle 9"/>
            <p:cNvSpPr>
              <a:spLocks noChangeArrowheads="1"/>
            </p:cNvSpPr>
            <p:nvPr/>
          </p:nvSpPr>
          <p:spPr bwMode="auto">
            <a:xfrm>
              <a:off x="4081" y="1584"/>
              <a:ext cx="146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TECHNOLOGY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AutoShape 10"/>
            <p:cNvSpPr>
              <a:spLocks noChangeArrowheads="1"/>
            </p:cNvSpPr>
            <p:nvPr/>
          </p:nvSpPr>
          <p:spPr bwMode="auto">
            <a:xfrm rot="20460000" flipH="1">
              <a:off x="3504" y="1967"/>
              <a:ext cx="960" cy="384"/>
            </a:xfrm>
            <a:prstGeom prst="rightArrow">
              <a:avLst>
                <a:gd name="adj1" fmla="val 50000"/>
                <a:gd name="adj2" fmla="val 62523"/>
              </a:avLst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2895600" y="5257800"/>
            <a:ext cx="57912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/>
              <a:t>Bridge  the  gap  between  </a:t>
            </a:r>
            <a:r>
              <a:rPr lang="en-US" altLang="en-US" sz="3000" i="1">
                <a:solidFill>
                  <a:schemeClr val="tx2"/>
                </a:solidFill>
              </a:rPr>
              <a:t>business</a:t>
            </a:r>
            <a:r>
              <a:rPr lang="en-US" altLang="en-US" sz="3000"/>
              <a:t>  and  </a:t>
            </a:r>
            <a:r>
              <a:rPr lang="en-US" altLang="en-US" sz="3000" i="1">
                <a:solidFill>
                  <a:schemeClr val="tx2"/>
                </a:solidFill>
              </a:rPr>
              <a:t>technical</a:t>
            </a:r>
            <a:r>
              <a:rPr lang="en-US" altLang="en-US" sz="3000"/>
              <a:t>  minds</a:t>
            </a:r>
          </a:p>
        </p:txBody>
      </p:sp>
    </p:spTree>
    <p:extLst>
      <p:ext uri="{BB962C8B-B14F-4D97-AF65-F5344CB8AC3E}">
        <p14:creationId xmlns:p14="http://schemas.microsoft.com/office/powerpoint/2010/main" val="28432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Systems (IS)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382" y="1591294"/>
            <a:ext cx="8666018" cy="427610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/>
              <a:t>A set of interrelated components that collect (or retrieve), process, store, and distribute information to support decision making and control in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393882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Activities in an IS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98500" y="2832100"/>
            <a:ext cx="1803400" cy="11938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INPUT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642100" y="2832100"/>
            <a:ext cx="1803400" cy="11938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>
                <a:latin typeface="Arial" panose="020B0604020202020204" pitchFamily="34" charset="0"/>
              </a:rPr>
              <a:t>OUTPUT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3670300" y="2832100"/>
            <a:ext cx="1803400" cy="11938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>
                <a:latin typeface="Arial" panose="020B0604020202020204" pitchFamily="34" charset="0"/>
              </a:rPr>
              <a:t>PROCESS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3206750"/>
            <a:ext cx="6019800" cy="1881188"/>
            <a:chOff x="960" y="2020"/>
            <a:chExt cx="3792" cy="1185"/>
          </a:xfrm>
        </p:grpSpPr>
        <p:sp>
          <p:nvSpPr>
            <p:cNvPr id="18439" name="AutoShape 8"/>
            <p:cNvSpPr>
              <a:spLocks noChangeArrowheads="1"/>
            </p:cNvSpPr>
            <p:nvPr/>
          </p:nvSpPr>
          <p:spPr bwMode="auto">
            <a:xfrm>
              <a:off x="1588" y="2020"/>
              <a:ext cx="712" cy="280"/>
            </a:xfrm>
            <a:prstGeom prst="rightArrow">
              <a:avLst>
                <a:gd name="adj1" fmla="val 50000"/>
                <a:gd name="adj2" fmla="val 127155"/>
              </a:avLst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0" name="AutoShape 9"/>
            <p:cNvSpPr>
              <a:spLocks noChangeArrowheads="1"/>
            </p:cNvSpPr>
            <p:nvPr/>
          </p:nvSpPr>
          <p:spPr bwMode="auto">
            <a:xfrm>
              <a:off x="3460" y="2020"/>
              <a:ext cx="712" cy="280"/>
            </a:xfrm>
            <a:prstGeom prst="rightArrow">
              <a:avLst>
                <a:gd name="adj1" fmla="val 50000"/>
                <a:gd name="adj2" fmla="val 127155"/>
              </a:avLst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1" name="Rectangle 10"/>
            <p:cNvSpPr>
              <a:spLocks noChangeArrowheads="1"/>
            </p:cNvSpPr>
            <p:nvPr/>
          </p:nvSpPr>
          <p:spPr bwMode="auto">
            <a:xfrm>
              <a:off x="2290" y="2919"/>
              <a:ext cx="11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FEEDBACK</a:t>
              </a:r>
            </a:p>
          </p:txBody>
        </p:sp>
        <p:grpSp>
          <p:nvGrpSpPr>
            <p:cNvPr id="18442" name="Group 11"/>
            <p:cNvGrpSpPr>
              <a:grpSpLocks/>
            </p:cNvGrpSpPr>
            <p:nvPr/>
          </p:nvGrpSpPr>
          <p:grpSpPr bwMode="auto">
            <a:xfrm>
              <a:off x="3472" y="2528"/>
              <a:ext cx="1280" cy="512"/>
              <a:chOff x="3472" y="2528"/>
              <a:chExt cx="1280" cy="512"/>
            </a:xfrm>
          </p:grpSpPr>
          <p:sp>
            <p:nvSpPr>
              <p:cNvPr id="18445" name="Line 12"/>
              <p:cNvSpPr>
                <a:spLocks noChangeShapeType="1"/>
              </p:cNvSpPr>
              <p:nvPr/>
            </p:nvSpPr>
            <p:spPr bwMode="auto">
              <a:xfrm>
                <a:off x="3472" y="3024"/>
                <a:ext cx="1264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Line 13"/>
              <p:cNvSpPr>
                <a:spLocks noChangeShapeType="1"/>
              </p:cNvSpPr>
              <p:nvPr/>
            </p:nvSpPr>
            <p:spPr bwMode="auto">
              <a:xfrm flipV="1">
                <a:off x="4752" y="2528"/>
                <a:ext cx="0" cy="51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3" name="Line 14"/>
            <p:cNvSpPr>
              <a:spLocks noChangeShapeType="1"/>
            </p:cNvSpPr>
            <p:nvPr/>
          </p:nvSpPr>
          <p:spPr bwMode="auto">
            <a:xfrm>
              <a:off x="960" y="2544"/>
              <a:ext cx="0" cy="4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5"/>
            <p:cNvSpPr>
              <a:spLocks noChangeShapeType="1"/>
            </p:cNvSpPr>
            <p:nvPr/>
          </p:nvSpPr>
          <p:spPr bwMode="auto">
            <a:xfrm>
              <a:off x="960" y="3024"/>
              <a:ext cx="12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04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 autoUpdateAnimBg="0"/>
      <p:bldP spid="136197" grpId="0" animBg="1" autoUpdateAnimBg="0"/>
      <p:bldP spid="136198" grpId="0" animBg="1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406</Words>
  <Application>Microsoft Office PowerPoint</Application>
  <PresentationFormat>On-screen Show (4:3)</PresentationFormat>
  <Paragraphs>133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Monotype Sorts</vt:lpstr>
      <vt:lpstr>Times New Roman</vt:lpstr>
      <vt:lpstr>Wingdings</vt:lpstr>
      <vt:lpstr>Blank Presentation</vt:lpstr>
      <vt:lpstr>Intro to MIS - MGS351</vt:lpstr>
      <vt:lpstr>Overview</vt:lpstr>
      <vt:lpstr> Computer Literacy</vt:lpstr>
      <vt:lpstr>What is MIS?</vt:lpstr>
      <vt:lpstr>What is MIS?</vt:lpstr>
      <vt:lpstr>Creating Business Value at UB</vt:lpstr>
      <vt:lpstr>What is MIS?</vt:lpstr>
      <vt:lpstr>Information Systems (IS)</vt:lpstr>
      <vt:lpstr>Activities in an IS</vt:lpstr>
      <vt:lpstr>IS and Decision Making</vt:lpstr>
      <vt:lpstr>Managerial Levels</vt:lpstr>
      <vt:lpstr>Data versus Information</vt:lpstr>
      <vt:lpstr>Characteristics of Good Information</vt:lpstr>
      <vt:lpstr>IS and Technology</vt:lpstr>
      <vt:lpstr>Information Systems in Business</vt:lpstr>
      <vt:lpstr>Careers in MIS</vt:lpstr>
      <vt:lpstr>Careers in MIS</vt:lpstr>
      <vt:lpstr>IS Opportunities</vt:lpstr>
      <vt:lpstr>IS 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2018-07-12T23:00:19Z</dcterms:modified>
</cp:coreProperties>
</file>