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619" r:id="rId2"/>
    <p:sldId id="652" r:id="rId3"/>
    <p:sldId id="780" r:id="rId4"/>
    <p:sldId id="781" r:id="rId5"/>
    <p:sldId id="792" r:id="rId6"/>
    <p:sldId id="783" r:id="rId7"/>
    <p:sldId id="784" r:id="rId8"/>
    <p:sldId id="785" r:id="rId9"/>
    <p:sldId id="786" r:id="rId10"/>
    <p:sldId id="793" r:id="rId11"/>
    <p:sldId id="788" r:id="rId12"/>
    <p:sldId id="789" r:id="rId13"/>
    <p:sldId id="790" r:id="rId14"/>
    <p:sldId id="791" r:id="rId15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61279" autoAdjust="0"/>
  </p:normalViewPr>
  <p:slideViewPr>
    <p:cSldViewPr snapToGrid="0">
      <p:cViewPr varScale="1">
        <p:scale>
          <a:sx n="65" d="100"/>
          <a:sy n="65" d="100"/>
        </p:scale>
        <p:origin x="1878" y="54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509F7F6-FFA4-4294-AC5F-05E8E28B56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3D424C-72A9-4A80-B50D-830A54251A7F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F9A8A7D-2F35-4430-A42E-F741B3D81AB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ABBAA0B-E2CF-4961-BD8C-75AB585AC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473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54C1F7C-38EC-4DC9-80C1-E9EE955ED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AE7B469-46A2-4A27-B9B3-A1FE0BE4EDF9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8504A2D-C440-4085-9C53-D4EF5B12768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F3CA4B7-41C1-42AE-83EA-6614C1B51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411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332E8B7B-F687-44C4-ACC4-3166620A61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E086AD-E00F-4317-BAD6-4460047F6A92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5AFD759-B158-433B-BE65-8AC2F61666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FF19458-15A8-4996-A54C-C833449BDC0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37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772BC-130E-4BA7-926D-8754147A7E7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0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5A821661-C905-44DE-8BF7-204DA20B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982AFE-35FB-4758-A55F-9FE172A1ABED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1DFB455-87A0-48A3-AFD5-92FFCBCC95F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2CB4D81E-1E33-4C0C-AB71-504E1F44F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244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4A530440-FB71-4887-967B-F94E314C36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BC457B4-1F19-4732-842A-A51508BE592B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286835C-0508-4785-8618-A77C1A559D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5426D3C9-B250-4936-B3CE-60C27E26D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768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653F155E-F25B-454B-AB00-8B0435332A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E438D4-D8D7-40EB-A33C-90C6221661A5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2C1AE20-3CD7-4199-8611-2374254E08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DE82D5E-30EB-441F-9911-BC5964607A8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9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BEA84957-A60E-49C0-93C7-2B2EC5A853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6BF9C7-BB89-4854-A2D1-C7E41818D498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A4E361C-ADC3-43B3-B4E4-220F60D848F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CA327F9-41F9-4711-A663-D664F8D9E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327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301E444-2037-49C1-B4ED-F38956FF08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76593C-4F9D-4B55-A089-A84B115B42E1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DF8F562-E36C-44C8-91AF-80DEFD7181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4AA61B6-74C1-4CBF-A335-C74715BEB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91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EC78C153-711F-40A8-B2D7-E861DF1D2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BB054B9-0368-4BDE-8D9D-05CAC97CDD19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FD9FE5A-6AA4-477B-992C-F847D065779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827ECA8-DE67-495B-80BA-852BF35CFC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740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F4CCE065-52B9-4721-9D58-B46CCECCF0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02B843-AC82-45BB-971B-64DFBD692D9A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471CDED-188D-4FE5-80F2-2554F48D0D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5C574A6-D6A5-400A-8BE4-21A2D1182E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61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Build User-Friendly Database Systems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7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0632C-5D6A-48C7-A36D-E33361AC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939" y="2051307"/>
            <a:ext cx="7772400" cy="1500187"/>
          </a:xfrm>
        </p:spPr>
        <p:txBody>
          <a:bodyPr anchor="ctr" anchorCtr="0"/>
          <a:lstStyle/>
          <a:p>
            <a:pPr algn="ctr"/>
            <a:r>
              <a:rPr lang="en-US" sz="5400" dirty="0"/>
              <a:t>Macro Example</a:t>
            </a:r>
          </a:p>
        </p:txBody>
      </p:sp>
    </p:spTree>
    <p:extLst>
      <p:ext uri="{BB962C8B-B14F-4D97-AF65-F5344CB8AC3E}">
        <p14:creationId xmlns:p14="http://schemas.microsoft.com/office/powerpoint/2010/main" val="196428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E6EAAE8-2341-4576-A735-59F7FBA7D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Help Button</a:t>
            </a:r>
            <a:endParaRPr lang="en-US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7D09FF2-0A71-4BB2-A8AB-FA575D61F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Macro using </a:t>
            </a:r>
            <a:r>
              <a:rPr lang="en-US" altLang="en-US" sz="4000" dirty="0" err="1">
                <a:latin typeface="Arial" panose="020B0604020202020204" pitchFamily="34" charset="0"/>
              </a:rPr>
              <a:t>MessageBox</a:t>
            </a:r>
            <a:r>
              <a:rPr lang="en-US" altLang="en-US" sz="4000" dirty="0">
                <a:latin typeface="Arial" panose="020B0604020202020204" pitchFamily="34" charset="0"/>
              </a:rPr>
              <a:t> function that provides technical support information.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Sample help message: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“Please call 555-5555 for technical support”</a:t>
            </a:r>
          </a:p>
        </p:txBody>
      </p:sp>
    </p:spTree>
    <p:extLst>
      <p:ext uri="{BB962C8B-B14F-4D97-AF65-F5344CB8AC3E}">
        <p14:creationId xmlns:p14="http://schemas.microsoft.com/office/powerpoint/2010/main" val="80691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45B92E8-1851-486F-B7DB-5D72AADA5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AutoExec Macro</a:t>
            </a:r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B407571-5C31-4D15-8E31-8915B90DD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0999" y="1467465"/>
            <a:ext cx="8556523" cy="439993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800" dirty="0">
                <a:latin typeface="Arial" panose="020B0604020202020204" pitchFamily="34" charset="0"/>
              </a:rPr>
              <a:t>Special macro will </a:t>
            </a:r>
            <a:r>
              <a:rPr lang="en-US" altLang="en-US" sz="3800" u="sng" dirty="0">
                <a:latin typeface="Arial" panose="020B0604020202020204" pitchFamily="34" charset="0"/>
              </a:rPr>
              <a:t>Auto</a:t>
            </a:r>
            <a:r>
              <a:rPr lang="en-US" altLang="en-US" sz="3800" dirty="0">
                <a:latin typeface="Arial" panose="020B0604020202020204" pitchFamily="34" charset="0"/>
              </a:rPr>
              <a:t>matically </a:t>
            </a:r>
            <a:r>
              <a:rPr lang="en-US" altLang="en-US" sz="3800" u="sng" dirty="0">
                <a:latin typeface="Arial" panose="020B0604020202020204" pitchFamily="34" charset="0"/>
              </a:rPr>
              <a:t>Exec</a:t>
            </a:r>
            <a:r>
              <a:rPr lang="en-US" altLang="en-US" sz="3800" dirty="0">
                <a:latin typeface="Arial" panose="020B0604020202020204" pitchFamily="34" charset="0"/>
              </a:rPr>
              <a:t>ute when database is opened.</a:t>
            </a:r>
          </a:p>
          <a:p>
            <a:pPr>
              <a:lnSpc>
                <a:spcPct val="110000"/>
              </a:lnSpc>
            </a:pPr>
            <a:r>
              <a:rPr lang="en-US" altLang="en-US" sz="3800" dirty="0">
                <a:latin typeface="Arial" panose="020B0604020202020204" pitchFamily="34" charset="0"/>
              </a:rPr>
              <a:t>Used to open main menu on startup.</a:t>
            </a:r>
          </a:p>
          <a:p>
            <a:pPr>
              <a:lnSpc>
                <a:spcPct val="110000"/>
              </a:lnSpc>
            </a:pPr>
            <a:r>
              <a:rPr lang="en-US" altLang="en-US" sz="3800" dirty="0">
                <a:latin typeface="Arial" panose="020B0604020202020204" pitchFamily="34" charset="0"/>
              </a:rPr>
              <a:t>Macro should be saved with the name “Autoexec” for it to be recognized as this special type of macro.</a:t>
            </a:r>
          </a:p>
        </p:txBody>
      </p:sp>
    </p:spTree>
    <p:extLst>
      <p:ext uri="{BB962C8B-B14F-4D97-AF65-F5344CB8AC3E}">
        <p14:creationId xmlns:p14="http://schemas.microsoft.com/office/powerpoint/2010/main" val="296971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621049E-DB90-4869-93AB-D3C3D923D7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Database Startup Options</a:t>
            </a:r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89FED29-7A91-4A3D-9BF8-843C55D98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May be used instead of Autoexec macro to automatically open a form on database startup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See page 70 for additional instructions</a:t>
            </a:r>
          </a:p>
        </p:txBody>
      </p:sp>
    </p:spTree>
    <p:extLst>
      <p:ext uri="{BB962C8B-B14F-4D97-AF65-F5344CB8AC3E}">
        <p14:creationId xmlns:p14="http://schemas.microsoft.com/office/powerpoint/2010/main" val="3785305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7FC7949-E8E1-44EF-BB2A-B2E22627F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Homework 5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37FFE73-EAA7-49BC-B827-4D788F21E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>
                <a:latin typeface="Arial" panose="020B0604020202020204" pitchFamily="34" charset="0"/>
              </a:rPr>
              <a:t>Chapter 7 Guided Exercise</a:t>
            </a:r>
          </a:p>
          <a:p>
            <a:pPr>
              <a:lnSpc>
                <a:spcPct val="110000"/>
              </a:lnSpc>
            </a:pPr>
            <a:r>
              <a:rPr lang="en-US" altLang="en-US" sz="4000">
                <a:latin typeface="Arial" panose="020B0604020202020204" pitchFamily="34" charset="0"/>
              </a:rPr>
              <a:t>Chapter 7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92579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Overview</a:t>
            </a:r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81000" y="1555845"/>
            <a:ext cx="8534400" cy="431155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Query Based Forms</a:t>
            </a:r>
          </a:p>
          <a:p>
            <a:pPr>
              <a:lnSpc>
                <a:spcPct val="110000"/>
              </a:lnSpc>
            </a:pPr>
            <a:r>
              <a:rPr lang="en-US" altLang="en-US" sz="4000" dirty="0" err="1">
                <a:latin typeface="Arial" panose="020B0604020202020204" pitchFamily="34" charset="0"/>
              </a:rPr>
              <a:t>AutoLookup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Menu Systems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Switchboards, Blank Forms and Navigation Forms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Macros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Autoexec, Help Button</a:t>
            </a:r>
          </a:p>
        </p:txBody>
      </p:sp>
    </p:spTree>
    <p:extLst>
      <p:ext uri="{BB962C8B-B14F-4D97-AF65-F5344CB8AC3E}">
        <p14:creationId xmlns:p14="http://schemas.microsoft.com/office/powerpoint/2010/main" val="249627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>
            <a:extLst>
              <a:ext uri="{FF2B5EF4-FFF2-40B4-BE49-F238E27FC236}">
                <a16:creationId xmlns:a16="http://schemas.microsoft.com/office/drawing/2014/main" id="{62C37F01-7766-4FD7-A23E-4D66322D58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Query Based Forms</a:t>
            </a:r>
            <a:endParaRPr lang="en-US" altLang="en-US"/>
          </a:p>
        </p:txBody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EEC2C03F-8AA4-48CC-B986-20E5B7018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22322"/>
            <a:ext cx="8305800" cy="468957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Display data from multiple tables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Display calculated fields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Utilize </a:t>
            </a:r>
            <a:r>
              <a:rPr lang="en-US" altLang="en-US" sz="4000" dirty="0" err="1">
                <a:latin typeface="Arial" panose="020B0604020202020204" pitchFamily="34" charset="0"/>
              </a:rPr>
              <a:t>AutoLookup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Display sorted data</a:t>
            </a:r>
          </a:p>
        </p:txBody>
      </p:sp>
    </p:spTree>
    <p:extLst>
      <p:ext uri="{BB962C8B-B14F-4D97-AF65-F5344CB8AC3E}">
        <p14:creationId xmlns:p14="http://schemas.microsoft.com/office/powerpoint/2010/main" val="52524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E29BEAB-7183-4C39-A725-BFEA03FC9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Arial" panose="020B0604020202020204" pitchFamily="34" charset="0"/>
              </a:rPr>
              <a:t>AutoLookup</a:t>
            </a:r>
            <a:endParaRPr lang="en-US" alt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A5ED293-1067-4A0F-8552-40749FD95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3700" y="1592826"/>
            <a:ext cx="8293100" cy="471907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Automatically “looks up” data based on a primary key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Tables used in query must have a one-to-many relationship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Join field in the query must be taken from the many side</a:t>
            </a:r>
          </a:p>
        </p:txBody>
      </p:sp>
    </p:spTree>
    <p:extLst>
      <p:ext uri="{BB962C8B-B14F-4D97-AF65-F5344CB8AC3E}">
        <p14:creationId xmlns:p14="http://schemas.microsoft.com/office/powerpoint/2010/main" val="3410571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0632C-5D6A-48C7-A36D-E33361AC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939" y="2051307"/>
            <a:ext cx="7772400" cy="1500187"/>
          </a:xfrm>
        </p:spPr>
        <p:txBody>
          <a:bodyPr anchor="ctr" anchorCtr="0"/>
          <a:lstStyle/>
          <a:p>
            <a:pPr algn="ctr"/>
            <a:r>
              <a:rPr lang="en-US" sz="5400" dirty="0" err="1"/>
              <a:t>AutoLookup</a:t>
            </a:r>
            <a:r>
              <a:rPr lang="en-US" sz="5400" dirty="0"/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133648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EB9F2E4F-C664-4308-90FA-F5380AEF972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381000" y="1519084"/>
            <a:ext cx="8534400" cy="4805516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Switchboard Wizard creates a user friendly menu that can link together all of your forms and reports in one place.  Limit of 8 items per menu.  Submenus can be added if 8 item limit is exceeded.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The wizard creates a form called Switchboard and a table called Switchboard items.  Do NOT delete or move the textboxes and buttons in the design of the Switchboard form.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Page 73, Step 12 explains how to enable the Switchboard Manager button on the Ribbon in Access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3B4D8A-CF0D-43E2-8879-6F60BD2559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Switchboard Menu System - Option 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708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AE228A0D-4E8C-43DF-96FC-72140A6CEAE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381000" y="1578077"/>
            <a:ext cx="8534400" cy="474652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Alternatively, a menu can be built from a </a:t>
            </a:r>
            <a:r>
              <a:rPr lang="en-US" altLang="en-US" sz="3600" i="1" dirty="0">
                <a:latin typeface="Arial" panose="020B0604020202020204" pitchFamily="34" charset="0"/>
              </a:rPr>
              <a:t>blank form</a:t>
            </a:r>
            <a:r>
              <a:rPr lang="en-US" altLang="en-US" sz="3600" dirty="0">
                <a:latin typeface="Arial" panose="020B0604020202020204" pitchFamily="34" charset="0"/>
              </a:rPr>
              <a:t> and </a:t>
            </a:r>
            <a:r>
              <a:rPr lang="en-US" altLang="en-US" sz="3600" i="1" dirty="0">
                <a:latin typeface="Arial" panose="020B0604020202020204" pitchFamily="34" charset="0"/>
              </a:rPr>
              <a:t>command buttons</a:t>
            </a:r>
            <a:r>
              <a:rPr lang="en-US" altLang="en-US" sz="3600" dirty="0"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36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Advantages: Unlimited items on menu and greater design flexibility.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56ACE5C-BA8E-4803-943B-F9C9094C6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Blank Form Menu System - Option 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4856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8F25C93F-F2DE-4EB4-B618-F5643B4C9F6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381000" y="1548581"/>
            <a:ext cx="8534400" cy="4776019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Alternatively, a menu can be built using a Navigation Form from a </a:t>
            </a:r>
            <a:r>
              <a:rPr lang="en-US" altLang="en-US" sz="3600" i="1" dirty="0">
                <a:latin typeface="Arial" panose="020B0604020202020204" pitchFamily="34" charset="0"/>
              </a:rPr>
              <a:t>blank form</a:t>
            </a:r>
            <a:r>
              <a:rPr lang="en-US" altLang="en-US" sz="3600" dirty="0">
                <a:latin typeface="Arial" panose="020B0604020202020204" pitchFamily="34" charset="0"/>
              </a:rPr>
              <a:t> and </a:t>
            </a:r>
            <a:r>
              <a:rPr lang="en-US" altLang="en-US" sz="3600" i="1" dirty="0">
                <a:latin typeface="Arial" panose="020B0604020202020204" pitchFamily="34" charset="0"/>
              </a:rPr>
              <a:t>command buttons</a:t>
            </a:r>
            <a:r>
              <a:rPr lang="en-US" altLang="en-US" sz="3600" dirty="0"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36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Advantages: Updated design and Web integration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Disadvantages: Limited customization options available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132223-6836-4F3F-8824-9552D0E00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Navigation Form Menu System - </a:t>
            </a:r>
            <a:r>
              <a:rPr lang="en-US" altLang="en-US" dirty="0">
                <a:latin typeface="Arial" panose="020B0604020202020204" pitchFamily="34" charset="0"/>
              </a:rPr>
              <a:t>Option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84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C65B78D-7604-443E-B486-F19472F24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Macros</a:t>
            </a:r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B98C8FB-F616-43F4-842D-581C63AE7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Used to execute series of stored commands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Useful for opening and closing forms, reports, or queries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Makes an application easier to use</a:t>
            </a:r>
          </a:p>
        </p:txBody>
      </p:sp>
    </p:spTree>
    <p:extLst>
      <p:ext uri="{BB962C8B-B14F-4D97-AF65-F5344CB8AC3E}">
        <p14:creationId xmlns:p14="http://schemas.microsoft.com/office/powerpoint/2010/main" val="12157287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387</Words>
  <Application>Microsoft Office PowerPoint</Application>
  <PresentationFormat>On-screen Show (4:3)</PresentationFormat>
  <Paragraphs>67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Monotype Sorts</vt:lpstr>
      <vt:lpstr>Times New Roman</vt:lpstr>
      <vt:lpstr>Wingdings</vt:lpstr>
      <vt:lpstr>Blank Presentation</vt:lpstr>
      <vt:lpstr>Intro to MIS - MGS351</vt:lpstr>
      <vt:lpstr>Chapter Overview</vt:lpstr>
      <vt:lpstr>Query Based Forms</vt:lpstr>
      <vt:lpstr>AutoLookup</vt:lpstr>
      <vt:lpstr>PowerPoint Presentation</vt:lpstr>
      <vt:lpstr>Switchboard Menu System - Option 1</vt:lpstr>
      <vt:lpstr>Blank Form Menu System - Option 2</vt:lpstr>
      <vt:lpstr>Navigation Form Menu System - Option 3</vt:lpstr>
      <vt:lpstr>Macros</vt:lpstr>
      <vt:lpstr>PowerPoint Presentation</vt:lpstr>
      <vt:lpstr>Help Button</vt:lpstr>
      <vt:lpstr>AutoExec Macro</vt:lpstr>
      <vt:lpstr>Database Startup Options</vt:lpstr>
      <vt:lpstr>Homework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2018-02-22T20:24:54Z</dcterms:modified>
</cp:coreProperties>
</file>