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619" r:id="rId2"/>
    <p:sldId id="652" r:id="rId3"/>
    <p:sldId id="758" r:id="rId4"/>
    <p:sldId id="759" r:id="rId5"/>
    <p:sldId id="760" r:id="rId6"/>
    <p:sldId id="761" r:id="rId7"/>
    <p:sldId id="762" r:id="rId8"/>
    <p:sldId id="777" r:id="rId9"/>
    <p:sldId id="764" r:id="rId10"/>
    <p:sldId id="765" r:id="rId11"/>
    <p:sldId id="776" r:id="rId12"/>
    <p:sldId id="767" r:id="rId13"/>
    <p:sldId id="768" r:id="rId14"/>
    <p:sldId id="769" r:id="rId15"/>
    <p:sldId id="770" r:id="rId16"/>
    <p:sldId id="771" r:id="rId17"/>
    <p:sldId id="772" r:id="rId18"/>
    <p:sldId id="773" r:id="rId19"/>
    <p:sldId id="774" r:id="rId20"/>
    <p:sldId id="775" r:id="rId21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CC"/>
    <a:srgbClr val="008080"/>
    <a:srgbClr val="66CCFF"/>
    <a:srgbClr val="66FFCC"/>
    <a:srgbClr val="CCFFFF"/>
    <a:srgbClr val="FF0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77345" autoAdjust="0"/>
  </p:normalViewPr>
  <p:slideViewPr>
    <p:cSldViewPr snapToGrid="0">
      <p:cViewPr varScale="1">
        <p:scale>
          <a:sx n="84" d="100"/>
          <a:sy n="84" d="100"/>
        </p:scale>
        <p:origin x="1380" y="90"/>
      </p:cViewPr>
      <p:guideLst>
        <p:guide orient="horz" pos="21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03" d="100"/>
          <a:sy n="103" d="100"/>
        </p:scale>
        <p:origin x="-2514" y="-84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8E90B2-7FC4-4896-8617-23D9992C4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4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6BCFC9-3494-43C9-BDC6-E2B0004A9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4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CFFD2B5B-2293-4E01-9297-F192754F3E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E0B935D-127B-41AA-B00F-99F8E50A971B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CD3118B-996D-46E8-B33E-6A3F5DF8C7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147846F7-44F0-4DD1-AB45-91042C4ECD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477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6AAA8AA4-7E8A-449C-8CEA-39EB19629B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1CB3C5-D1F9-4754-9B56-859367D96E56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BBCAE4C4-668C-4611-9BA3-B28F51DEA1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0796F9E-0742-48D8-99DE-7189C64215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422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A0364856-A08E-4AA4-A41D-3DF52E992E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E73389-A7CF-49A6-A73E-054D5DB51098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97E90166-9BC2-4F8F-A553-76526E4794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A86698E6-727E-4CE1-B7C7-71DDDF20C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49637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91987269-EE70-49CC-AA12-01CA61B859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83BAED5-B7B1-41BC-B81F-672EFF79CF0A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EE2AC02E-7CC2-4D56-8074-D62E078173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5BC3B6E6-BD28-4C3C-B55B-F0B059A56E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2411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44AF717D-805D-4F48-BA7E-279D7C7D30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FC1D2A9-564F-4968-9F67-D703B05DA403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EADA6029-291B-4A97-80C0-B8FD5EE0A4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119E63C0-EAC4-41C9-AB17-8A7BB121A2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87126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0AFF32A8-69AB-43B4-9EA3-E74BCAA3F8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6EF2E2E-01EF-4765-A05C-37B4F41ED04D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3E56EA37-70DF-4FDE-906F-1A66AF13E5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8EF5DEDA-D1EB-473B-856B-2CDDA45EFA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90787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B0C546C1-6AB4-4674-A4DA-0182361AF5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67269A5-4CC4-4CD9-B418-CA3FC55C05B0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CD2F3C47-C3C4-4786-AE60-ECA55E87CB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ED5BDA81-167E-4F62-9CB8-66375DE6DD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2795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99CAA50F-78D7-4A9B-BF01-1D9254B5111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0A6C9E8-90E5-4C5F-AC5C-9B8D52A9C914}" type="slidenum">
              <a:rPr lang="en-US" altLang="en-US" sz="1200" smtClean="0"/>
              <a:pPr/>
              <a:t>19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FBBED3FF-D3B8-4612-B9AC-1507F23CCB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9F6CD470-0AE4-439B-9267-B9C6491FEA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4424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1796377F-EB45-4E14-9DD8-3CBE212DD6A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EAF4565-6595-4AAB-A777-28E274BAF4DC}" type="slidenum">
              <a:rPr lang="en-US" altLang="en-US" sz="1200" smtClean="0"/>
              <a:pPr/>
              <a:t>20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CCECDFA8-6892-4B85-95E2-9A3B6BE5C3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263C6CF4-85C5-4D32-9D0B-D17D330D79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8805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5772BC-130E-4BA7-926D-8754147A7E77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930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F491EA0D-8ECC-4780-888E-05C01E20FFD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4AC2870-AA9C-4C4C-8EE8-0AB7A0C09387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9DD335FD-0FCC-46A0-A1B7-B03F070ED8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5FC19BEF-17CA-4C16-A0E9-C7D7B6B995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2543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8D610C9A-C66D-4743-9F02-F13CD20AE5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8A05D0-59CC-4759-821F-13D8F70ACE74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04647600-1CFE-487F-A5A7-58491D6EA8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EF6F3E71-24FC-412D-96E1-5357FA53B5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228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4B723128-5AF8-4E02-AA93-A8BC7AD9F8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965D900-3FDB-4F37-95BD-21FAED161A94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1030306A-91FD-43A5-9E1F-AF402F6D8C0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66ED84BC-A273-473D-8872-EBDA92BAE6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61332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F0ADCC9C-1968-4191-9702-BE8B3FB22B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6009332-D875-4A1E-951A-53BADFAF2CDD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039BB571-5CB4-4C9E-9F0D-AB6FA4122B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DE496A16-39B5-41DC-89DE-A1259460E2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2710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F8372C67-D141-4FEA-86CA-5312F7D900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080999-F9E5-4547-BF6E-BCA87C10B66D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4321C39E-5F4B-44FC-AC3C-2554FB3B5D5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396011EB-7D32-4B4C-A467-6097403BD5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5637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75305707-473B-401C-A498-8167A2E10C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E92481C-662A-46FC-87BC-8D570D6AB388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A2E10AD3-7968-480A-ABA6-BFFE42ED3C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A39897E-ED06-490A-B5F0-39A8AFD739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685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77E4DA3B-7A5C-4F77-9FB0-4EB346F0C8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A43E3B8-F13F-40AF-95DE-02599869A5EE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3EA7F978-6573-4C52-90EE-8957D9A001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81046ADE-89B9-47F6-A836-F8B2168484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219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3FDFD3B-99A3-4DAE-9FE7-E6247F727F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F4A18791-FC75-44CA-945F-6E0C193E2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88900"/>
            <a:ext cx="2076450" cy="622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88900"/>
            <a:ext cx="6076950" cy="622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A08D03CA-4B2F-4FB2-9C5F-D2D9B2D26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0BEC39B-7CBB-44B4-B537-C4133E537E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EA18B4B9-F708-4F6E-AED7-A0272BCD67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660FC66E-602B-49F2-A8F0-E3B10850C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08D6C1C1-8414-4248-A471-6E7EDA6CA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9E7B3C56-F787-447F-B464-8D7509A82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8CE6381-5DF8-4387-997B-DB5B6D681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A8C3D30-F0FC-4D6E-A0BD-67F90ABE9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7A8BC03F-1004-4240-9ACC-7AE767718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3647E637-ADEF-4697-8E9A-BC30D7280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120650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333399">
                  <a:gamma/>
                  <a:shade val="0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3700" y="1460500"/>
            <a:ext cx="82931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905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EF4F7DA-5373-4A24-B1F2-0D4307511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0" y="1131888"/>
            <a:ext cx="9144000" cy="7461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371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828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4pPr>
      <a:lvl5pPr marL="22860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5pPr>
      <a:lvl6pPr marL="27432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6pPr>
      <a:lvl7pPr marL="3200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7pPr>
      <a:lvl8pPr marL="3657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8pPr>
      <a:lvl9pPr marL="4114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 to MIS - MGS351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Design and Implement Powerful Relational Databases</a:t>
            </a:r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Chapter 6</a:t>
            </a:r>
          </a:p>
        </p:txBody>
      </p:sp>
    </p:spTree>
    <p:extLst>
      <p:ext uri="{BB962C8B-B14F-4D97-AF65-F5344CB8AC3E}">
        <p14:creationId xmlns:p14="http://schemas.microsoft.com/office/powerpoint/2010/main" val="44396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D237B0F-2EB8-484D-AF55-8EDED319E6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latin typeface="Arial" panose="020B0604020202020204" pitchFamily="34" charset="0"/>
              </a:rPr>
              <a:t>Subforms</a:t>
            </a:r>
            <a:endParaRPr lang="en-US" altLang="en-US" dirty="0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D8F5C1FE-4548-4478-AFD5-5978D29E1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A form within a form</a:t>
            </a:r>
          </a:p>
          <a:p>
            <a:pPr>
              <a:lnSpc>
                <a:spcPct val="14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Displays data on one form from related tables</a:t>
            </a:r>
          </a:p>
          <a:p>
            <a:pPr>
              <a:lnSpc>
                <a:spcPct val="14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Can have </a:t>
            </a:r>
            <a:r>
              <a:rPr lang="en-US" altLang="en-US" sz="3600" dirty="0" err="1">
                <a:latin typeface="Arial" panose="020B0604020202020204" pitchFamily="34" charset="0"/>
              </a:rPr>
              <a:t>subforms</a:t>
            </a:r>
            <a:r>
              <a:rPr lang="en-US" altLang="en-US" sz="3600" dirty="0">
                <a:latin typeface="Arial" panose="020B0604020202020204" pitchFamily="34" charset="0"/>
              </a:rPr>
              <a:t> within </a:t>
            </a:r>
            <a:r>
              <a:rPr lang="en-US" altLang="en-US" sz="3600" dirty="0" err="1">
                <a:latin typeface="Arial" panose="020B0604020202020204" pitchFamily="34" charset="0"/>
              </a:rPr>
              <a:t>subforms</a:t>
            </a:r>
            <a:r>
              <a:rPr lang="en-US" altLang="en-US" sz="3600" dirty="0">
                <a:latin typeface="Arial" panose="020B0604020202020204" pitchFamily="34" charset="0"/>
              </a:rPr>
              <a:t> (nested) and multiple </a:t>
            </a:r>
            <a:r>
              <a:rPr lang="en-US" altLang="en-US" sz="3600" dirty="0" err="1">
                <a:latin typeface="Arial" panose="020B0604020202020204" pitchFamily="34" charset="0"/>
              </a:rPr>
              <a:t>subforms</a:t>
            </a:r>
            <a:r>
              <a:rPr lang="en-US" altLang="en-US" sz="3600" dirty="0">
                <a:latin typeface="Arial" panose="020B0604020202020204" pitchFamily="34" charset="0"/>
              </a:rPr>
              <a:t> on a single form</a:t>
            </a:r>
          </a:p>
        </p:txBody>
      </p:sp>
    </p:spTree>
    <p:extLst>
      <p:ext uri="{BB962C8B-B14F-4D97-AF65-F5344CB8AC3E}">
        <p14:creationId xmlns:p14="http://schemas.microsoft.com/office/powerpoint/2010/main" val="4139078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0632C-5D6A-48C7-A36D-E33361AC8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939" y="2051307"/>
            <a:ext cx="7772400" cy="1500187"/>
          </a:xfrm>
        </p:spPr>
        <p:txBody>
          <a:bodyPr anchor="ctr" anchorCtr="0"/>
          <a:lstStyle/>
          <a:p>
            <a:pPr algn="ctr"/>
            <a:r>
              <a:rPr lang="en-US" sz="5400" dirty="0" err="1"/>
              <a:t>Subforms</a:t>
            </a:r>
            <a:r>
              <a:rPr lang="en-US" sz="5400" dirty="0"/>
              <a:t> Example</a:t>
            </a:r>
          </a:p>
        </p:txBody>
      </p:sp>
    </p:spTree>
    <p:extLst>
      <p:ext uri="{BB962C8B-B14F-4D97-AF65-F5344CB8AC3E}">
        <p14:creationId xmlns:p14="http://schemas.microsoft.com/office/powerpoint/2010/main" val="30805889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>
            <a:extLst>
              <a:ext uri="{FF2B5EF4-FFF2-40B4-BE49-F238E27FC236}">
                <a16:creationId xmlns:a16="http://schemas.microsoft.com/office/drawing/2014/main" id="{3D61D5DF-2360-45AC-9959-C2364FAC64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35077" y="1614948"/>
            <a:ext cx="8327923" cy="4481052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Compact &amp; Repair Database – shrinks size of database.  Access database files NEVER decrease in size unless compacted.  Should do this before emailing a database file.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endParaRPr lang="en-US" altLang="en-US" sz="36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Click File Menu, Compact &amp; Repair Database Button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2C3310-E7EB-4F9B-992F-BD5A6D88A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 Utilities</a:t>
            </a:r>
          </a:p>
        </p:txBody>
      </p:sp>
    </p:spTree>
    <p:extLst>
      <p:ext uri="{BB962C8B-B14F-4D97-AF65-F5344CB8AC3E}">
        <p14:creationId xmlns:p14="http://schemas.microsoft.com/office/powerpoint/2010/main" val="4117977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>
            <a:extLst>
              <a:ext uri="{FF2B5EF4-FFF2-40B4-BE49-F238E27FC236}">
                <a16:creationId xmlns:a16="http://schemas.microsoft.com/office/drawing/2014/main" id="{AC80504D-3F38-4862-AFDF-F2F39BDF73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85452"/>
            <a:ext cx="8534400" cy="4281948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Can be used to import data from other files (Excel, text) or link existing database tables.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ODBC link allows you to connect to non-Access databases such as Oracle.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141F55-993B-4169-85EF-A9B8E9E65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External Data</a:t>
            </a:r>
          </a:p>
        </p:txBody>
      </p:sp>
    </p:spTree>
    <p:extLst>
      <p:ext uri="{BB962C8B-B14F-4D97-AF65-F5344CB8AC3E}">
        <p14:creationId xmlns:p14="http://schemas.microsoft.com/office/powerpoint/2010/main" val="2298614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C33CB7C-84FB-446A-92C3-0CCD0F26EA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C31FC06A-3CB6-4BF0-8F8C-1599E4E1E2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78076"/>
            <a:ext cx="8305800" cy="473382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Which is the appropriate pairing for setting relationships?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a. Short </a:t>
            </a:r>
            <a:r>
              <a:rPr lang="en-US" altLang="en-US" sz="3800" dirty="0">
                <a:latin typeface="Arial" panose="020B0604020202020204" pitchFamily="34" charset="0"/>
              </a:rPr>
              <a:t>Text PK – Hyperlink FK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b. AutoNumber PK – Number FK</a:t>
            </a:r>
            <a:endParaRPr lang="en-US" altLang="en-US" sz="3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c. Date PK – Short Text FK</a:t>
            </a:r>
            <a:endParaRPr lang="en-US" altLang="en-US" sz="3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d. None of the above</a:t>
            </a:r>
            <a:endParaRPr lang="en-US" altLang="en-US" sz="3800" dirty="0"/>
          </a:p>
        </p:txBody>
      </p:sp>
    </p:spTree>
    <p:extLst>
      <p:ext uri="{BB962C8B-B14F-4D97-AF65-F5344CB8AC3E}">
        <p14:creationId xmlns:p14="http://schemas.microsoft.com/office/powerpoint/2010/main" val="988103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DF7DCCC0-B5CB-4F0A-A7E5-18A4D04DEA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156DE02-BD5E-4D59-8885-9665443DEB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22323"/>
            <a:ext cx="8534400" cy="4245077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A 1---</a:t>
            </a:r>
            <a:r>
              <a:rPr lang="en-US" altLang="en-US" sz="3400" dirty="0">
                <a:latin typeface="Arial" panose="020B0604020202020204" pitchFamily="34" charset="0"/>
                <a:cs typeface="Arial" panose="020B0604020202020204" pitchFamily="34" charset="0"/>
              </a:rPr>
              <a:t>∞</a:t>
            </a:r>
            <a:r>
              <a:rPr lang="en-US" altLang="en-US" sz="3400" dirty="0">
                <a:latin typeface="Arial" panose="020B0604020202020204" pitchFamily="34" charset="0"/>
              </a:rPr>
              <a:t> relationship exists between Physicians and Patients.  Which is True?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400" dirty="0">
                <a:latin typeface="Arial" panose="020B0604020202020204" pitchFamily="34" charset="0"/>
                <a:cs typeface="Times New Roman" panose="02020603050405020304" pitchFamily="18" charset="0"/>
              </a:rPr>
              <a:t>a. </a:t>
            </a:r>
            <a:r>
              <a:rPr lang="en-US" altLang="en-US" sz="3400" dirty="0">
                <a:latin typeface="Arial" panose="020B0604020202020204" pitchFamily="34" charset="0"/>
              </a:rPr>
              <a:t>Physician ID will appear in the Patients table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400" dirty="0">
                <a:latin typeface="Arial" panose="020B0604020202020204" pitchFamily="34" charset="0"/>
                <a:cs typeface="Times New Roman" panose="02020603050405020304" pitchFamily="18" charset="0"/>
              </a:rPr>
              <a:t>b. </a:t>
            </a:r>
            <a:r>
              <a:rPr lang="en-US" altLang="en-US" sz="3400" dirty="0">
                <a:latin typeface="Arial" panose="020B0604020202020204" pitchFamily="34" charset="0"/>
              </a:rPr>
              <a:t>Patient ID will appear in the Physicians table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400" dirty="0">
                <a:latin typeface="Arial" panose="020B0604020202020204" pitchFamily="34" charset="0"/>
                <a:cs typeface="Times New Roman" panose="02020603050405020304" pitchFamily="18" charset="0"/>
              </a:rPr>
              <a:t>c. </a:t>
            </a:r>
            <a:r>
              <a:rPr lang="en-US" altLang="en-US" sz="3400" dirty="0">
                <a:latin typeface="Arial" panose="020B0604020202020204" pitchFamily="34" charset="0"/>
              </a:rPr>
              <a:t>Both (a) or (b)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400" dirty="0">
                <a:latin typeface="Arial" panose="020B0604020202020204" pitchFamily="34" charset="0"/>
              </a:rPr>
              <a:t>d. Neither (a) or (b)</a:t>
            </a:r>
          </a:p>
        </p:txBody>
      </p:sp>
    </p:spTree>
    <p:extLst>
      <p:ext uri="{BB962C8B-B14F-4D97-AF65-F5344CB8AC3E}">
        <p14:creationId xmlns:p14="http://schemas.microsoft.com/office/powerpoint/2010/main" val="38878140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8CD4CE60-5FA3-4753-B3B1-E8683EB59F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344098EC-621F-40DC-9312-E474192CAC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63329"/>
            <a:ext cx="8534400" cy="4304071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Which of the following will remove the relationship between tables?</a:t>
            </a:r>
          </a:p>
          <a:p>
            <a:pPr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a. </a:t>
            </a:r>
            <a:r>
              <a:rPr lang="en-US" altLang="en-US" sz="3800" dirty="0">
                <a:latin typeface="Arial" panose="020B0604020202020204" pitchFamily="34" charset="0"/>
              </a:rPr>
              <a:t>Click the join line connecting the two tables and press the Del key</a:t>
            </a:r>
          </a:p>
          <a:p>
            <a:pPr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b. </a:t>
            </a:r>
            <a:r>
              <a:rPr lang="en-US" altLang="en-US" sz="3800" dirty="0">
                <a:latin typeface="Arial" panose="020B0604020202020204" pitchFamily="34" charset="0"/>
              </a:rPr>
              <a:t>Double click the join line</a:t>
            </a:r>
          </a:p>
          <a:p>
            <a:pPr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c. </a:t>
            </a:r>
            <a:r>
              <a:rPr lang="en-US" altLang="en-US" sz="3800" dirty="0">
                <a:latin typeface="Arial" panose="020B0604020202020204" pitchFamily="34" charset="0"/>
              </a:rPr>
              <a:t>Click the join field and press Del</a:t>
            </a:r>
          </a:p>
          <a:p>
            <a:pPr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d. 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40559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E4A5CF95-2748-47CB-AE60-E408A53D4D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70D33C81-CCF1-4F1B-96BB-3AF48B9242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92826"/>
            <a:ext cx="8534400" cy="4274574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Every table in an Access database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a. </a:t>
            </a:r>
            <a:r>
              <a:rPr lang="en-US" altLang="en-US" sz="3800" dirty="0">
                <a:latin typeface="Arial" panose="020B0604020202020204" pitchFamily="34" charset="0"/>
              </a:rPr>
              <a:t>Must be related to every other table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b. </a:t>
            </a:r>
            <a:r>
              <a:rPr lang="en-US" altLang="en-US" sz="3800" dirty="0">
                <a:latin typeface="Arial" panose="020B0604020202020204" pitchFamily="34" charset="0"/>
              </a:rPr>
              <a:t>Must have one or more foreign keys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c. </a:t>
            </a:r>
            <a:r>
              <a:rPr lang="en-US" altLang="en-US" sz="3800" dirty="0">
                <a:latin typeface="Arial" panose="020B0604020202020204" pitchFamily="34" charset="0"/>
              </a:rPr>
              <a:t>Both (a) and (b)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d. Neither (a) nor (b)</a:t>
            </a:r>
          </a:p>
        </p:txBody>
      </p:sp>
    </p:spTree>
    <p:extLst>
      <p:ext uri="{BB962C8B-B14F-4D97-AF65-F5344CB8AC3E}">
        <p14:creationId xmlns:p14="http://schemas.microsoft.com/office/powerpoint/2010/main" val="415019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050">
            <a:extLst>
              <a:ext uri="{FF2B5EF4-FFF2-40B4-BE49-F238E27FC236}">
                <a16:creationId xmlns:a16="http://schemas.microsoft.com/office/drawing/2014/main" id="{969BC13F-9C28-482C-B95D-F535329EF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38915" name="Rectangle 2051">
            <a:extLst>
              <a:ext uri="{FF2B5EF4-FFF2-40B4-BE49-F238E27FC236}">
                <a16:creationId xmlns:a16="http://schemas.microsoft.com/office/drawing/2014/main" id="{9449CA1B-613F-48B2-821E-F2C609DAC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78077"/>
            <a:ext cx="8382000" cy="4289323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Which of the following is true?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a. A main form may contain multiple </a:t>
            </a:r>
            <a:r>
              <a:rPr lang="en-US" altLang="en-US" sz="3800" dirty="0" err="1">
                <a:latin typeface="Arial" panose="020B0604020202020204" pitchFamily="34" charset="0"/>
                <a:cs typeface="Times New Roman" panose="02020603050405020304" pitchFamily="18" charset="0"/>
              </a:rPr>
              <a:t>subforms</a:t>
            </a:r>
            <a:endParaRPr lang="en-US" altLang="en-US" sz="3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b. A </a:t>
            </a:r>
            <a:r>
              <a:rPr lang="en-US" altLang="en-US" sz="3800" dirty="0" err="1">
                <a:latin typeface="Arial" panose="020B0604020202020204" pitchFamily="34" charset="0"/>
                <a:cs typeface="Times New Roman" panose="02020603050405020304" pitchFamily="18" charset="0"/>
              </a:rPr>
              <a:t>subform</a:t>
            </a: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 may contain another </a:t>
            </a:r>
            <a:r>
              <a:rPr lang="en-US" altLang="en-US" sz="3800" dirty="0" err="1">
                <a:latin typeface="Arial" panose="020B0604020202020204" pitchFamily="34" charset="0"/>
                <a:cs typeface="Times New Roman" panose="02020603050405020304" pitchFamily="18" charset="0"/>
              </a:rPr>
              <a:t>subform</a:t>
            </a:r>
            <a:endParaRPr lang="en-US" altLang="en-US" sz="3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  <a:cs typeface="Times New Roman" panose="02020603050405020304" pitchFamily="18" charset="0"/>
              </a:rPr>
              <a:t>c. Both (a) and (b)</a:t>
            </a:r>
            <a:endParaRPr lang="en-US" altLang="en-US" sz="38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d. Neither (a) nor (b)</a:t>
            </a:r>
          </a:p>
        </p:txBody>
      </p:sp>
    </p:spTree>
    <p:extLst>
      <p:ext uri="{BB962C8B-B14F-4D97-AF65-F5344CB8AC3E}">
        <p14:creationId xmlns:p14="http://schemas.microsoft.com/office/powerpoint/2010/main" val="14654097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1FA2ACE5-8B60-4192-925A-42B6368DD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1D63DA75-7BE5-4C26-9889-CBD04614A6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63328"/>
            <a:ext cx="8305800" cy="4748571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True / False</a:t>
            </a:r>
          </a:p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3800" dirty="0">
                <a:latin typeface="Arial" panose="020B0604020202020204" pitchFamily="34" charset="0"/>
              </a:rPr>
              <a:t>When creating relationships between tables in Access, you must relate the tables on fields with the same data types.</a:t>
            </a:r>
            <a:endParaRPr lang="en-US" altLang="en-US" sz="3800" dirty="0">
              <a:latin typeface="Arial" panose="020B0604020202020204" pitchFamily="34" charset="0"/>
              <a:cs typeface="Times New Roman" panose="02020603050405020304" pitchFamily="18" charset="0"/>
              <a:sym typeface="Monotype Sort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76815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Chapter Overview</a:t>
            </a:r>
          </a:p>
        </p:txBody>
      </p:sp>
      <p:sp>
        <p:nvSpPr>
          <p:cNvPr id="6147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381000" y="1555845"/>
            <a:ext cx="8534400" cy="4311555"/>
          </a:xfrm>
        </p:spPr>
        <p:txBody>
          <a:bodyPr/>
          <a:lstStyle/>
          <a:p>
            <a:pPr>
              <a:lnSpc>
                <a:spcPct val="14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Database Relationships</a:t>
            </a:r>
          </a:p>
          <a:p>
            <a:pPr lvl="1">
              <a:lnSpc>
                <a:spcPct val="140000"/>
              </a:lnSpc>
            </a:pPr>
            <a:r>
              <a:rPr lang="en-US" altLang="en-US" sz="3200" dirty="0">
                <a:latin typeface="Arial" panose="020B0604020202020204" pitchFamily="34" charset="0"/>
              </a:rPr>
              <a:t>Referential Integrity</a:t>
            </a:r>
          </a:p>
          <a:p>
            <a:pPr lvl="1">
              <a:lnSpc>
                <a:spcPct val="140000"/>
              </a:lnSpc>
            </a:pPr>
            <a:r>
              <a:rPr lang="en-US" altLang="en-US" sz="3200" dirty="0">
                <a:latin typeface="Arial" panose="020B0604020202020204" pitchFamily="34" charset="0"/>
              </a:rPr>
              <a:t>Cascade Update and Delete</a:t>
            </a:r>
          </a:p>
          <a:p>
            <a:pPr>
              <a:lnSpc>
                <a:spcPct val="140000"/>
              </a:lnSpc>
            </a:pPr>
            <a:r>
              <a:rPr lang="en-US" altLang="en-US" sz="3600" dirty="0" err="1">
                <a:latin typeface="Arial" panose="020B0604020202020204" pitchFamily="34" charset="0"/>
              </a:rPr>
              <a:t>Subforms</a:t>
            </a:r>
            <a:endParaRPr lang="en-US" altLang="en-US" sz="3600" dirty="0">
              <a:latin typeface="Arial" panose="020B0604020202020204" pitchFamily="34" charset="0"/>
            </a:endParaRPr>
          </a:p>
          <a:p>
            <a:pPr>
              <a:lnSpc>
                <a:spcPct val="14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Helpful Access Utilities</a:t>
            </a:r>
          </a:p>
        </p:txBody>
      </p:sp>
    </p:spTree>
    <p:extLst>
      <p:ext uri="{BB962C8B-B14F-4D97-AF65-F5344CB8AC3E}">
        <p14:creationId xmlns:p14="http://schemas.microsoft.com/office/powerpoint/2010/main" val="2496273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762877BC-BAEF-41E3-8D38-B0281B91D8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Homework 4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75119F36-CD2A-4490-8A9E-BDDD5723A4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>
                <a:latin typeface="Arial" panose="020B0604020202020204" pitchFamily="34" charset="0"/>
              </a:rPr>
              <a:t>Chapter 6 Guided Exercise</a:t>
            </a:r>
          </a:p>
          <a:p>
            <a:pPr>
              <a:lnSpc>
                <a:spcPct val="110000"/>
              </a:lnSpc>
            </a:pPr>
            <a:r>
              <a:rPr lang="en-US" altLang="en-US" sz="4000">
                <a:latin typeface="Arial" panose="020B0604020202020204" pitchFamily="34" charset="0"/>
              </a:rPr>
              <a:t>Chapter 6 Applied Exercise</a:t>
            </a:r>
          </a:p>
        </p:txBody>
      </p:sp>
    </p:spTree>
    <p:extLst>
      <p:ext uri="{BB962C8B-B14F-4D97-AF65-F5344CB8AC3E}">
        <p14:creationId xmlns:p14="http://schemas.microsoft.com/office/powerpoint/2010/main" val="2185099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4A19B589-CA0E-41BB-9042-67C3874F6E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14948"/>
            <a:ext cx="8534400" cy="4252452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Tables should be related on </a:t>
            </a:r>
            <a:r>
              <a:rPr lang="en-US" altLang="en-US" sz="3600" i="1" dirty="0">
                <a:latin typeface="Arial" panose="020B0604020202020204" pitchFamily="34" charset="0"/>
              </a:rPr>
              <a:t>primary</a:t>
            </a:r>
            <a:r>
              <a:rPr lang="en-US" altLang="en-US" sz="3600" dirty="0">
                <a:latin typeface="Arial" panose="020B0604020202020204" pitchFamily="34" charset="0"/>
              </a:rPr>
              <a:t> and </a:t>
            </a:r>
            <a:r>
              <a:rPr lang="en-US" altLang="en-US" sz="3600" i="1" dirty="0">
                <a:latin typeface="Arial" panose="020B0604020202020204" pitchFamily="34" charset="0"/>
              </a:rPr>
              <a:t>foreign</a:t>
            </a:r>
            <a:r>
              <a:rPr lang="en-US" altLang="en-US" sz="3600" dirty="0">
                <a:latin typeface="Arial" panose="020B0604020202020204" pitchFamily="34" charset="0"/>
              </a:rPr>
              <a:t> keys with </a:t>
            </a:r>
            <a:r>
              <a:rPr lang="en-US" altLang="en-US" sz="3600" i="1" dirty="0">
                <a:latin typeface="Arial" panose="020B0604020202020204" pitchFamily="34" charset="0"/>
              </a:rPr>
              <a:t>similar data</a:t>
            </a:r>
            <a:r>
              <a:rPr lang="en-US" altLang="en-US" sz="3600" dirty="0">
                <a:latin typeface="Arial" panose="020B0604020202020204" pitchFamily="34" charset="0"/>
              </a:rPr>
              <a:t> and </a:t>
            </a:r>
            <a:r>
              <a:rPr lang="en-US" altLang="en-US" sz="3600" i="1" dirty="0">
                <a:latin typeface="Arial" panose="020B0604020202020204" pitchFamily="34" charset="0"/>
              </a:rPr>
              <a:t>compatible data types</a:t>
            </a:r>
            <a:r>
              <a:rPr lang="en-US" altLang="en-US" sz="3600" dirty="0">
                <a:latin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Set relationships BEFORE entering data in the tables.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Click Database Tools Ribbon, click Relationships button</a:t>
            </a:r>
          </a:p>
        </p:txBody>
      </p:sp>
      <p:sp>
        <p:nvSpPr>
          <p:cNvPr id="4" name="Rectangle 2050">
            <a:extLst>
              <a:ext uri="{FF2B5EF4-FFF2-40B4-BE49-F238E27FC236}">
                <a16:creationId xmlns:a16="http://schemas.microsoft.com/office/drawing/2014/main" id="{B8ABA8EA-8ECB-485E-AF8F-A3EF1D3F02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Database Relationships</a:t>
            </a:r>
          </a:p>
        </p:txBody>
      </p:sp>
    </p:spTree>
    <p:extLst>
      <p:ext uri="{BB962C8B-B14F-4D97-AF65-F5344CB8AC3E}">
        <p14:creationId xmlns:p14="http://schemas.microsoft.com/office/powerpoint/2010/main" val="297668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 descr="Screenshot of the MS Access Relationships window with the Customers table linked to the Loans tables using a one to many relationship on the CustomerID field.  The Loans table is linked to the Payments table using a one to many relationship on the Loan ID field.">
            <a:extLst>
              <a:ext uri="{FF2B5EF4-FFF2-40B4-BE49-F238E27FC236}">
                <a16:creationId xmlns:a16="http://schemas.microsoft.com/office/drawing/2014/main" id="{E1216441-7F5E-42B3-99A0-A7BA55CCF9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200"/>
            <a:ext cx="837565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050">
            <a:extLst>
              <a:ext uri="{FF2B5EF4-FFF2-40B4-BE49-F238E27FC236}">
                <a16:creationId xmlns:a16="http://schemas.microsoft.com/office/drawing/2014/main" id="{DDE9E038-091D-4B4C-ADE4-3750CCDB09B3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88900"/>
            <a:ext cx="8305800" cy="914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US" altLang="en-US" kern="0" dirty="0">
                <a:latin typeface="Arial" panose="020B0604020202020204" pitchFamily="34" charset="0"/>
              </a:rPr>
              <a:t>Relationships Window</a:t>
            </a:r>
          </a:p>
        </p:txBody>
      </p:sp>
    </p:spTree>
    <p:extLst>
      <p:ext uri="{BB962C8B-B14F-4D97-AF65-F5344CB8AC3E}">
        <p14:creationId xmlns:p14="http://schemas.microsoft.com/office/powerpoint/2010/main" val="3133033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0DFB099-E5BE-476D-BF66-696E51BF70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Compatible Data Types</a:t>
            </a:r>
            <a:endParaRPr lang="en-US" altLang="en-US" sz="5400">
              <a:latin typeface="Arial" panose="020B0604020202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67C4E82-65D2-451B-AF08-891E89CBE77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752600"/>
            <a:ext cx="7696200" cy="4114800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u="sng">
                <a:latin typeface="Arial" panose="020B0604020202020204" pitchFamily="34" charset="0"/>
              </a:rPr>
              <a:t>Primary Key</a:t>
            </a:r>
            <a:r>
              <a:rPr lang="en-US" altLang="en-US" sz="3600">
                <a:latin typeface="Arial" panose="020B0604020202020204" pitchFamily="34" charset="0"/>
              </a:rPr>
              <a:t>			 </a:t>
            </a:r>
            <a:r>
              <a:rPr lang="en-US" altLang="en-US" sz="3600" u="sng">
                <a:latin typeface="Arial" panose="020B0604020202020204" pitchFamily="34" charset="0"/>
              </a:rPr>
              <a:t>Foreign Key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endParaRPr lang="en-US" altLang="en-US" sz="2400" u="sng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en-US" altLang="en-US" sz="3200">
                <a:latin typeface="Courier New" panose="02070309020205020404" pitchFamily="49" charset="0"/>
              </a:rPr>
              <a:t>Short Text 1-</a:t>
            </a:r>
            <a:r>
              <a:rPr lang="en-US" altLang="en-US" sz="3200">
                <a:latin typeface="Courier New" panose="02070309020205020404" pitchFamily="49" charset="0"/>
                <a:sym typeface="Wingdings" panose="05000000000000000000" pitchFamily="2" charset="2"/>
              </a:rPr>
              <a:t>--</a:t>
            </a:r>
            <a:r>
              <a:rPr lang="en-US" altLang="en-US" sz="3200">
                <a:latin typeface="Courier New" panose="02070309020205020404" pitchFamily="49" charset="0"/>
                <a:cs typeface="Arial" panose="020B0604020202020204" pitchFamily="34" charset="0"/>
              </a:rPr>
              <a:t>∞ </a:t>
            </a:r>
            <a:r>
              <a:rPr lang="en-US" altLang="en-US" sz="3200">
                <a:latin typeface="Courier New" panose="02070309020205020404" pitchFamily="49" charset="0"/>
                <a:sym typeface="Wingdings" panose="05000000000000000000" pitchFamily="2" charset="2"/>
              </a:rPr>
              <a:t> __________</a:t>
            </a:r>
          </a:p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en-US" altLang="en-US" sz="3200">
                <a:latin typeface="Courier New" panose="02070309020205020404" pitchFamily="49" charset="0"/>
              </a:rPr>
              <a:t>Number     1-</a:t>
            </a:r>
            <a:r>
              <a:rPr lang="en-US" altLang="en-US" sz="3200">
                <a:latin typeface="Courier New" panose="02070309020205020404" pitchFamily="49" charset="0"/>
                <a:sym typeface="Wingdings" panose="05000000000000000000" pitchFamily="2" charset="2"/>
              </a:rPr>
              <a:t>--</a:t>
            </a:r>
            <a:r>
              <a:rPr lang="en-US" altLang="en-US" sz="3200">
                <a:latin typeface="Courier New" panose="02070309020205020404" pitchFamily="49" charset="0"/>
                <a:cs typeface="Arial" panose="020B0604020202020204" pitchFamily="34" charset="0"/>
              </a:rPr>
              <a:t>∞</a:t>
            </a:r>
            <a:r>
              <a:rPr lang="en-US" altLang="en-US" sz="3200">
                <a:latin typeface="Courier New" panose="02070309020205020404" pitchFamily="49" charset="0"/>
                <a:sym typeface="Wingdings" panose="05000000000000000000" pitchFamily="2" charset="2"/>
              </a:rPr>
              <a:t>  __________</a:t>
            </a:r>
          </a:p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en-US" altLang="en-US" sz="3200">
                <a:latin typeface="Courier New" panose="02070309020205020404" pitchFamily="49" charset="0"/>
              </a:rPr>
              <a:t>Date       1---</a:t>
            </a:r>
            <a:r>
              <a:rPr lang="en-US" altLang="en-US" sz="3200">
                <a:latin typeface="Courier New" panose="02070309020205020404" pitchFamily="49" charset="0"/>
                <a:cs typeface="Arial" panose="020B0604020202020204" pitchFamily="34" charset="0"/>
              </a:rPr>
              <a:t>∞</a:t>
            </a:r>
            <a:r>
              <a:rPr lang="en-US" altLang="en-US" sz="3200">
                <a:latin typeface="Courier New" panose="02070309020205020404" pitchFamily="49" charset="0"/>
                <a:sym typeface="Wingdings" panose="05000000000000000000" pitchFamily="2" charset="2"/>
              </a:rPr>
              <a:t>  __________</a:t>
            </a:r>
          </a:p>
          <a:p>
            <a:pPr>
              <a:lnSpc>
                <a:spcPct val="110000"/>
              </a:lnSpc>
              <a:buClr>
                <a:schemeClr val="tx2"/>
              </a:buClr>
            </a:pPr>
            <a:r>
              <a:rPr lang="en-US" altLang="en-US" sz="3200">
                <a:latin typeface="Courier New" panose="02070309020205020404" pitchFamily="49" charset="0"/>
              </a:rPr>
              <a:t>AutoNumber 1---</a:t>
            </a:r>
            <a:r>
              <a:rPr lang="en-US" altLang="en-US" sz="3200">
                <a:latin typeface="Courier New" panose="02070309020205020404" pitchFamily="49" charset="0"/>
                <a:cs typeface="Arial" panose="020B0604020202020204" pitchFamily="34" charset="0"/>
              </a:rPr>
              <a:t>∞</a:t>
            </a:r>
            <a:r>
              <a:rPr lang="en-US" altLang="en-US" sz="3200">
                <a:latin typeface="Courier New" panose="02070309020205020404" pitchFamily="49" charset="0"/>
              </a:rPr>
              <a:t>  </a:t>
            </a:r>
            <a:r>
              <a:rPr lang="en-US" altLang="en-US" sz="3200">
                <a:latin typeface="Courier New" panose="02070309020205020404" pitchFamily="49" charset="0"/>
                <a:sym typeface="Wingdings" panose="05000000000000000000" pitchFamily="2" charset="2"/>
              </a:rPr>
              <a:t>__________</a:t>
            </a:r>
          </a:p>
        </p:txBody>
      </p:sp>
    </p:spTree>
    <p:extLst>
      <p:ext uri="{BB962C8B-B14F-4D97-AF65-F5344CB8AC3E}">
        <p14:creationId xmlns:p14="http://schemas.microsoft.com/office/powerpoint/2010/main" val="3890300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id="{F54F5C80-5523-4DD1-ACB0-CF1629409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19084"/>
            <a:ext cx="8534400" cy="4348316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Caused by one of three things:</a:t>
            </a:r>
          </a:p>
          <a:p>
            <a:pPr marL="609600" indent="-609600"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1) Primary and/or foreign keys aren’t set properly in the table design</a:t>
            </a:r>
          </a:p>
          <a:p>
            <a:pPr marL="609600" indent="-609600"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2) Data already exists in table(s) that violates referential integrity</a:t>
            </a:r>
          </a:p>
          <a:p>
            <a:pPr marL="609600" indent="-609600"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3) Data types of related fields are incompatible or incorrect</a:t>
            </a:r>
          </a:p>
        </p:txBody>
      </p:sp>
      <p:sp>
        <p:nvSpPr>
          <p:cNvPr id="4" name="Rectangle 2050">
            <a:extLst>
              <a:ext uri="{FF2B5EF4-FFF2-40B4-BE49-F238E27FC236}">
                <a16:creationId xmlns:a16="http://schemas.microsoft.com/office/drawing/2014/main" id="{4175778E-94F7-40BE-AEF9-61FB3E1025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Errors in Relationships</a:t>
            </a:r>
          </a:p>
        </p:txBody>
      </p:sp>
    </p:spTree>
    <p:extLst>
      <p:ext uri="{BB962C8B-B14F-4D97-AF65-F5344CB8AC3E}">
        <p14:creationId xmlns:p14="http://schemas.microsoft.com/office/powerpoint/2010/main" val="490312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DB1752FF-397B-4DFE-A5D6-FFC45F474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55955"/>
            <a:ext cx="8534400" cy="4311445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Referential Integrity - Ensures that related records in a database are consistent.  Generally a good idea to enforce this option.  When enforced, relationship line indicates 1 and </a:t>
            </a:r>
            <a:r>
              <a:rPr lang="en-US" alt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∞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endParaRPr lang="en-US" altLang="en-US" sz="14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Cascade Update &amp; Cascade Delete</a:t>
            </a:r>
          </a:p>
        </p:txBody>
      </p:sp>
      <p:sp>
        <p:nvSpPr>
          <p:cNvPr id="4" name="Rectangle 2050">
            <a:extLst>
              <a:ext uri="{FF2B5EF4-FFF2-40B4-BE49-F238E27FC236}">
                <a16:creationId xmlns:a16="http://schemas.microsoft.com/office/drawing/2014/main" id="{31E7D9C0-81F5-4809-8A79-A7C540A6C9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Relationship Options</a:t>
            </a:r>
          </a:p>
        </p:txBody>
      </p:sp>
    </p:spTree>
    <p:extLst>
      <p:ext uri="{BB962C8B-B14F-4D97-AF65-F5344CB8AC3E}">
        <p14:creationId xmlns:p14="http://schemas.microsoft.com/office/powerpoint/2010/main" val="2590399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0632C-5D6A-48C7-A36D-E33361AC8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939" y="2051307"/>
            <a:ext cx="7772400" cy="1500187"/>
          </a:xfrm>
        </p:spPr>
        <p:txBody>
          <a:bodyPr anchor="ctr" anchorCtr="0"/>
          <a:lstStyle/>
          <a:p>
            <a:pPr algn="ctr"/>
            <a:r>
              <a:rPr lang="en-US" sz="5400" dirty="0"/>
              <a:t>Relationships Example</a:t>
            </a:r>
          </a:p>
        </p:txBody>
      </p:sp>
    </p:spTree>
    <p:extLst>
      <p:ext uri="{BB962C8B-B14F-4D97-AF65-F5344CB8AC3E}">
        <p14:creationId xmlns:p14="http://schemas.microsoft.com/office/powerpoint/2010/main" val="19787521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2" descr="Screenshot of MS Access Customers form with a Loans subform and a nested Payments subform within Loans.">
            <a:extLst>
              <a:ext uri="{FF2B5EF4-FFF2-40B4-BE49-F238E27FC236}">
                <a16:creationId xmlns:a16="http://schemas.microsoft.com/office/drawing/2014/main" id="{C139C52E-CC43-477D-A3E7-0A4E33ED0D2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19200"/>
            <a:ext cx="5943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38373E3C-1B49-4AFD-B91B-FB7D9DF2EC16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88900"/>
            <a:ext cx="8305800" cy="914400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US" altLang="en-US" kern="0">
                <a:latin typeface="Arial" panose="020B0604020202020204" pitchFamily="34" charset="0"/>
              </a:rPr>
              <a:t>Subforms</a:t>
            </a:r>
            <a:endParaRPr lang="en-US" altLang="en-US" kern="0" dirty="0"/>
          </a:p>
        </p:txBody>
      </p:sp>
    </p:spTree>
    <p:extLst>
      <p:ext uri="{BB962C8B-B14F-4D97-AF65-F5344CB8AC3E}">
        <p14:creationId xmlns:p14="http://schemas.microsoft.com/office/powerpoint/2010/main" val="2025549621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Office\Templates\Blank Presentation.pot</Template>
  <TotalTime>0</TotalTime>
  <Words>588</Words>
  <Application>Microsoft Office PowerPoint</Application>
  <PresentationFormat>On-screen Show (4:3)</PresentationFormat>
  <Paragraphs>100</Paragraphs>
  <Slides>20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Courier New</vt:lpstr>
      <vt:lpstr>Monotype Sorts</vt:lpstr>
      <vt:lpstr>Times New Roman</vt:lpstr>
      <vt:lpstr>Wingdings</vt:lpstr>
      <vt:lpstr>Blank Presentation</vt:lpstr>
      <vt:lpstr>Intro to MIS - MGS351</vt:lpstr>
      <vt:lpstr>Chapter Overview</vt:lpstr>
      <vt:lpstr>Database Relationships</vt:lpstr>
      <vt:lpstr>PowerPoint Presentation</vt:lpstr>
      <vt:lpstr>Compatible Data Types</vt:lpstr>
      <vt:lpstr>Errors in Relationships</vt:lpstr>
      <vt:lpstr>Relationship Options</vt:lpstr>
      <vt:lpstr>PowerPoint Presentation</vt:lpstr>
      <vt:lpstr>PowerPoint Presentation</vt:lpstr>
      <vt:lpstr>Subforms</vt:lpstr>
      <vt:lpstr>PowerPoint Presentation</vt:lpstr>
      <vt:lpstr>Access Utilities</vt:lpstr>
      <vt:lpstr>External Data</vt:lpstr>
      <vt:lpstr>Quick Review</vt:lpstr>
      <vt:lpstr>Quick Review</vt:lpstr>
      <vt:lpstr>Quick Review</vt:lpstr>
      <vt:lpstr>Quick Review</vt:lpstr>
      <vt:lpstr>Quick Review</vt:lpstr>
      <vt:lpstr>Quick Review</vt:lpstr>
      <vt:lpstr>Homework 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2018-01-13T02:26:20Z</dcterms:created>
  <dcterms:modified xsi:type="dcterms:W3CDTF">2026-03-03T06:50:09Z</dcterms:modified>
</cp:coreProperties>
</file>