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9" r:id="rId2"/>
    <p:sldId id="652" r:id="rId3"/>
    <p:sldId id="743" r:id="rId4"/>
    <p:sldId id="744" r:id="rId5"/>
    <p:sldId id="745" r:id="rId6"/>
    <p:sldId id="746" r:id="rId7"/>
    <p:sldId id="747" r:id="rId8"/>
    <p:sldId id="748" r:id="rId9"/>
    <p:sldId id="755" r:id="rId10"/>
    <p:sldId id="750" r:id="rId11"/>
    <p:sldId id="751" r:id="rId12"/>
    <p:sldId id="752" r:id="rId13"/>
    <p:sldId id="753" r:id="rId14"/>
    <p:sldId id="754" r:id="rId15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279" autoAdjust="0"/>
  </p:normalViewPr>
  <p:slideViewPr>
    <p:cSldViewPr snapToGrid="0">
      <p:cViewPr>
        <p:scale>
          <a:sx n="65" d="100"/>
          <a:sy n="65" d="100"/>
        </p:scale>
        <p:origin x="1878" y="54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DD6B310-6DFD-408E-B7BF-F4045E10CF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460D91-32E8-4761-BF39-9BE60218AE1D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F44198F-97AC-4B24-8FA7-0BD3A0A0E8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65458DE-97F7-46DD-954F-D68225C62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168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1BDF827-D4D7-47FC-B67A-A4E7BEEC23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5524E9-6449-45F7-8614-21E13BD8C5C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1D995DE-18DB-4B14-939E-5230AD6631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A134D89-4969-41D4-B4FE-FECF1EC22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435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280756B-57AB-4EFF-B6B7-8C5F81090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095B55-DE4F-454E-A068-CAF5693DD7B2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3029291-C514-42DC-940E-5A75F66961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83F05E4-AB16-4C75-AAD4-4E9661B67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52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FF2895B-02A1-405B-BA0B-DD2C1F8A6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217183-6DD5-46E6-A917-7F0EDF31CFB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8CC97F6-50A6-4E6B-8535-A073237845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E901738-9D34-4FB4-B90E-502EEC95D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0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5738E9-61D9-4D37-93F8-F18FACFA2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DC714B-B7F4-4C3C-B2AE-2C51E09F4B4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AA6B9D6-7AD6-4244-A91A-CD36D20188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231448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09C6042-95CD-449B-A592-ACA3598D7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41D94-5225-4581-BAB0-0161364F6BB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0B87679-0CC4-4BE7-8960-301F19685C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07283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8E1FBDA-64F9-4BE8-94FD-479F2A9727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70E74F-C4C9-4D43-A98D-1F8856B9269D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962C77-C046-4AAF-8B84-231A1F3AFC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64919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5379A00-FA7B-4D63-B82A-D81EA62BF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6CAB8B-4C6B-4305-AA4F-318BC6E4B0A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510170-DC7C-4E52-BB48-1CA380C861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44869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A050752-AE42-4A87-B291-5978F182C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B2820A-6937-42BC-ADCB-84D4AE383258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000007A-23E2-43A8-8027-319D0D0ED5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A5A9F31-7FB5-46B2-9F15-6E93D1C90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06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3AF7247-3CF1-4150-9460-268FEB22A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B2F5E8-D0D6-4007-A194-61142B795BD1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0D3B8DA-4EAD-4334-A5FD-D071305118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321242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129ABB9-6957-490A-B6A1-A51F5D718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8CD5AD-D968-4B25-B06A-9D3C81446C8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1E59EC8-4502-4927-AF7E-75B0C8824F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B7409C9-DC88-4B90-9473-442613CD9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00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Create Professional Quality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Output with Reports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280F55C-5F43-4080-B072-240DAE23E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231EB7A-B767-4CC2-B24D-6C1247AEA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63329"/>
            <a:ext cx="8382000" cy="4304071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A report may be based on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 dirty="0">
                <a:latin typeface="Arial" panose="020B0604020202020204" pitchFamily="34" charset="0"/>
              </a:rPr>
              <a:t>a table but not a query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4000" dirty="0">
                <a:latin typeface="Arial" panose="020B0604020202020204" pitchFamily="34" charset="0"/>
              </a:rPr>
              <a:t>a query but not a table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Either a table or query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Neither a table nor a query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95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7F3EA2C-8538-40FB-9CFB-3EA562F15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0131E1B-5CA6-4304-8703-43F9D01DB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143375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Which enables you to edit the report design while also viewing the report data?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 dirty="0">
                <a:latin typeface="Arial" panose="020B0604020202020204" pitchFamily="34" charset="0"/>
              </a:rPr>
              <a:t>Design View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4000" dirty="0">
                <a:latin typeface="Arial" panose="020B0604020202020204" pitchFamily="34" charset="0"/>
              </a:rPr>
              <a:t>Datasheet View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Report View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Layout 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93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53C0040-87E8-419B-853B-EC0D2997D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E871FF-87FA-4651-80BD-F386AC170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92825"/>
            <a:ext cx="8382000" cy="4150749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Which area of a report displays the record data and any other objects for each record?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 dirty="0">
                <a:latin typeface="Arial" panose="020B0604020202020204" pitchFamily="34" charset="0"/>
              </a:rPr>
              <a:t>Detail Section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4000" dirty="0">
                <a:latin typeface="Arial" panose="020B0604020202020204" pitchFamily="34" charset="0"/>
              </a:rPr>
              <a:t>Report Header Section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Page Header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Report Footer Section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964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8A39D08-BC36-40BA-AC11-2F5BB72FB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71D6B88-22F5-40FE-8D9E-F8009DB76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92826"/>
            <a:ext cx="8382000" cy="4150749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An expression or formula would be used in a(n):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4000" dirty="0">
                <a:latin typeface="Arial" panose="020B0604020202020204" pitchFamily="34" charset="0"/>
              </a:rPr>
              <a:t>Bound Control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b. Unb</a:t>
            </a:r>
            <a:r>
              <a:rPr lang="en-US" altLang="en-US" sz="4000" dirty="0">
                <a:latin typeface="Arial" panose="020B0604020202020204" pitchFamily="34" charset="0"/>
              </a:rPr>
              <a:t>ound Control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4000" dirty="0">
                <a:latin typeface="Arial" panose="020B0604020202020204" pitchFamily="34" charset="0"/>
              </a:rPr>
              <a:t>Calculated Control</a:t>
            </a:r>
          </a:p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d. None of the above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5155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BA1750B-EE1D-4FF2-B54A-A0EEF41AA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09EE9B4-CF07-450F-BD17-4776F68E3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6"/>
            <a:ext cx="8305800" cy="473382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A(n) ________ header appears at the top of each page in a report.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647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</a:rPr>
              <a:t>Using Reports in Access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Working With Reports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Identifying the Record Source</a:t>
            </a:r>
          </a:p>
          <a:p>
            <a:r>
              <a:rPr lang="en-US" altLang="en-US" sz="4000" dirty="0">
                <a:latin typeface="Arial" panose="020B0604020202020204" pitchFamily="34" charset="0"/>
              </a:rPr>
              <a:t>Report Example</a:t>
            </a:r>
          </a:p>
          <a:p>
            <a:pPr lvl="1"/>
            <a:r>
              <a:rPr lang="en-US" altLang="en-US" sz="3600" dirty="0">
                <a:latin typeface="Arial" panose="020B0604020202020204" pitchFamily="34" charset="0"/>
              </a:rPr>
              <a:t>Report Sections</a:t>
            </a:r>
          </a:p>
          <a:p>
            <a:pPr lvl="1"/>
            <a:r>
              <a:rPr lang="en-US" altLang="en-US" sz="3600" dirty="0">
                <a:latin typeface="Arial" panose="020B0604020202020204" pitchFamily="34" charset="0"/>
              </a:rPr>
              <a:t>Grouping, Sorting and Totaling</a:t>
            </a: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D7846B84-1680-4407-BBCA-E20F93D7542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78077"/>
            <a:ext cx="8534400" cy="428932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Used to format and present the database data in a professional, logical and useful manner. Often intended for printing and distribution. Can be built from tables or queries.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22B71-D8C2-425A-A908-5DF2D70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215747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9372954F-8184-48E0-BFB2-B934B21F51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26459"/>
            <a:ext cx="8534400" cy="4340942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The reports (output) for a system dictate what data must be stored in the database.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Columnar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Tabular</a:t>
            </a:r>
          </a:p>
          <a:p>
            <a:pPr>
              <a:lnSpc>
                <a:spcPct val="11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Justified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4C14AF-AF15-4B90-B49A-1EAC8B03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352525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61CF54F-9121-47AD-90FD-F0142E8643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681316"/>
            <a:ext cx="8534400" cy="4186084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Print Preview – Displays report as it appears when printed.  Cannot modify design in this view.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Design View – Most powerful method to modify the layout, design and content of a report.  Cannot view data in this view.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0B61FC-DD93-4CA3-8252-8372338A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Reports – 4 views</a:t>
            </a:r>
          </a:p>
        </p:txBody>
      </p:sp>
    </p:spTree>
    <p:extLst>
      <p:ext uri="{BB962C8B-B14F-4D97-AF65-F5344CB8AC3E}">
        <p14:creationId xmlns:p14="http://schemas.microsoft.com/office/powerpoint/2010/main" val="220160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3B742258-A5F6-47AB-9A44-2D66252184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644445"/>
            <a:ext cx="8534400" cy="4222955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Report View – Displays data on report and enables temporary modifications to report design.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Layout View – Most flexible way to work with and modify a report.  Displays the data while allowing you to modify the report design.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133BCE-07AE-4302-B0AF-D9091832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Reports – 4 views</a:t>
            </a:r>
          </a:p>
        </p:txBody>
      </p:sp>
    </p:spTree>
    <p:extLst>
      <p:ext uri="{BB962C8B-B14F-4D97-AF65-F5344CB8AC3E}">
        <p14:creationId xmlns:p14="http://schemas.microsoft.com/office/powerpoint/2010/main" val="286497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7239FF34-CECF-4086-95E5-0C029DE9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Report Wizard</a:t>
            </a:r>
            <a:endParaRPr lang="en-US" altLang="en-US" dirty="0"/>
          </a:p>
        </p:txBody>
      </p:sp>
      <p:sp>
        <p:nvSpPr>
          <p:cNvPr id="16387" name="Rectangle 6">
            <a:extLst>
              <a:ext uri="{FF2B5EF4-FFF2-40B4-BE49-F238E27FC236}">
                <a16:creationId xmlns:a16="http://schemas.microsoft.com/office/drawing/2014/main" id="{C712A679-8E23-4AD5-B398-140D96B88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452" y="1563329"/>
            <a:ext cx="8396748" cy="4304071"/>
          </a:xfrm>
        </p:spPr>
        <p:txBody>
          <a:bodyPr/>
          <a:lstStyle/>
          <a:p>
            <a:pPr>
              <a:lnSpc>
                <a:spcPct val="16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4000" dirty="0">
                <a:latin typeface="Arial" panose="020B0604020202020204" pitchFamily="34" charset="0"/>
              </a:rPr>
              <a:t>  Use it!  Very useful as a starting point for building a report.  Provides a framework you can customize and build upon.</a:t>
            </a:r>
          </a:p>
        </p:txBody>
      </p:sp>
    </p:spTree>
    <p:extLst>
      <p:ext uri="{BB962C8B-B14F-4D97-AF65-F5344CB8AC3E}">
        <p14:creationId xmlns:p14="http://schemas.microsoft.com/office/powerpoint/2010/main" val="133857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lip1.bmp">
            <a:extLst>
              <a:ext uri="{FF2B5EF4-FFF2-40B4-BE49-F238E27FC236}">
                <a16:creationId xmlns:a16="http://schemas.microsoft.com/office/drawing/2014/main" id="{40B5C39A-35FF-4F50-82C2-59E8D8123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81300"/>
            <a:ext cx="88392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6">
            <a:extLst>
              <a:ext uri="{FF2B5EF4-FFF2-40B4-BE49-F238E27FC236}">
                <a16:creationId xmlns:a16="http://schemas.microsoft.com/office/drawing/2014/main" id="{74139AA4-40E2-4251-B735-BF50AF6C5FD1}"/>
              </a:ext>
            </a:extLst>
          </p:cNvPr>
          <p:cNvSpPr>
            <a:spLocks noChangeArrowheads="1"/>
          </p:cNvSpPr>
          <p:nvPr/>
        </p:nvSpPr>
        <p:spPr bwMode="auto">
          <a:xfrm rot="-3082279">
            <a:off x="123032" y="2283619"/>
            <a:ext cx="1258887" cy="200025"/>
          </a:xfrm>
          <a:prstGeom prst="leftArrow">
            <a:avLst>
              <a:gd name="adj1" fmla="val 50000"/>
              <a:gd name="adj2" fmla="val 11721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7" name="TextBox 6">
            <a:extLst>
              <a:ext uri="{FF2B5EF4-FFF2-40B4-BE49-F238E27FC236}">
                <a16:creationId xmlns:a16="http://schemas.microsoft.com/office/drawing/2014/main" id="{0996F05F-BFB8-48C1-B58F-8235F767E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Click upper left corner to view properties for entire report.  Record source property is in the Data tab.  Click build button to view the report record source.</a:t>
            </a:r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D342319D-8AB6-44E3-9456-3EBFD9F743E6}"/>
              </a:ext>
            </a:extLst>
          </p:cNvPr>
          <p:cNvSpPr>
            <a:spLocks noChangeArrowheads="1"/>
          </p:cNvSpPr>
          <p:nvPr/>
        </p:nvSpPr>
        <p:spPr bwMode="auto">
          <a:xfrm rot="-2765643">
            <a:off x="6233319" y="3299619"/>
            <a:ext cx="1628775" cy="192087"/>
          </a:xfrm>
          <a:prstGeom prst="leftArrow">
            <a:avLst>
              <a:gd name="adj1" fmla="val 50000"/>
              <a:gd name="adj2" fmla="val 1157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9" name="AutoShape 6">
            <a:extLst>
              <a:ext uri="{FF2B5EF4-FFF2-40B4-BE49-F238E27FC236}">
                <a16:creationId xmlns:a16="http://schemas.microsoft.com/office/drawing/2014/main" id="{22E77893-2A9B-467E-8287-13BF258B6414}"/>
              </a:ext>
            </a:extLst>
          </p:cNvPr>
          <p:cNvSpPr>
            <a:spLocks noChangeArrowheads="1"/>
          </p:cNvSpPr>
          <p:nvPr/>
        </p:nvSpPr>
        <p:spPr bwMode="auto">
          <a:xfrm rot="-5744727">
            <a:off x="7896225" y="3067051"/>
            <a:ext cx="1628775" cy="190500"/>
          </a:xfrm>
          <a:prstGeom prst="leftArrow">
            <a:avLst>
              <a:gd name="adj1" fmla="val 50000"/>
              <a:gd name="adj2" fmla="val 11673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m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2BDEA2-4745-4ED3-8090-E9EA4707D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Identifying the Record Source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34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632C-5D6A-48C7-A36D-E33361AC8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939" y="2051307"/>
            <a:ext cx="7772400" cy="1500187"/>
          </a:xfrm>
        </p:spPr>
        <p:txBody>
          <a:bodyPr anchor="ctr" anchorCtr="0"/>
          <a:lstStyle/>
          <a:p>
            <a:pPr algn="ctr"/>
            <a:r>
              <a:rPr lang="en-US" sz="5400" dirty="0"/>
              <a:t>Report Example</a:t>
            </a:r>
          </a:p>
        </p:txBody>
      </p:sp>
    </p:spTree>
    <p:extLst>
      <p:ext uri="{BB962C8B-B14F-4D97-AF65-F5344CB8AC3E}">
        <p14:creationId xmlns:p14="http://schemas.microsoft.com/office/powerpoint/2010/main" val="1285315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422</Words>
  <Application>Microsoft Office PowerPoint</Application>
  <PresentationFormat>On-screen Show (4:3)</PresentationFormat>
  <Paragraphs>70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Monotype Sorts</vt:lpstr>
      <vt:lpstr>Times New Roman</vt:lpstr>
      <vt:lpstr>Wingdings</vt:lpstr>
      <vt:lpstr>Blank Presentation</vt:lpstr>
      <vt:lpstr>Intro to MIS - MGS351</vt:lpstr>
      <vt:lpstr>Chapter Overview</vt:lpstr>
      <vt:lpstr>Reports</vt:lpstr>
      <vt:lpstr>Reports</vt:lpstr>
      <vt:lpstr>Working with Reports – 4 views</vt:lpstr>
      <vt:lpstr>Working with Reports – 4 views</vt:lpstr>
      <vt:lpstr>Report Wizard</vt:lpstr>
      <vt:lpstr>Identifying the Record Source</vt:lpstr>
      <vt:lpstr>PowerPoint Presentation</vt:lpstr>
      <vt:lpstr>Quick Review</vt:lpstr>
      <vt:lpstr>Quick Review</vt:lpstr>
      <vt:lpstr>Quick Review</vt:lpstr>
      <vt:lpstr>Quick Review</vt:lpstr>
      <vt:lpstr>Quick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2018-02-22T19:54:37Z</dcterms:modified>
</cp:coreProperties>
</file>